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750935" y="1490345"/>
            <a:ext cx="3251835" cy="956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0" rIns="0" bIns="0" anchor="t"/>
          <a:lstStyle/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250" spc="-55">
                <a:solidFill>
                  <a:srgbClr val="213863"/>
                </a:solidFill>
                <a:latin typeface="Calibri" panose="02020603050405020304" pitchFamily="2"/>
              </a:rPr>
              <a:t>Parkinson’s Disease </a:t>
            </a:r>
          </a:p>
          <a:p>
            <a:pPr marL="0" marR="0" indent="0" algn="ctr">
              <a:lnSpc>
                <a:spcPts val="33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3250" spc="-30">
                <a:solidFill>
                  <a:srgbClr val="213863"/>
                </a:solidFill>
                <a:latin typeface="Calibri" panose="02020603050405020304" pitchFamily="2"/>
              </a:rPr>
              <a:t>Updates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750935" y="2489835"/>
            <a:ext cx="3224530" cy="1369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2150" b="1" spc="0">
                <a:solidFill>
                  <a:srgbClr val="A9D18E"/>
                </a:solidFill>
                <a:latin typeface="Calibri" panose="02020603050405020304" pitchFamily="2"/>
              </a:rPr>
              <a:t>Mitesh Lotia, MD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spc="0">
                <a:solidFill>
                  <a:srgbClr val="A9D18E"/>
                </a:solidFill>
                <a:latin typeface="Calibri" panose="02020603050405020304" pitchFamily="2"/>
              </a:rPr>
              <a:t>Medical Director,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spc="0">
                <a:solidFill>
                  <a:srgbClr val="A9D18E"/>
                </a:solidFill>
                <a:latin typeface="Calibri" panose="02020603050405020304" pitchFamily="2"/>
              </a:rPr>
              <a:t>Movement Disorders </a:t>
            </a:r>
          </a:p>
          <a:p>
            <a:pPr marL="0" marR="0" indent="0" algn="ctr">
              <a:lnSpc>
                <a:spcPts val="2000"/>
              </a:lnSpc>
              <a:spcBef>
                <a:spcPts val="745"/>
              </a:spcBef>
              <a:spcAft>
                <a:spcPts val="0"/>
              </a:spcAft>
            </a:pPr>
            <a:r>
              <a:rPr lang="en-US" sz="2150" b="1" spc="-5">
                <a:solidFill>
                  <a:srgbClr val="A9D18E"/>
                </a:solidFill>
                <a:latin typeface="Calibri" panose="02020603050405020304" pitchFamily="2"/>
              </a:rPr>
              <a:t>AdventHealth Neuroscience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spc="-10">
                <a:solidFill>
                  <a:srgbClr val="A9D18E"/>
                </a:solidFill>
                <a:latin typeface="Calibri" panose="02020603050405020304" pitchFamily="2"/>
              </a:rPr>
              <a:t>Institute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59080" y="4196080"/>
            <a:ext cx="2179320" cy="306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100" spc="-25">
                <a:solidFill>
                  <a:srgbClr val="FFFFFF"/>
                </a:solidFill>
                <a:latin typeface="Calibri" panose="02020603050405020304" pitchFamily="2"/>
              </a:rPr>
              <a:t>January 13-16, 2024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86385" y="4533900"/>
            <a:ext cx="1606550" cy="263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800" spc="-75">
                <a:solidFill>
                  <a:srgbClr val="A9D18E"/>
                </a:solidFill>
                <a:latin typeface="Calibri" panose="02020603050405020304" pitchFamily="2"/>
              </a:rPr>
              <a:t>Key Largo, Florida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5" y="198755"/>
            <a:ext cx="8552815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  <a:tabLst>
                <a:tab pos="8549640" algn="r"/>
              </a:tabLst>
            </a:pPr>
            <a:r>
              <a:rPr lang="en-US" sz="4000" spc="0">
                <a:solidFill>
                  <a:srgbClr val="2F5192"/>
                </a:solidFill>
                <a:latin typeface="Calibri" panose="02020603050405020304" pitchFamily="2"/>
              </a:rPr>
              <a:t>Diagnosis</a:t>
            </a:r>
            <a:r>
              <a:rPr lang="en-US" sz="100" spc="0">
                <a:solidFill>
                  <a:srgbClr val="203864"/>
                </a:solidFill>
                <a:latin typeface="Calibri" panose="02020603050405020304" pitchFamily="2"/>
              </a:rPr>
              <a:t> </a:t>
            </a:r>
            <a:r>
              <a:rPr lang="en-US" sz="2350" spc="0">
                <a:solidFill>
                  <a:srgbClr val="203864"/>
                </a:solidFill>
                <a:latin typeface="Calibri" panose="02020603050405020304" pitchFamily="2"/>
              </a:rPr>
              <a:t>Alpha- synuclein Seed Amplification Assays (SAAs)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745095" y="1470660"/>
            <a:ext cx="3919855" cy="163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1417320" algn="l"/>
                <a:tab pos="3931920" algn="r"/>
              </a:tabLst>
            </a:pPr>
            <a:r>
              <a:rPr lang="en-US" sz="1100" b="1" spc="0">
                <a:solidFill>
                  <a:srgbClr val="000000"/>
                </a:solidFill>
                <a:latin typeface="Calibri" panose="02020603050405020304" pitchFamily="2"/>
              </a:rPr>
              <a:t>N Specificity (95% CI) Sensitivity (95% CI)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18490" y="1959610"/>
            <a:ext cx="4596765" cy="917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950" spc="0">
                <a:solidFill>
                  <a:srgbClr val="203864"/>
                </a:solidFill>
                <a:latin typeface="Georgia" panose="02020603050405020304" pitchFamily="1"/>
              </a:rPr>
              <a:t>T</a:t>
            </a:r>
            <a:r>
              <a:rPr lang="en-US" sz="2150" spc="0">
                <a:solidFill>
                  <a:srgbClr val="203864"/>
                </a:solidFill>
                <a:latin typeface="Times New Roman" panose="02020603050405020304" pitchFamily="1"/>
              </a:rPr>
              <a:t>c</a:t>
            </a:r>
            <a:r>
              <a:rPr lang="en-US" sz="1950" spc="0">
                <a:solidFill>
                  <a:srgbClr val="203864"/>
                </a:solidFill>
                <a:latin typeface="Georgia" panose="02020603050405020304" pitchFamily="1"/>
              </a:rPr>
              <a:t>xt </a:t>
            </a:r>
          </a:p>
          <a:p>
            <a:pPr marL="0" marR="0" indent="182880" algn="l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Differentiate PWP from Healthy controls </a:t>
            </a:r>
          </a:p>
          <a:p>
            <a:pPr marL="0" marR="0" indent="18288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15">
                <a:solidFill>
                  <a:srgbClr val="203864"/>
                </a:solidFill>
                <a:latin typeface="Georgia" panose="02020603050405020304" pitchFamily="1"/>
              </a:rPr>
              <a:t>Bull</a:t>
            </a:r>
            <a:r>
              <a:rPr lang="en-US" sz="2150" spc="-10">
                <a:solidFill>
                  <a:srgbClr val="203864"/>
                </a:solidFill>
                <a:latin typeface="Times New Roman" panose="02020603050405020304" pitchFamily="1"/>
              </a:rPr>
              <a:t>c</a:t>
            </a:r>
            <a:r>
              <a:rPr lang="en-US" sz="1950" spc="-15">
                <a:solidFill>
                  <a:srgbClr val="203864"/>
                </a:solidFill>
                <a:latin typeface="Georgia" panose="02020603050405020304" pitchFamily="1"/>
              </a:rPr>
              <a:t>t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10">
                <a:solidFill>
                  <a:srgbClr val="203864"/>
                </a:solidFill>
                <a:latin typeface="Calibri" panose="02020603050405020304" pitchFamily="2"/>
              </a:rPr>
              <a:t>PPMI cohort – well defined largest cohort of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25">
                <a:solidFill>
                  <a:srgbClr val="203864"/>
                </a:solidFill>
                <a:latin typeface="Calibri" panose="02020603050405020304" pitchFamily="2"/>
              </a:rPr>
              <a:t>PWP, healthy controls, prodromal individuals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18490" y="2877185"/>
            <a:ext cx="2956560" cy="609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355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spc="-25">
                <a:solidFill>
                  <a:srgbClr val="203864"/>
                </a:solidFill>
                <a:latin typeface="Calibri" panose="02020603050405020304" pitchFamily="2"/>
              </a:rPr>
              <a:t>and non-manifesting carriers </a:t>
            </a:r>
          </a:p>
          <a:p>
            <a:pPr marL="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spc="-10">
                <a:solidFill>
                  <a:srgbClr val="203864"/>
                </a:solidFill>
                <a:latin typeface="Calibri" panose="02020603050405020304" pitchFamily="2"/>
              </a:rPr>
              <a:t>CSF samples of PPMI Cohort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327775" y="1911985"/>
            <a:ext cx="4404360" cy="389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3840480" algn="r"/>
                <a:tab pos="4160520" algn="l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Healthy controls 163 96·3% (93·4-99·2) NA </a:t>
            </a:r>
          </a:p>
          <a:p>
            <a:pPr marL="0" marR="0" indent="0" algn="l">
              <a:lnSpc>
                <a:spcPts val="1100"/>
              </a:lnSpc>
              <a:spcBef>
                <a:spcPts val="605"/>
              </a:spcBef>
              <a:spcAft>
                <a:spcPts val="0"/>
              </a:spcAft>
              <a:tabLst>
                <a:tab pos="3840480" algn="r"/>
                <a:tab pos="4160520" algn="l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SWEDD 54 90·7% (83·0-98·5) NA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324600" y="2357120"/>
            <a:ext cx="1271270" cy="163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50" spc="-40">
                <a:solidFill>
                  <a:srgbClr val="000000"/>
                </a:solidFill>
                <a:latin typeface="Calibri" panose="02020603050405020304" pitchFamily="2"/>
              </a:rPr>
              <a:t>All Parkinson’s disease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8830310" y="2357120"/>
            <a:ext cx="2730500" cy="166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27432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545 NA 87·7% (84·9-90·5)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268085" y="2521585"/>
            <a:ext cx="421005" cy="163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cases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473825" y="2747645"/>
            <a:ext cx="5086985" cy="3886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2377440" algn="l"/>
                <a:tab pos="512064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Hyposmic 390 NA 97·2% (95·5-98·8) </a:t>
            </a:r>
          </a:p>
          <a:p>
            <a:pPr marL="0" marR="0" indent="0" algn="l">
              <a:lnSpc>
                <a:spcPts val="1100"/>
              </a:lnSpc>
              <a:spcBef>
                <a:spcPts val="605"/>
              </a:spcBef>
              <a:spcAft>
                <a:spcPts val="0"/>
              </a:spcAft>
              <a:tabLst>
                <a:tab pos="2377440" algn="l"/>
                <a:tab pos="512064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Normosmic 146 NA 63·0% (55·2-70·8)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333490" y="3192145"/>
            <a:ext cx="1085215" cy="328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50" spc="-25">
                <a:solidFill>
                  <a:srgbClr val="000000"/>
                </a:solidFill>
                <a:latin typeface="Calibri" panose="02020603050405020304" pitchFamily="2"/>
              </a:rPr>
              <a:t>Sporadic </a:t>
            </a:r>
          </a:p>
          <a:p>
            <a:pPr marL="0" marR="0" indent="0" algn="l">
              <a:lnSpc>
                <a:spcPts val="1100"/>
              </a:lnSpc>
              <a:spcBef>
                <a:spcPts val="150"/>
              </a:spcBef>
              <a:spcAft>
                <a:spcPts val="0"/>
              </a:spcAft>
            </a:pPr>
            <a:r>
              <a:rPr lang="en-US" sz="1150" spc="-55">
                <a:solidFill>
                  <a:srgbClr val="000000"/>
                </a:solidFill>
                <a:latin typeface="Calibri" panose="02020603050405020304" pitchFamily="2"/>
              </a:rPr>
              <a:t>Parkinson’s disease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8830310" y="3192145"/>
            <a:ext cx="2730500" cy="1670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27432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373 NA 93·3% (90·8-95·8)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6333490" y="3582670"/>
            <a:ext cx="1085215" cy="328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i="1" spc="-30">
                <a:solidFill>
                  <a:srgbClr val="000000"/>
                </a:solidFill>
                <a:latin typeface="Calibri" panose="02020603050405020304" pitchFamily="2"/>
              </a:rPr>
              <a:t>LRRK2 </a:t>
            </a:r>
            <a:r>
              <a:rPr lang="en-US" sz="1150" spc="-30">
                <a:solidFill>
                  <a:srgbClr val="000000"/>
                </a:solidFill>
                <a:latin typeface="Calibri" panose="02020603050405020304" pitchFamily="2"/>
              </a:rPr>
              <a:t>mutation Parkinson’s disease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8832850" y="3582670"/>
            <a:ext cx="2727960" cy="166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20"/>
              </a:spcAft>
              <a:tabLst>
                <a:tab pos="27432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123 NA 67·5% (59·2-75·8)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333490" y="3975735"/>
            <a:ext cx="1085215" cy="328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i="1" spc="-30">
                <a:solidFill>
                  <a:srgbClr val="000000"/>
                </a:solidFill>
                <a:latin typeface="Calibri" panose="02020603050405020304" pitchFamily="2"/>
              </a:rPr>
              <a:t>GBA </a:t>
            </a:r>
            <a:r>
              <a:rPr lang="en-US" sz="1150" spc="-30">
                <a:solidFill>
                  <a:srgbClr val="000000"/>
                </a:solidFill>
                <a:latin typeface="Calibri" panose="02020603050405020304" pitchFamily="2"/>
              </a:rPr>
              <a:t>mutation Parkinson’s disease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8896985" y="3975735"/>
            <a:ext cx="2734310" cy="166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27432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49 NA 95·9% (90·4-100·0)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612775" y="4710430"/>
            <a:ext cx="4806315" cy="727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50" spc="0">
                <a:solidFill>
                  <a:srgbClr val="FF0000"/>
                </a:solidFill>
                <a:latin typeface="Calibri" panose="02020603050405020304" pitchFamily="2"/>
              </a:rPr>
              <a:t>Siderowf, Andrew et al. “Assessment of heterogeneity among participants in the Parkinson's Progression Markers Initiative cohort using α-synuclein seed amplification: a cross-sectional study.” </a:t>
            </a:r>
            <a:r>
              <a:rPr lang="en-US" sz="1200" i="1" spc="0">
                <a:solidFill>
                  <a:srgbClr val="FF0000"/>
                </a:solidFill>
                <a:latin typeface="Calibri" panose="02020603050405020304" pitchFamily="2"/>
              </a:rPr>
              <a:t>The Lancet. Neurology </a:t>
            </a:r>
            <a:r>
              <a:rPr lang="en-US" sz="1250" spc="0">
                <a:solidFill>
                  <a:srgbClr val="FF0000"/>
                </a:solidFill>
                <a:latin typeface="Calibri" panose="02020603050405020304" pitchFamily="2"/>
              </a:rPr>
              <a:t>vol. 22,5 (2023): 407-417. doi:10.1016/S1474-4422(23)00109-6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6330950" y="4365625"/>
            <a:ext cx="5229860" cy="1056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i="1" spc="-15">
                <a:solidFill>
                  <a:srgbClr val="000000"/>
                </a:solidFill>
                <a:latin typeface="Calibri" panose="02020603050405020304" pitchFamily="2"/>
              </a:rPr>
              <a:t>LRRK2 </a:t>
            </a:r>
            <a:r>
              <a:rPr lang="en-US" sz="1150" spc="-15">
                <a:solidFill>
                  <a:srgbClr val="000000"/>
                </a:solidFill>
                <a:latin typeface="Calibri" panose="02020603050405020304" pitchFamily="2"/>
              </a:rPr>
              <a:t>mutation Parkinson’s disease </a:t>
            </a:r>
          </a:p>
          <a:p>
            <a:pPr marL="137160" marR="0" indent="0" algn="l">
              <a:lnSpc>
                <a:spcPts val="1100"/>
              </a:lnSpc>
              <a:spcBef>
                <a:spcPts val="530"/>
              </a:spcBef>
              <a:spcAft>
                <a:spcPts val="0"/>
              </a:spcAft>
              <a:tabLst>
                <a:tab pos="2560320" algn="l"/>
                <a:tab pos="52578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Male participants 65 NA 78·5% (68·5-88·5) </a:t>
            </a:r>
          </a:p>
          <a:p>
            <a:pPr marL="137160" marR="0" indent="0" algn="l">
              <a:lnSpc>
                <a:spcPts val="1100"/>
              </a:lnSpc>
              <a:spcBef>
                <a:spcPts val="605"/>
              </a:spcBef>
              <a:spcAft>
                <a:spcPts val="0"/>
              </a:spcAft>
              <a:tabLst>
                <a:tab pos="2560320" algn="l"/>
                <a:tab pos="52578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Female participants 58 NA 55·2% (42·4-68·0) </a:t>
            </a:r>
          </a:p>
          <a:p>
            <a:pPr marL="137160" marR="0" indent="0" algn="l">
              <a:lnSpc>
                <a:spcPts val="1100"/>
              </a:lnSpc>
              <a:spcBef>
                <a:spcPts val="610"/>
              </a:spcBef>
              <a:spcAft>
                <a:spcPts val="0"/>
              </a:spcAft>
              <a:tabLst>
                <a:tab pos="2560320" algn="l"/>
                <a:tab pos="52578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Hyposmic 69 NA 89·9% (82·7-97·0) </a:t>
            </a:r>
          </a:p>
          <a:p>
            <a:pPr marL="137160" marR="0" indent="0" algn="l">
              <a:lnSpc>
                <a:spcPts val="1100"/>
              </a:lnSpc>
              <a:spcBef>
                <a:spcPts val="605"/>
              </a:spcBef>
              <a:spcAft>
                <a:spcPts val="0"/>
              </a:spcAft>
              <a:tabLst>
                <a:tab pos="2560320" algn="l"/>
                <a:tab pos="52578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Normosmic 49 NA 34·7% (21·4-48·0)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6324600" y="5478145"/>
            <a:ext cx="1094105" cy="337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50" spc="-30">
                <a:solidFill>
                  <a:srgbClr val="000000"/>
                </a:solidFill>
                <a:latin typeface="Calibri" panose="02020603050405020304" pitchFamily="2"/>
              </a:rPr>
              <a:t>Normosmic and female participants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8900160" y="5478145"/>
            <a:ext cx="2590800" cy="1670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260604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24 NA 12·5% (4·3-31·0)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198755"/>
            <a:ext cx="8552815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  <a:tabLst>
                <a:tab pos="8549640" algn="r"/>
              </a:tabLst>
            </a:pPr>
            <a:r>
              <a:rPr lang="en-US" sz="4000" spc="0">
                <a:solidFill>
                  <a:srgbClr val="2F5292"/>
                </a:solidFill>
                <a:latin typeface="Calibri" panose="02020603050405020304" pitchFamily="2"/>
              </a:rPr>
              <a:t>Diagnosis</a:t>
            </a:r>
            <a:r>
              <a:rPr lang="en-US" sz="100" spc="0">
                <a:solidFill>
                  <a:srgbClr val="203864"/>
                </a:solidFill>
                <a:latin typeface="Calibri" panose="02020603050405020304" pitchFamily="2"/>
              </a:rPr>
              <a:t> </a:t>
            </a:r>
            <a:r>
              <a:rPr lang="en-US" sz="2350" spc="0">
                <a:solidFill>
                  <a:srgbClr val="203864"/>
                </a:solidFill>
                <a:latin typeface="Calibri" panose="02020603050405020304" pitchFamily="2"/>
              </a:rPr>
              <a:t>Alpha- synuclein Seed Amplification Assays (SAAs)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21665" y="1591310"/>
            <a:ext cx="8750300" cy="4269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355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Highest positive results in Sporadic PD with hyposmia </a:t>
            </a:r>
          </a:p>
          <a:p>
            <a:pPr marL="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Lower in LRRK2 variant carriers with normal olfaction </a:t>
            </a:r>
          </a:p>
          <a:p>
            <a:pPr marL="0" marR="0" indent="0" algn="l">
              <a:lnSpc>
                <a:spcPts val="20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000" spc="0">
                <a:solidFill>
                  <a:srgbClr val="203864"/>
                </a:solidFill>
                <a:latin typeface="Calibri" panose="02020603050405020304" pitchFamily="2"/>
              </a:rPr>
              <a:t>Highest in Genetic variant carrier GBA variants </a:t>
            </a:r>
          </a:p>
          <a:p>
            <a:pPr marL="0" marR="0" indent="0" algn="l">
              <a:lnSpc>
                <a:spcPts val="2400"/>
              </a:lnSpc>
              <a:spcBef>
                <a:spcPts val="85"/>
              </a:spcBef>
              <a:spcAft>
                <a:spcPts val="0"/>
              </a:spcAft>
            </a:pP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Prodromal / At-risk individuals RBD+, DAT+ were </a:t>
            </a:r>
            <a:r>
              <a:rPr lang="en-US" sz="2000" spc="-5">
                <a:solidFill>
                  <a:srgbClr val="203864"/>
                </a:solidFill>
                <a:latin typeface="Cambria" panose="02020603050405020304" pitchFamily="1"/>
              </a:rPr>
              <a:t>α-</a:t>
            </a: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synuclein SAA positive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RBD+, Hyposmia+ but DAT -ve were </a:t>
            </a:r>
            <a:r>
              <a:rPr lang="en-US" sz="2000" spc="-5">
                <a:solidFill>
                  <a:srgbClr val="203864"/>
                </a:solidFill>
                <a:latin typeface="Cambria" panose="02020603050405020304" pitchFamily="1"/>
              </a:rPr>
              <a:t>α-</a:t>
            </a: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synuclein SAA positive </a:t>
            </a:r>
          </a:p>
          <a:p>
            <a:pPr marL="0" marR="0" indent="0" algn="l">
              <a:lnSpc>
                <a:spcPts val="2000"/>
              </a:lnSpc>
              <a:spcBef>
                <a:spcPts val="2680"/>
              </a:spcBef>
              <a:spcAft>
                <a:spcPts val="0"/>
              </a:spcAft>
            </a:pP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Immediate Implications on Clinical Trials </a:t>
            </a:r>
          </a:p>
          <a:p>
            <a:pPr marL="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spc="0">
                <a:solidFill>
                  <a:srgbClr val="203864"/>
                </a:solidFill>
                <a:latin typeface="Calibri" panose="02020603050405020304" pitchFamily="2"/>
              </a:rPr>
              <a:t>For LRRK2-targeted therapies – stratification based on alpha-synuclein SAA results </a:t>
            </a:r>
          </a:p>
          <a:p>
            <a:pPr marL="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For GBA-targeted therapies – exclude SAA negative patients </a:t>
            </a:r>
          </a:p>
          <a:p>
            <a:pPr marL="0" marR="0" indent="0" algn="l">
              <a:lnSpc>
                <a:spcPts val="2400"/>
              </a:lnSpc>
              <a:spcBef>
                <a:spcPts val="85"/>
              </a:spcBef>
              <a:spcAft>
                <a:spcPts val="0"/>
              </a:spcAft>
            </a:pPr>
            <a:r>
              <a:rPr lang="en-US" sz="2000" spc="-10">
                <a:solidFill>
                  <a:srgbClr val="203864"/>
                </a:solidFill>
                <a:latin typeface="Calibri" panose="02020603050405020304" pitchFamily="2"/>
              </a:rPr>
              <a:t>Combine the </a:t>
            </a:r>
            <a:r>
              <a:rPr lang="en-US" sz="2000" spc="-10">
                <a:solidFill>
                  <a:srgbClr val="203864"/>
                </a:solidFill>
                <a:latin typeface="Cambria" panose="02020603050405020304" pitchFamily="1"/>
              </a:rPr>
              <a:t>α</a:t>
            </a:r>
            <a:r>
              <a:rPr lang="en-US" sz="2000" spc="-10">
                <a:solidFill>
                  <a:srgbClr val="203864"/>
                </a:solidFill>
                <a:latin typeface="Calibri" panose="02020603050405020304" pitchFamily="2"/>
              </a:rPr>
              <a:t>-synuclein and AD pathology, classify individuals with mixed pathology </a:t>
            </a:r>
          </a:p>
          <a:p>
            <a:pPr marL="0" marR="0" indent="0" algn="l">
              <a:lnSpc>
                <a:spcPts val="2000"/>
              </a:lnSpc>
              <a:spcBef>
                <a:spcPts val="280"/>
              </a:spcBef>
              <a:spcAft>
                <a:spcPts val="7150"/>
              </a:spcAft>
            </a:pPr>
            <a:r>
              <a:rPr lang="en-US" sz="2000" spc="0">
                <a:solidFill>
                  <a:srgbClr val="203864"/>
                </a:solidFill>
                <a:latin typeface="Calibri" panose="02020603050405020304" pitchFamily="2"/>
              </a:rPr>
              <a:t>For planned clinical trials for at-risk population – identify people in earliest stages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98805" y="236220"/>
            <a:ext cx="7468870" cy="524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625" rIns="0" bIns="0" anchor="t">
            <a:normAutofit fontScale="90000"/>
          </a:bodyPr>
          <a:lstStyle/>
          <a:p>
            <a:pPr marL="0" marR="0" indent="0" algn="l">
              <a:lnSpc>
                <a:spcPts val="3700"/>
              </a:lnSpc>
              <a:spcAft>
                <a:spcPts val="15"/>
              </a:spcAft>
            </a:pPr>
            <a:r>
              <a:rPr lang="en-US" sz="3600" b="1" spc="114">
                <a:solidFill>
                  <a:srgbClr val="FFFFFF"/>
                </a:solidFill>
                <a:latin typeface="Calibri" panose="02020603050405020304" pitchFamily="2"/>
              </a:rPr>
              <a:t>Braak Hypothesis – Disease Progression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10870" y="1613535"/>
            <a:ext cx="784860" cy="609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b="1" spc="-10">
                <a:solidFill>
                  <a:srgbClr val="203861"/>
                </a:solidFill>
                <a:latin typeface="Calibri" panose="02020603050405020304" pitchFamily="2"/>
              </a:rPr>
              <a:t>Text </a:t>
            </a:r>
          </a:p>
          <a:p>
            <a:pPr marL="0" marR="0" indent="228600" algn="l">
              <a:lnSpc>
                <a:spcPts val="2300"/>
              </a:lnSpc>
              <a:spcBef>
                <a:spcPts val="125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b="1" spc="-100">
                <a:solidFill>
                  <a:srgbClr val="203861"/>
                </a:solidFill>
                <a:latin typeface="Calibri" panose="02020603050405020304" pitchFamily="2"/>
              </a:rPr>
              <a:t>Bullet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4520" y="187325"/>
            <a:ext cx="4881880" cy="594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4200"/>
              </a:lnSpc>
              <a:spcAft>
                <a:spcPts val="5"/>
              </a:spcAft>
            </a:pPr>
            <a:r>
              <a:rPr lang="en-US" sz="4100" spc="-80">
                <a:solidFill>
                  <a:srgbClr val="FFFFFF"/>
                </a:solidFill>
                <a:latin typeface="Calibri" panose="02020603050405020304" pitchFamily="2"/>
              </a:rPr>
              <a:t>Parkinson’s Progression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6420" y="198120"/>
            <a:ext cx="4497705" cy="582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0" rIns="0" bIns="0" anchor="t">
            <a:normAutofit fontScale="90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4000" b="1" spc="114">
                <a:solidFill>
                  <a:srgbClr val="FFFFFF"/>
                </a:solidFill>
                <a:latin typeface="Calibri" panose="02020603050405020304" pitchFamily="2"/>
              </a:rPr>
              <a:t>Treatment Objectives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905750" y="1874520"/>
            <a:ext cx="777240" cy="604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>
            <a:normAutofit fontScale="90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b="1" spc="0">
                <a:solidFill>
                  <a:srgbClr val="203864"/>
                </a:solidFill>
                <a:latin typeface="Calibri" panose="02020603050405020304" pitchFamily="2"/>
              </a:rPr>
              <a:t>Text </a:t>
            </a:r>
          </a:p>
          <a:p>
            <a:pPr marL="0" marR="0" indent="182880" algn="l">
              <a:lnSpc>
                <a:spcPts val="23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b="1" spc="-30">
                <a:solidFill>
                  <a:srgbClr val="203864"/>
                </a:solidFill>
                <a:latin typeface="Calibri" panose="02020603050405020304" pitchFamily="2"/>
              </a:rPr>
              <a:t>Bullet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198755"/>
            <a:ext cx="2636520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070" rIns="0" bIns="0" anchor="t">
            <a:normAutofit fontScale="90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b="1" spc="65">
                <a:solidFill>
                  <a:srgbClr val="FFFFFF"/>
                </a:solidFill>
                <a:latin typeface="Calibri" panose="02020603050405020304" pitchFamily="2"/>
              </a:rPr>
              <a:t>Myth or Fact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66800" y="1560830"/>
            <a:ext cx="9144000" cy="4300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>
            <a:normAutofit fontScale="90000"/>
          </a:bodyPr>
          <a:lstStyle/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150" b="1" spc="114">
                <a:solidFill>
                  <a:srgbClr val="000000"/>
                </a:solidFill>
                <a:latin typeface="Calibri" panose="02020603050405020304" pitchFamily="2"/>
              </a:rPr>
              <a:t>One should delay the dopaminergic therapy for as long </a:t>
            </a:r>
          </a:p>
          <a:p>
            <a:pPr marL="0" marR="0" indent="0" algn="l">
              <a:lnSpc>
                <a:spcPts val="3300"/>
              </a:lnSpc>
              <a:spcBef>
                <a:spcPts val="560"/>
              </a:spcBef>
              <a:spcAft>
                <a:spcPts val="0"/>
              </a:spcAft>
            </a:pPr>
            <a:r>
              <a:rPr lang="en-US" sz="3150" b="1" spc="85">
                <a:solidFill>
                  <a:srgbClr val="000000"/>
                </a:solidFill>
                <a:latin typeface="Calibri" panose="02020603050405020304" pitchFamily="2"/>
              </a:rPr>
              <a:t>as possible </a:t>
            </a:r>
          </a:p>
          <a:p>
            <a:pPr marL="0" marR="0" indent="0" algn="l">
              <a:lnSpc>
                <a:spcPts val="3300"/>
              </a:lnSpc>
              <a:spcBef>
                <a:spcPts val="4450"/>
              </a:spcBef>
              <a:spcAft>
                <a:spcPts val="0"/>
              </a:spcAft>
            </a:pPr>
            <a:r>
              <a:rPr lang="en-US" sz="3150" b="1" spc="105">
                <a:solidFill>
                  <a:srgbClr val="000000"/>
                </a:solidFill>
                <a:latin typeface="Calibri" panose="02020603050405020304" pitchFamily="2"/>
              </a:rPr>
              <a:t>Levodopa stops working after a few years of working </a:t>
            </a:r>
          </a:p>
          <a:p>
            <a:pPr marL="0" marR="0" indent="0" algn="l">
              <a:lnSpc>
                <a:spcPts val="3300"/>
              </a:lnSpc>
              <a:spcBef>
                <a:spcPts val="630"/>
              </a:spcBef>
              <a:spcAft>
                <a:spcPts val="14810"/>
              </a:spcAft>
            </a:pPr>
            <a:r>
              <a:rPr lang="en-US" sz="3150" b="1" spc="110">
                <a:solidFill>
                  <a:srgbClr val="000000"/>
                </a:solidFill>
                <a:latin typeface="Calibri" panose="02020603050405020304" pitchFamily="2"/>
              </a:rPr>
              <a:t>and therefore should be delayed as long as possible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193675"/>
            <a:ext cx="2640330" cy="587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0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50" spc="-85">
                <a:solidFill>
                  <a:srgbClr val="FFFFFF"/>
                </a:solidFill>
                <a:latin typeface="Calibri" panose="02020603050405020304" pitchFamily="2"/>
              </a:rPr>
              <a:t>Myth or Fact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8010" y="205105"/>
            <a:ext cx="2164080" cy="575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0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80">
                <a:solidFill>
                  <a:srgbClr val="FFFFFF"/>
                </a:solidFill>
                <a:latin typeface="Calibri" panose="02020603050405020304" pitchFamily="2"/>
              </a:rPr>
              <a:t>Objectives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9280" y="323215"/>
            <a:ext cx="8434705" cy="350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400" spc="-25">
                <a:solidFill>
                  <a:srgbClr val="FFFFFF"/>
                </a:solidFill>
                <a:latin typeface="Calibri" panose="02020603050405020304" pitchFamily="2"/>
              </a:rPr>
              <a:t>Medication Management of Motor Symptoms of Parkinson’s Disease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" y="200025"/>
            <a:ext cx="4384675" cy="583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>
            <a:normAutofit fontScale="90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4000" b="1" spc="105">
                <a:solidFill>
                  <a:srgbClr val="FFFFFF"/>
                </a:solidFill>
                <a:latin typeface="Calibri" panose="02020603050405020304" pitchFamily="2"/>
              </a:rPr>
              <a:t>Motor Complications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205105"/>
            <a:ext cx="2310765" cy="612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5000"/>
          </a:bodyPr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50" b="1" spc="-10">
                <a:solidFill>
                  <a:srgbClr val="FFFFFF"/>
                </a:solidFill>
                <a:latin typeface="Calibri" panose="02020603050405020304" pitchFamily="2"/>
              </a:rPr>
              <a:t>Disclosures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5" y="1741805"/>
            <a:ext cx="2755900" cy="4119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000" spc="0">
                <a:solidFill>
                  <a:srgbClr val="203864"/>
                </a:solidFill>
                <a:latin typeface="Georgia" panose="02020603050405020304" pitchFamily="1"/>
              </a:rPr>
              <a:t>Principal Investigator </a:t>
            </a:r>
          </a:p>
          <a:p>
            <a:pPr marL="0" marR="0" indent="365760" algn="l">
              <a:lnSpc>
                <a:spcPts val="2400"/>
              </a:lnSpc>
              <a:spcBef>
                <a:spcPts val="25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25">
                <a:solidFill>
                  <a:srgbClr val="203864"/>
                </a:solidFill>
                <a:latin typeface="Georgia" panose="02020603050405020304" pitchFamily="1"/>
              </a:rPr>
              <a:t>Roche </a:t>
            </a:r>
          </a:p>
          <a:p>
            <a:pPr marL="0" marR="0" indent="365760" algn="l">
              <a:lnSpc>
                <a:spcPts val="2400"/>
              </a:lnSpc>
              <a:spcBef>
                <a:spcPts val="25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30">
                <a:solidFill>
                  <a:srgbClr val="203864"/>
                </a:solidFill>
                <a:latin typeface="Georgia" panose="02020603050405020304" pitchFamily="1"/>
              </a:rPr>
              <a:t>Intracellular Therapy </a:t>
            </a:r>
          </a:p>
          <a:p>
            <a:pPr marL="0" marR="0" indent="365760" algn="l">
              <a:lnSpc>
                <a:spcPts val="2400"/>
              </a:lnSpc>
              <a:spcBef>
                <a:spcPts val="25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20">
                <a:solidFill>
                  <a:srgbClr val="203864"/>
                </a:solidFill>
                <a:latin typeface="Georgia" panose="02020603050405020304" pitchFamily="1"/>
              </a:rPr>
              <a:t>Biogen </a:t>
            </a:r>
          </a:p>
          <a:p>
            <a:pPr marL="0" marR="0" indent="0" algn="l">
              <a:lnSpc>
                <a:spcPts val="2200"/>
              </a:lnSpc>
              <a:spcBef>
                <a:spcPts val="2600"/>
              </a:spcBef>
              <a:spcAft>
                <a:spcPts val="0"/>
              </a:spcAft>
            </a:pPr>
            <a:r>
              <a:rPr lang="en-US" sz="2000" spc="0">
                <a:solidFill>
                  <a:srgbClr val="203864"/>
                </a:solidFill>
                <a:latin typeface="Georgia" panose="02020603050405020304" pitchFamily="1"/>
              </a:rPr>
              <a:t>Teaching Faculty </a:t>
            </a:r>
          </a:p>
          <a:p>
            <a:pPr marL="0" marR="0" indent="365760" algn="l">
              <a:lnSpc>
                <a:spcPts val="2400"/>
              </a:lnSpc>
              <a:spcBef>
                <a:spcPts val="25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0">
                <a:solidFill>
                  <a:srgbClr val="203864"/>
                </a:solidFill>
                <a:latin typeface="Georgia" panose="02020603050405020304" pitchFamily="1"/>
              </a:rPr>
              <a:t>Abbott </a:t>
            </a:r>
          </a:p>
          <a:p>
            <a:pPr marL="0" marR="0" indent="0" algn="l">
              <a:lnSpc>
                <a:spcPts val="2200"/>
              </a:lnSpc>
              <a:spcBef>
                <a:spcPts val="2600"/>
              </a:spcBef>
              <a:spcAft>
                <a:spcPts val="0"/>
              </a:spcAft>
            </a:pPr>
            <a:r>
              <a:rPr lang="en-US" sz="2000" spc="0">
                <a:solidFill>
                  <a:srgbClr val="203864"/>
                </a:solidFill>
                <a:latin typeface="Georgia" panose="02020603050405020304" pitchFamily="1"/>
              </a:rPr>
              <a:t>Advisor </a:t>
            </a:r>
          </a:p>
          <a:p>
            <a:pPr marL="0" marR="0" indent="365760" algn="l">
              <a:lnSpc>
                <a:spcPts val="2400"/>
              </a:lnSpc>
              <a:spcBef>
                <a:spcPts val="25"/>
              </a:spcBef>
              <a:spcAft>
                <a:spcPts val="8470"/>
              </a:spcAft>
              <a:buFont typeface="Symbol"/>
              <a:buChar char="·"/>
            </a:pPr>
            <a:r>
              <a:rPr lang="en-US" sz="2000" spc="-15">
                <a:solidFill>
                  <a:srgbClr val="203864"/>
                </a:solidFill>
                <a:latin typeface="Georgia" panose="02020603050405020304" pitchFamily="1"/>
              </a:rPr>
              <a:t>Orphalan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8010" y="331470"/>
            <a:ext cx="8430895" cy="342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350" spc="0">
                <a:solidFill>
                  <a:srgbClr val="FFFFFF"/>
                </a:solidFill>
                <a:latin typeface="Calibri" panose="02020603050405020304" pitchFamily="2"/>
              </a:rPr>
              <a:t>Medication Management of Motor Symptoms of Parkinson’s Disease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60450" y="1641475"/>
            <a:ext cx="10972800" cy="384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228600" algn="l">
              <a:lnSpc>
                <a:spcPts val="1900"/>
              </a:lnSpc>
              <a:spcAft>
                <a:spcPts val="1015"/>
              </a:spcAft>
              <a:buFont typeface="Symbol"/>
              <a:buChar char="·"/>
              <a:tabLst>
                <a:tab pos="6080760" algn="l"/>
              </a:tabLst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Medications to treat Motor fluctuations </a:t>
            </a:r>
            <a:r>
              <a:rPr lang="en-US" sz="1500" spc="0">
                <a:solidFill>
                  <a:srgbClr val="000000"/>
                </a:solidFill>
                <a:latin typeface="Calibri" panose="02020603050405020304" pitchFamily="2"/>
              </a:rPr>
              <a:t>Medications to treat Levodopa Induced Dyskinesia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205105"/>
            <a:ext cx="4791710" cy="575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0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114">
                <a:solidFill>
                  <a:srgbClr val="FFFFFF"/>
                </a:solidFill>
                <a:latin typeface="Calibri" panose="02020603050405020304" pitchFamily="2"/>
              </a:rPr>
              <a:t>Deep Brain Stimulation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205105"/>
            <a:ext cx="4791710" cy="575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0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114">
                <a:solidFill>
                  <a:srgbClr val="FFFFFF"/>
                </a:solidFill>
                <a:latin typeface="Calibri" panose="02020603050405020304" pitchFamily="2"/>
              </a:rPr>
              <a:t>Deep Brain Stimulation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22975" y="1295400"/>
            <a:ext cx="3962400" cy="1213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0" rIns="0" bIns="0" anchor="t"/>
          <a:lstStyle/>
          <a:p>
            <a:pPr marL="0" marR="0" indent="320040" algn="l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-10">
                <a:solidFill>
                  <a:srgbClr val="000000"/>
                </a:solidFill>
                <a:latin typeface="Calibri" panose="02020603050405020304" pitchFamily="2"/>
              </a:rPr>
              <a:t>At least 30% improvement on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OFF/ON testing </a:t>
            </a:r>
          </a:p>
          <a:p>
            <a:pPr marL="0" marR="0" indent="3200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Treatment Resistant Tremor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022975" y="2876550"/>
            <a:ext cx="3733800" cy="2899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350" u="sng" spc="-10">
                <a:solidFill>
                  <a:srgbClr val="000000"/>
                </a:solidFill>
                <a:latin typeface="Calibri" panose="02020603050405020304" pitchFamily="2"/>
              </a:rPr>
              <a:t>Expectations with the patients  </a:t>
            </a:r>
          </a:p>
          <a:p>
            <a:pPr marL="0" marR="0" indent="365760" algn="l">
              <a:lnSpc>
                <a:spcPts val="2700"/>
              </a:lnSpc>
              <a:spcBef>
                <a:spcPts val="45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-10">
                <a:solidFill>
                  <a:srgbClr val="000000"/>
                </a:solidFill>
                <a:latin typeface="Calibri" panose="02020603050405020304" pitchFamily="2"/>
              </a:rPr>
              <a:t>Improvement </a:t>
            </a:r>
          </a:p>
          <a:p>
            <a:pPr marL="365760" marR="0" indent="3200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20">
                <a:solidFill>
                  <a:srgbClr val="000000"/>
                </a:solidFill>
                <a:latin typeface="Calibri" panose="02020603050405020304" pitchFamily="2"/>
              </a:rPr>
              <a:t>Tremors </a:t>
            </a:r>
          </a:p>
          <a:p>
            <a:pPr marL="365760" marR="0" indent="3200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0">
                <a:solidFill>
                  <a:srgbClr val="000000"/>
                </a:solidFill>
                <a:latin typeface="Calibri" panose="02020603050405020304" pitchFamily="2"/>
              </a:rPr>
              <a:t>Motor Fluctuations </a:t>
            </a:r>
          </a:p>
          <a:p>
            <a:pPr marL="365760" marR="0" indent="320040" algn="l">
              <a:lnSpc>
                <a:spcPts val="21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0">
                <a:solidFill>
                  <a:srgbClr val="000000"/>
                </a:solidFill>
                <a:latin typeface="Calibri" panose="02020603050405020304" pitchFamily="2"/>
              </a:rPr>
              <a:t>Levodopa induced dyskinesia </a:t>
            </a:r>
          </a:p>
          <a:p>
            <a:pPr marL="0" marR="0" indent="365760" algn="l">
              <a:lnSpc>
                <a:spcPts val="2700"/>
              </a:lnSpc>
              <a:spcBef>
                <a:spcPts val="40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-5">
                <a:solidFill>
                  <a:srgbClr val="000000"/>
                </a:solidFill>
                <a:latin typeface="Calibri" panose="02020603050405020304" pitchFamily="2"/>
              </a:rPr>
              <a:t>No Improvement </a:t>
            </a:r>
          </a:p>
          <a:p>
            <a:pPr marL="365760" marR="0" indent="3200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0">
                <a:solidFill>
                  <a:srgbClr val="000000"/>
                </a:solidFill>
                <a:latin typeface="Calibri" panose="02020603050405020304" pitchFamily="2"/>
              </a:rPr>
              <a:t>Cognition, speech </a:t>
            </a:r>
          </a:p>
          <a:p>
            <a:pPr marL="0" marR="0" indent="365760" algn="l">
              <a:lnSpc>
                <a:spcPts val="2700"/>
              </a:lnSpc>
              <a:spcBef>
                <a:spcPts val="43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Cautious discussion </a:t>
            </a:r>
          </a:p>
          <a:p>
            <a:pPr marL="365760" marR="0" indent="3200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10">
                <a:solidFill>
                  <a:srgbClr val="000000"/>
                </a:solidFill>
                <a:latin typeface="Calibri" panose="02020603050405020304" pitchFamily="2"/>
              </a:rPr>
              <a:t>Gait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50850" y="6445250"/>
            <a:ext cx="5325110" cy="264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135"/>
              </a:spcAft>
            </a:pPr>
            <a:r>
              <a:rPr lang="en-US" sz="1200" i="1" spc="-10">
                <a:solidFill>
                  <a:srgbClr val="FF0000"/>
                </a:solidFill>
                <a:latin typeface="Calibri" panose="02020603050405020304" pitchFamily="2"/>
              </a:rPr>
              <a:t>Deep Brain Stimulation for Parkinson’s Disease, Okun, N Engl J Med 2012;367:1529-38</a:t>
            </a:r>
            <a:r>
              <a:rPr lang="en-US" sz="1550" i="1" spc="-10">
                <a:solidFill>
                  <a:srgbClr val="FF0000"/>
                </a:solidFill>
                <a:latin typeface="Calibri" panose="02020603050405020304" pitchFamily="2"/>
              </a:rPr>
              <a:t>.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205105"/>
            <a:ext cx="3392805" cy="575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0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105">
                <a:solidFill>
                  <a:srgbClr val="FFFFFF"/>
                </a:solidFill>
                <a:latin typeface="Calibri" panose="02020603050405020304" pitchFamily="2"/>
              </a:rPr>
              <a:t>Lesional Surgery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771890" y="1353185"/>
            <a:ext cx="2536190" cy="2185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220" rIns="0" bIns="0" anchor="t"/>
          <a:lstStyle/>
          <a:p>
            <a:pPr marL="0" marR="0" indent="320040" algn="l">
              <a:lnSpc>
                <a:spcPts val="37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5">
                <a:solidFill>
                  <a:srgbClr val="05080F"/>
                </a:solidFill>
                <a:latin typeface="Calibri" panose="02020603050405020304" pitchFamily="2"/>
              </a:rPr>
              <a:t>TD-PD </a:t>
            </a:r>
          </a:p>
          <a:p>
            <a:pPr marL="0" marR="0" indent="320040" algn="l">
              <a:lnSpc>
                <a:spcPts val="3000"/>
              </a:lnSpc>
              <a:spcBef>
                <a:spcPts val="55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0">
                <a:solidFill>
                  <a:srgbClr val="05080F"/>
                </a:solidFill>
                <a:latin typeface="Calibri" panose="02020603050405020304" pitchFamily="2"/>
              </a:rPr>
              <a:t>Does not help </a:t>
            </a:r>
          </a:p>
          <a:p>
            <a:pPr marL="320040" marR="0" indent="0" algn="l">
              <a:lnSpc>
                <a:spcPts val="2800"/>
              </a:lnSpc>
              <a:spcBef>
                <a:spcPts val="155"/>
              </a:spcBef>
              <a:spcAft>
                <a:spcPts val="0"/>
              </a:spcAft>
            </a:pPr>
            <a:r>
              <a:rPr lang="en-US" sz="2800" spc="-55">
                <a:solidFill>
                  <a:srgbClr val="05080F"/>
                </a:solidFill>
                <a:latin typeface="Calibri" panose="02020603050405020304" pitchFamily="2"/>
              </a:rPr>
              <a:t>with </a:t>
            </a:r>
          </a:p>
          <a:p>
            <a:pPr marL="320040" marR="0" indent="0" algn="l">
              <a:lnSpc>
                <a:spcPts val="2800"/>
              </a:lnSpc>
              <a:spcBef>
                <a:spcPts val="250"/>
              </a:spcBef>
              <a:spcAft>
                <a:spcPts val="0"/>
              </a:spcAft>
            </a:pPr>
            <a:r>
              <a:rPr lang="en-US" sz="2800" spc="-45">
                <a:solidFill>
                  <a:srgbClr val="05080F"/>
                </a:solidFill>
                <a:latin typeface="Calibri" panose="02020603050405020304" pitchFamily="2"/>
              </a:rPr>
              <a:t>bradykinesia or </a:t>
            </a:r>
          </a:p>
          <a:p>
            <a:pPr marL="320040" marR="0" indent="0" algn="l">
              <a:lnSpc>
                <a:spcPts val="2800"/>
              </a:lnSpc>
              <a:spcBef>
                <a:spcPts val="155"/>
              </a:spcBef>
              <a:spcAft>
                <a:spcPts val="20"/>
              </a:spcAft>
            </a:pPr>
            <a:r>
              <a:rPr lang="en-US" sz="2800" spc="-30">
                <a:solidFill>
                  <a:srgbClr val="05080F"/>
                </a:solidFill>
                <a:latin typeface="Calibri" panose="02020603050405020304" pitchFamily="2"/>
              </a:rPr>
              <a:t>dyskinesia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60720" y="144145"/>
            <a:ext cx="4681855" cy="593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4050" spc="-105">
                <a:solidFill>
                  <a:srgbClr val="FFFFFF"/>
                </a:solidFill>
                <a:latin typeface="Calibri" panose="02020603050405020304" pitchFamily="2"/>
              </a:rPr>
              <a:t>Lifestyle Modifications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8010" y="205105"/>
            <a:ext cx="7653655" cy="575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0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145">
                <a:solidFill>
                  <a:srgbClr val="FFFFFF"/>
                </a:solidFill>
                <a:latin typeface="Calibri" panose="02020603050405020304" pitchFamily="2"/>
              </a:rPr>
              <a:t>Current and novel infusion therapies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45135" y="6215380"/>
            <a:ext cx="8037195" cy="542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spc="0">
                <a:solidFill>
                  <a:srgbClr val="FF0000"/>
                </a:solidFill>
                <a:latin typeface="Tahoma" panose="02020603050405020304" pitchFamily="2"/>
              </a:rPr>
              <a:t>Antonini A, D'Onofrio V, Guerra A. Current and novel infusion therapies for patients with Parkinson's disease. J Neural Transm (Vienna). 2023 Nov;130(11):1349-1358. doi: 10.1007/s00702-023-02693-8. Epub 2023 Sep 6. PMID: 37672049; PMCID: PMC10645652.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5790" y="197485"/>
            <a:ext cx="7551420" cy="620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1435" rIns="0" bIns="0" anchor="t">
            <a:normAutofit fontScale="95000"/>
          </a:bodyPr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4000" b="1" spc="35">
                <a:solidFill>
                  <a:srgbClr val="FFFFFF"/>
                </a:solidFill>
                <a:latin typeface="Calibri" panose="02020603050405020304" pitchFamily="2"/>
              </a:rPr>
              <a:t>New Medications to look forward to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488440" y="107315"/>
            <a:ext cx="7548245" cy="628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461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50" spc="-30">
                <a:solidFill>
                  <a:srgbClr val="FFFFFF"/>
                </a:solidFill>
                <a:latin typeface="Calibri" panose="02020603050405020304" pitchFamily="2"/>
              </a:rPr>
              <a:t>New Medications to look forward to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871345" y="205105"/>
            <a:ext cx="7943215" cy="495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l">
              <a:lnSpc>
                <a:spcPts val="3500"/>
              </a:lnSpc>
              <a:spcAft>
                <a:spcPts val="0"/>
              </a:spcAft>
            </a:pPr>
            <a:r>
              <a:rPr lang="en-US" sz="3400" spc="-35">
                <a:solidFill>
                  <a:srgbClr val="FFFFFF"/>
                </a:solidFill>
                <a:latin typeface="Calibri" panose="02020603050405020304" pitchFamily="2"/>
              </a:rPr>
              <a:t>Proposed Care Model – The patient is the Sun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0230" y="205105"/>
            <a:ext cx="7753985" cy="612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0000"/>
          </a:bodyPr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50" b="1" spc="160">
                <a:solidFill>
                  <a:srgbClr val="FFFFFF"/>
                </a:solidFill>
                <a:latin typeface="Calibri" panose="02020603050405020304" pitchFamily="2"/>
              </a:rPr>
              <a:t>AdventHealth Neuroscience Institute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38200" y="1400175"/>
            <a:ext cx="210629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u="sng" spc="-25">
                <a:solidFill>
                  <a:srgbClr val="44546A"/>
                </a:solidFill>
                <a:latin typeface="Calibri" panose="02020603050405020304" pitchFamily="2"/>
              </a:rPr>
              <a:t>Movement Disorders Neurologists </a:t>
            </a:r>
          </a:p>
          <a:p>
            <a:pPr marL="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0">
                <a:solidFill>
                  <a:srgbClr val="050303"/>
                </a:solidFill>
                <a:latin typeface="Calibri" panose="02020603050405020304" pitchFamily="2"/>
              </a:rPr>
              <a:t>Anwar Ahmed, MD </a:t>
            </a:r>
            <a:br/>
            <a:r>
              <a:rPr lang="en-US" sz="1400" spc="0">
                <a:solidFill>
                  <a:srgbClr val="050303"/>
                </a:solidFill>
                <a:latin typeface="Calibri" panose="02020603050405020304" pitchFamily="2"/>
              </a:rPr>
              <a:t>Mitesh Lotia, MD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35025" y="2188845"/>
            <a:ext cx="1569720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200" spc="-35">
                <a:solidFill>
                  <a:srgbClr val="44546A"/>
                </a:solidFill>
                <a:latin typeface="Calibri" panose="02020603050405020304" pitchFamily="2"/>
              </a:rPr>
              <a:t>Movement Disorders APP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35025" y="2380615"/>
            <a:ext cx="1210310" cy="18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30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200" spc="-50">
                <a:solidFill>
                  <a:srgbClr val="050303"/>
                </a:solidFill>
                <a:latin typeface="Calibri" panose="02020603050405020304" pitchFamily="2"/>
              </a:rPr>
              <a:t>Nigam Reddy, APRN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22960" y="2997200"/>
            <a:ext cx="1990090" cy="721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u="sng" spc="-20">
                <a:solidFill>
                  <a:srgbClr val="44546A"/>
                </a:solidFill>
                <a:latin typeface="Calibri" panose="02020603050405020304" pitchFamily="2"/>
              </a:rPr>
              <a:t>Movement Disorders Clinic Staff </a:t>
            </a:r>
          </a:p>
          <a:p>
            <a:pPr marL="0" marR="0" indent="0" algn="l">
              <a:lnSpc>
                <a:spcPts val="1200"/>
              </a:lnSpc>
              <a:spcBef>
                <a:spcPts val="155"/>
              </a:spcBef>
              <a:spcAft>
                <a:spcPts val="0"/>
              </a:spcAft>
            </a:pPr>
            <a:r>
              <a:rPr lang="en-US" sz="1200" spc="-15">
                <a:solidFill>
                  <a:srgbClr val="050303"/>
                </a:solidFill>
                <a:latin typeface="Calibri" panose="02020603050405020304" pitchFamily="2"/>
              </a:rPr>
              <a:t>Kayle Liner, LPN </a:t>
            </a:r>
          </a:p>
          <a:p>
            <a:pPr marL="0" marR="0" indent="0" algn="l">
              <a:lnSpc>
                <a:spcPts val="12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1200" spc="0">
                <a:solidFill>
                  <a:srgbClr val="050303"/>
                </a:solidFill>
                <a:latin typeface="Calibri" panose="02020603050405020304" pitchFamily="2"/>
              </a:rPr>
              <a:t>Jenna Lloyd, CCMA </a:t>
            </a:r>
          </a:p>
          <a:p>
            <a:pPr marL="0" marR="0" indent="0" algn="l">
              <a:lnSpc>
                <a:spcPts val="1200"/>
              </a:lnSpc>
              <a:spcBef>
                <a:spcPts val="190"/>
              </a:spcBef>
              <a:spcAft>
                <a:spcPts val="0"/>
              </a:spcAft>
            </a:pPr>
            <a:r>
              <a:rPr lang="en-US" sz="1200" spc="0">
                <a:solidFill>
                  <a:srgbClr val="050303"/>
                </a:solidFill>
                <a:latin typeface="Calibri" panose="02020603050405020304" pitchFamily="2"/>
              </a:rPr>
              <a:t>Anaiya Crutchfield, CMA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29310" y="4067175"/>
            <a:ext cx="2151380" cy="779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u="sng" spc="0">
                <a:solidFill>
                  <a:srgbClr val="44546A"/>
                </a:solidFill>
                <a:latin typeface="Calibri" panose="02020603050405020304" pitchFamily="2"/>
              </a:rPr>
              <a:t>Movement Disorders Social Work / Outreach</a:t>
            </a:r>
            <a:r>
              <a:rPr lang="en-US" sz="1200" u="sng" spc="0">
                <a:solidFill>
                  <a:srgbClr val="050303"/>
                </a:solidFill>
                <a:latin typeface="Calibri" panose="02020603050405020304" pitchFamily="2"/>
              </a:rPr>
              <a:t>  </a:t>
            </a:r>
          </a:p>
          <a:p>
            <a:pPr marL="0" marR="0" indent="0" algn="l">
              <a:lnSpc>
                <a:spcPts val="16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1400" spc="0">
                <a:solidFill>
                  <a:srgbClr val="050303"/>
                </a:solidFill>
                <a:latin typeface="Calibri" panose="02020603050405020304" pitchFamily="2"/>
              </a:rPr>
              <a:t>Karita Anderson, MSW </a:t>
            </a:r>
            <a:br/>
            <a:r>
              <a:rPr lang="en-US" sz="1400" spc="0">
                <a:solidFill>
                  <a:srgbClr val="050303"/>
                </a:solidFill>
                <a:latin typeface="Calibri" panose="02020603050405020304" pitchFamily="2"/>
              </a:rPr>
              <a:t>Gayle Shepherd, RN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50265" y="5109845"/>
            <a:ext cx="1475105" cy="547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u="sng" spc="-10">
                <a:solidFill>
                  <a:srgbClr val="44546A"/>
                </a:solidFill>
                <a:latin typeface="Calibri" panose="02020603050405020304" pitchFamily="2"/>
              </a:rPr>
              <a:t>Genetic Counselor</a:t>
            </a:r>
            <a:r>
              <a:rPr lang="en-US" sz="1200" spc="-10">
                <a:solidFill>
                  <a:srgbClr val="050303"/>
                </a:solidFill>
                <a:latin typeface="Calibri" panose="02020603050405020304" pitchFamily="2"/>
              </a:rPr>
              <a:t>Jennifer Pagano, MMSc, CGC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284335" y="1367155"/>
            <a:ext cx="1990090" cy="3886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u="sng" spc="-20">
                <a:solidFill>
                  <a:srgbClr val="44546A"/>
                </a:solidFill>
                <a:latin typeface="Calibri" panose="02020603050405020304" pitchFamily="2"/>
              </a:rPr>
              <a:t>Functional Neurosurgeon</a:t>
            </a:r>
            <a:r>
              <a:rPr lang="en-US" sz="1400" u="sng" spc="-20">
                <a:solidFill>
                  <a:srgbClr val="050303"/>
                </a:solidFill>
                <a:latin typeface="Calibri" panose="02020603050405020304" pitchFamily="2"/>
              </a:rPr>
              <a:t>  </a:t>
            </a:r>
          </a:p>
          <a:p>
            <a:pPr marL="0" marR="0" indent="0" algn="l">
              <a:lnSpc>
                <a:spcPts val="1200"/>
              </a:lnSpc>
              <a:spcBef>
                <a:spcPts val="145"/>
              </a:spcBef>
              <a:spcAft>
                <a:spcPts val="20"/>
              </a:spcAft>
            </a:pPr>
            <a:r>
              <a:rPr lang="en-US" sz="1200" spc="-30">
                <a:solidFill>
                  <a:srgbClr val="050303"/>
                </a:solidFill>
                <a:latin typeface="Calibri" panose="02020603050405020304" pitchFamily="2"/>
              </a:rPr>
              <a:t>Chandan Reddy, MD, MS, FAANS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277985" y="1993900"/>
            <a:ext cx="1493520" cy="749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u="sng" spc="-25">
                <a:solidFill>
                  <a:srgbClr val="44546A"/>
                </a:solidFill>
                <a:latin typeface="Calibri" panose="02020603050405020304" pitchFamily="2"/>
              </a:rPr>
              <a:t>Leadership</a:t>
            </a:r>
            <a:r>
              <a:rPr lang="en-US" sz="1400" spc="-25">
                <a:solidFill>
                  <a:srgbClr val="050303"/>
                </a:solidFill>
                <a:latin typeface="Calibri" panose="02020603050405020304" pitchFamily="2"/>
              </a:rPr>
              <a:t>  </a:t>
            </a:r>
          </a:p>
          <a:p>
            <a:pPr marL="0" marR="0" indent="0" algn="l">
              <a:lnSpc>
                <a:spcPts val="1200"/>
              </a:lnSpc>
              <a:spcBef>
                <a:spcPts val="145"/>
              </a:spcBef>
              <a:spcAft>
                <a:spcPts val="0"/>
              </a:spcAft>
            </a:pPr>
            <a:r>
              <a:rPr lang="en-US" sz="1200" spc="-10">
                <a:solidFill>
                  <a:srgbClr val="050303"/>
                </a:solidFill>
                <a:latin typeface="Calibri" panose="02020603050405020304" pitchFamily="2"/>
              </a:rPr>
              <a:t>Craig Brubaker, PhD </a:t>
            </a:r>
          </a:p>
          <a:p>
            <a:pPr marL="0" marR="0" indent="0" algn="l">
              <a:lnSpc>
                <a:spcPts val="1200"/>
              </a:lnSpc>
              <a:spcBef>
                <a:spcPts val="260"/>
              </a:spcBef>
              <a:spcAft>
                <a:spcPts val="0"/>
              </a:spcAft>
            </a:pPr>
            <a:r>
              <a:rPr lang="en-US" sz="1200" spc="-5">
                <a:solidFill>
                  <a:srgbClr val="050303"/>
                </a:solidFill>
                <a:latin typeface="Calibri" panose="02020603050405020304" pitchFamily="2"/>
              </a:rPr>
              <a:t>Jennifer Zerba, </a:t>
            </a:r>
          </a:p>
          <a:p>
            <a:pPr marL="0" marR="0" indent="0" algn="l">
              <a:lnSpc>
                <a:spcPts val="1200"/>
              </a:lnSpc>
              <a:spcBef>
                <a:spcPts val="190"/>
              </a:spcBef>
              <a:spcAft>
                <a:spcPts val="0"/>
              </a:spcAft>
            </a:pPr>
            <a:r>
              <a:rPr lang="en-US" sz="1200" spc="-25">
                <a:solidFill>
                  <a:srgbClr val="050303"/>
                </a:solidFill>
                <a:latin typeface="Calibri" panose="02020603050405020304" pitchFamily="2"/>
              </a:rPr>
              <a:t>Jahaira Barbot - Jimenez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277985" y="3097530"/>
            <a:ext cx="1106805" cy="566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u="sng" spc="0">
                <a:solidFill>
                  <a:srgbClr val="44546A"/>
                </a:solidFill>
                <a:latin typeface="Calibri" panose="02020603050405020304" pitchFamily="2"/>
              </a:rPr>
              <a:t>Neuropsychology</a:t>
            </a:r>
            <a:r>
              <a:rPr lang="en-US" sz="1200" spc="0">
                <a:solidFill>
                  <a:srgbClr val="050303"/>
                </a:solidFill>
                <a:latin typeface="Calibri" panose="02020603050405020304" pitchFamily="2"/>
              </a:rPr>
              <a:t>  Jodi Nadler, PhD Claire Varga, PhD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9290050" y="3898265"/>
            <a:ext cx="1859280" cy="567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u="sng" spc="0">
                <a:solidFill>
                  <a:srgbClr val="44546A"/>
                </a:solidFill>
                <a:latin typeface="Calibri" panose="02020603050405020304" pitchFamily="2"/>
              </a:rPr>
              <a:t>Psychiatry</a:t>
            </a:r>
            <a:r>
              <a:rPr lang="en-US" sz="1200" spc="0">
                <a:solidFill>
                  <a:srgbClr val="050303"/>
                </a:solidFill>
                <a:latin typeface="Calibri" panose="02020603050405020304" pitchFamily="2"/>
              </a:rPr>
              <a:t>  </a:t>
            </a:r>
          </a:p>
          <a:p>
            <a:pPr marL="0" marR="0" indent="0" algn="l">
              <a:lnSpc>
                <a:spcPts val="1200"/>
              </a:lnSpc>
              <a:spcBef>
                <a:spcPts val="185"/>
              </a:spcBef>
              <a:spcAft>
                <a:spcPts val="0"/>
              </a:spcAft>
            </a:pPr>
            <a:r>
              <a:rPr lang="en-US" sz="1200" spc="-30">
                <a:solidFill>
                  <a:srgbClr val="050303"/>
                </a:solidFill>
                <a:latin typeface="Calibri" panose="02020603050405020304" pitchFamily="2"/>
              </a:rPr>
              <a:t>Bibi Azka Nabi, MD, MRCPsych </a:t>
            </a:r>
          </a:p>
          <a:p>
            <a:pPr marL="0" marR="0" indent="0" algn="l">
              <a:lnSpc>
                <a:spcPts val="12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1200" spc="-10">
                <a:solidFill>
                  <a:srgbClr val="050303"/>
                </a:solidFill>
                <a:latin typeface="Calibri" panose="02020603050405020304" pitchFamily="2"/>
              </a:rPr>
              <a:t>Murtaza Syed, MD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9277985" y="4756150"/>
            <a:ext cx="1566545" cy="745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u="sng" spc="-45">
                <a:solidFill>
                  <a:srgbClr val="44546A"/>
                </a:solidFill>
                <a:latin typeface="Calibri" panose="02020603050405020304" pitchFamily="2"/>
              </a:rPr>
              <a:t>Rehabilitation services </a:t>
            </a:r>
          </a:p>
          <a:p>
            <a:pPr marL="0" marR="22860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>
                <a:solidFill>
                  <a:srgbClr val="050303"/>
                </a:solidFill>
                <a:latin typeface="Calibri" panose="02020603050405020304" pitchFamily="2"/>
              </a:rPr>
              <a:t>Laura Patrick, PT, DPT Amanda Saylor, OT Jessica Ares, SLP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29640" y="5822950"/>
            <a:ext cx="7860665" cy="563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644652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spc="-30">
                <a:solidFill>
                  <a:srgbClr val="44546A"/>
                </a:solidFill>
                <a:latin typeface="Calibri" panose="02020603050405020304" pitchFamily="2"/>
              </a:rPr>
              <a:t>Nurse Navigator </a:t>
            </a:r>
          </a:p>
          <a:p>
            <a:pPr marL="0" marR="0" indent="0" algn="l">
              <a:lnSpc>
                <a:spcPts val="1400"/>
              </a:lnSpc>
              <a:spcBef>
                <a:spcPts val="30"/>
              </a:spcBef>
              <a:spcAft>
                <a:spcPts val="0"/>
              </a:spcAft>
              <a:tabLst>
                <a:tab pos="7863840" algn="r"/>
              </a:tabLst>
            </a:pPr>
            <a:r>
              <a:rPr lang="en-US" sz="1200" u="sng" spc="0">
                <a:solidFill>
                  <a:srgbClr val="323D53"/>
                </a:solidFill>
                <a:latin typeface="Calibri" panose="02020603050405020304" pitchFamily="2"/>
              </a:rPr>
              <a:t>Referral Coordinator</a:t>
            </a:r>
            <a:r>
              <a:rPr lang="en-US" sz="100" spc="0">
                <a:solidFill>
                  <a:srgbClr val="050303"/>
                </a:solidFill>
                <a:latin typeface="Calibri" panose="02020603050405020304" pitchFamily="2"/>
              </a:rPr>
              <a:t> </a:t>
            </a:r>
            <a:r>
              <a:rPr lang="en-US" sz="1200" spc="0">
                <a:solidFill>
                  <a:srgbClr val="050303"/>
                </a:solidFill>
                <a:latin typeface="Calibri" panose="02020603050405020304" pitchFamily="2"/>
              </a:rPr>
              <a:t>Hallie Peyton, RN, CPN </a:t>
            </a:r>
          </a:p>
          <a:p>
            <a:pPr marL="0" marR="0" indent="0" algn="l">
              <a:lnSpc>
                <a:spcPts val="1200"/>
              </a:lnSpc>
              <a:spcBef>
                <a:spcPts val="160"/>
              </a:spcBef>
              <a:spcAft>
                <a:spcPts val="0"/>
              </a:spcAft>
            </a:pPr>
            <a:r>
              <a:rPr lang="en-US" sz="1200" spc="-5">
                <a:solidFill>
                  <a:srgbClr val="050303"/>
                </a:solidFill>
                <a:latin typeface="Calibri" panose="02020603050405020304" pitchFamily="2"/>
              </a:rPr>
              <a:t>Louis Mariano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" y="186690"/>
            <a:ext cx="9753600" cy="599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4100" spc="-40">
                <a:solidFill>
                  <a:srgbClr val="FFFFFF"/>
                </a:solidFill>
                <a:latin typeface="Calibri" panose="02020603050405020304" pitchFamily="2"/>
              </a:rPr>
              <a:t>Parkinson’s Disease – A Disease or a Syndrome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072255" y="2984500"/>
            <a:ext cx="4062095" cy="1217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0" rIns="0" bIns="0" anchor="t"/>
          <a:lstStyle/>
          <a:p>
            <a:pPr marL="0" marR="0" indent="0" algn="ctr">
              <a:lnSpc>
                <a:spcPts val="8300"/>
              </a:lnSpc>
              <a:spcAft>
                <a:spcPts val="0"/>
              </a:spcAft>
            </a:pPr>
            <a:r>
              <a:rPr lang="en-US" sz="7850" spc="-105">
                <a:solidFill>
                  <a:srgbClr val="FFFFFF"/>
                </a:solidFill>
                <a:latin typeface="Calibri" panose="02020603050405020304" pitchFamily="2"/>
              </a:rPr>
              <a:t>Questions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205105"/>
            <a:ext cx="7546975" cy="612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0000"/>
          </a:bodyPr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50" b="1" spc="145">
                <a:solidFill>
                  <a:srgbClr val="FFFFFF"/>
                </a:solidFill>
                <a:latin typeface="Calibri" panose="02020603050405020304" pitchFamily="2"/>
              </a:rPr>
              <a:t>How common is Parkinson’s Disease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455535" y="1533525"/>
            <a:ext cx="3691255" cy="3621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220" rIns="0" bIns="0" anchor="t"/>
          <a:lstStyle/>
          <a:p>
            <a:pPr marL="0" marR="0" indent="365760" algn="l">
              <a:lnSpc>
                <a:spcPts val="37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20">
                <a:solidFill>
                  <a:srgbClr val="070506"/>
                </a:solidFill>
                <a:latin typeface="Calibri" panose="02020603050405020304" pitchFamily="2"/>
              </a:rPr>
              <a:t>&gt;10 Million Worldwide </a:t>
            </a:r>
          </a:p>
          <a:p>
            <a:pPr marL="0" marR="0" indent="365760" algn="l">
              <a:lnSpc>
                <a:spcPts val="3200"/>
              </a:lnSpc>
              <a:spcBef>
                <a:spcPts val="52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5">
                <a:solidFill>
                  <a:srgbClr val="070506"/>
                </a:solidFill>
                <a:latin typeface="Calibri" panose="02020603050405020304" pitchFamily="2"/>
              </a:rPr>
              <a:t>~ 1 Million in USA </a:t>
            </a:r>
          </a:p>
          <a:p>
            <a:pPr marL="0" marR="0" indent="365760" algn="l">
              <a:lnSpc>
                <a:spcPts val="32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25">
                <a:solidFill>
                  <a:srgbClr val="070506"/>
                </a:solidFill>
                <a:latin typeface="Calibri" panose="02020603050405020304" pitchFamily="2"/>
              </a:rPr>
              <a:t>Estimated 90,000 </a:t>
            </a:r>
          </a:p>
          <a:p>
            <a:pPr marL="0" marR="0" indent="0" algn="ctr">
              <a:lnSpc>
                <a:spcPts val="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800" spc="-10">
                <a:solidFill>
                  <a:srgbClr val="070506"/>
                </a:solidFill>
                <a:latin typeface="Calibri" panose="02020603050405020304" pitchFamily="2"/>
              </a:rPr>
              <a:t>Americans diagnosed </a:t>
            </a:r>
          </a:p>
          <a:p>
            <a:pPr marL="36576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30">
                <a:solidFill>
                  <a:srgbClr val="070506"/>
                </a:solidFill>
                <a:latin typeface="Calibri" panose="02020603050405020304" pitchFamily="2"/>
              </a:rPr>
              <a:t>every year (up from </a:t>
            </a:r>
          </a:p>
          <a:p>
            <a:pPr marL="36576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55">
                <a:solidFill>
                  <a:srgbClr val="070506"/>
                </a:solidFill>
                <a:latin typeface="Calibri" panose="02020603050405020304" pitchFamily="2"/>
              </a:rPr>
              <a:t>60,000) </a:t>
            </a:r>
          </a:p>
          <a:p>
            <a:pPr marL="0" marR="0" indent="365760" algn="l">
              <a:lnSpc>
                <a:spcPts val="32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50">
                <a:solidFill>
                  <a:srgbClr val="070506"/>
                </a:solidFill>
                <a:latin typeface="Calibri" panose="02020603050405020304" pitchFamily="2"/>
              </a:rPr>
              <a:t>165 new patients every </a:t>
            </a:r>
          </a:p>
          <a:p>
            <a:pPr marL="365760" marR="0" indent="0" algn="l">
              <a:lnSpc>
                <a:spcPts val="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800" spc="-125">
                <a:solidFill>
                  <a:srgbClr val="070506"/>
                </a:solidFill>
                <a:latin typeface="Calibri" panose="02020603050405020304" pitchFamily="2"/>
              </a:rPr>
              <a:t>day!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240280" y="299085"/>
            <a:ext cx="7440295" cy="487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/>
          <a:lstStyle/>
          <a:p>
            <a:pPr marL="0" marR="0" indent="0" algn="ctr">
              <a:lnSpc>
                <a:spcPts val="3400"/>
              </a:lnSpc>
              <a:spcAft>
                <a:spcPts val="0"/>
              </a:spcAft>
            </a:pPr>
            <a:r>
              <a:rPr lang="en-US" sz="3350" spc="-15">
                <a:solidFill>
                  <a:srgbClr val="FFFFFF"/>
                </a:solidFill>
                <a:latin typeface="Calibri" panose="02020603050405020304" pitchFamily="2"/>
              </a:rPr>
              <a:t>Incidence and Geographical variation in PD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857490" y="2559050"/>
            <a:ext cx="3627120" cy="1001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3195" rIns="0" bIns="0" anchor="t"/>
          <a:lstStyle/>
          <a:p>
            <a:pPr marL="0" marR="0" indent="274320" algn="l">
              <a:lnSpc>
                <a:spcPts val="2400"/>
              </a:lnSpc>
              <a:spcAft>
                <a:spcPts val="0"/>
              </a:spcAft>
              <a:buFont typeface="Symbol"/>
              <a:buChar char="·"/>
            </a:pPr>
            <a:r>
              <a:rPr lang="en-US" sz="1600" spc="0">
                <a:solidFill>
                  <a:srgbClr val="000000"/>
                </a:solidFill>
                <a:latin typeface="Calibri" panose="02020603050405020304" pitchFamily="2"/>
              </a:rPr>
              <a:t>90,000 patients with PD every year </a:t>
            </a:r>
          </a:p>
          <a:p>
            <a:pPr marL="0" marR="0" indent="27432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Calibri" panose="02020603050405020304" pitchFamily="2"/>
              </a:rPr>
              <a:t>1.5 times higher than previous estimates </a:t>
            </a:r>
          </a:p>
          <a:p>
            <a:pPr marL="0" marR="0" indent="274320" algn="l">
              <a:lnSpc>
                <a:spcPts val="2400"/>
              </a:lnSpc>
              <a:spcBef>
                <a:spcPts val="0"/>
              </a:spcBef>
              <a:spcAft>
                <a:spcPts val="210"/>
              </a:spcAft>
              <a:buFont typeface="Symbol"/>
              <a:buChar char="·"/>
            </a:pPr>
            <a:r>
              <a:rPr lang="en-US" sz="1600" spc="0">
                <a:solidFill>
                  <a:srgbClr val="000000"/>
                </a:solidFill>
                <a:latin typeface="Calibri" panose="02020603050405020304" pitchFamily="2"/>
              </a:rPr>
              <a:t>Rust Belt – SoCAL, South Texas, NE, FL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60375" y="6627495"/>
            <a:ext cx="954595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/>
          <a:lstStyle/>
          <a:p>
            <a:pPr marL="0" marR="0" indent="0" algn="l">
              <a:lnSpc>
                <a:spcPts val="1200"/>
              </a:lnSpc>
              <a:spcAft>
                <a:spcPts val="180"/>
              </a:spcAft>
            </a:pPr>
            <a:r>
              <a:rPr lang="en-US" sz="1150" spc="-25">
                <a:solidFill>
                  <a:srgbClr val="000000"/>
                </a:solidFill>
                <a:latin typeface="Calibri" panose="02020603050405020304" pitchFamily="2"/>
              </a:rPr>
              <a:t>Willis, A.W., Roberts, E., Beck, J.C. </a:t>
            </a:r>
            <a:r>
              <a:rPr lang="en-US" sz="1150" i="1" spc="-25">
                <a:solidFill>
                  <a:srgbClr val="000000"/>
                </a:solidFill>
                <a:latin typeface="Calibri" panose="02020603050405020304" pitchFamily="2"/>
              </a:rPr>
              <a:t>et al. </a:t>
            </a:r>
            <a:r>
              <a:rPr lang="en-US" sz="1150" spc="-25">
                <a:solidFill>
                  <a:srgbClr val="000000"/>
                </a:solidFill>
                <a:latin typeface="Calibri" panose="02020603050405020304" pitchFamily="2"/>
              </a:rPr>
              <a:t>Incidence of Parkinson disease in North America. </a:t>
            </a:r>
            <a:r>
              <a:rPr lang="en-US" sz="1150" i="1" spc="-25">
                <a:solidFill>
                  <a:srgbClr val="000000"/>
                </a:solidFill>
                <a:latin typeface="Calibri" panose="02020603050405020304" pitchFamily="2"/>
              </a:rPr>
              <a:t>npj Parkinsons Dis. </a:t>
            </a:r>
            <a:r>
              <a:rPr lang="en-US" sz="1100" b="1" spc="-25">
                <a:solidFill>
                  <a:srgbClr val="000000"/>
                </a:solidFill>
                <a:latin typeface="Calibri" panose="02020603050405020304" pitchFamily="2"/>
              </a:rPr>
              <a:t>8</a:t>
            </a:r>
            <a:r>
              <a:rPr lang="en-US" sz="1150" spc="-25">
                <a:solidFill>
                  <a:srgbClr val="000000"/>
                </a:solidFill>
                <a:latin typeface="Calibri" panose="02020603050405020304" pitchFamily="2"/>
              </a:rPr>
              <a:t>, 170 (2022). </a:t>
            </a:r>
            <a:r>
              <a:rPr lang="en-US" sz="1150" u="sng" spc="-25">
                <a:solidFill>
                  <a:srgbClr val="0000FF"/>
                </a:solidFill>
                <a:latin typeface="Calibri" panose="02020603050405020304" pitchFamily="2"/>
              </a:rPr>
              <a:t>https://doi.org/10.1038/s41531-022-00410-y</a:t>
            </a:r>
            <a:r>
              <a:rPr lang="en-US" sz="100" spc="-25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014855" y="189865"/>
            <a:ext cx="7327265" cy="612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5000"/>
          </a:bodyPr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50" b="1" spc="65">
                <a:solidFill>
                  <a:srgbClr val="FFFFFF"/>
                </a:solidFill>
                <a:latin typeface="Calibri" panose="02020603050405020304" pitchFamily="2"/>
              </a:rPr>
              <a:t>Genetic and Environmental Factors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833360" y="1437640"/>
            <a:ext cx="1581785" cy="1403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spc="-30">
                <a:solidFill>
                  <a:srgbClr val="203864"/>
                </a:solidFill>
                <a:latin typeface="Calibri" panose="02020603050405020304" pitchFamily="2"/>
              </a:rPr>
              <a:t>Genetic Factors </a:t>
            </a:r>
          </a:p>
          <a:p>
            <a:pPr marL="0" marR="0" indent="365760" algn="l">
              <a:lnSpc>
                <a:spcPts val="2100"/>
              </a:lnSpc>
              <a:spcBef>
                <a:spcPts val="5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65">
                <a:solidFill>
                  <a:srgbClr val="203864"/>
                </a:solidFill>
                <a:latin typeface="Calibri" panose="02020603050405020304" pitchFamily="2"/>
              </a:rPr>
              <a:t>GBA </a:t>
            </a:r>
          </a:p>
          <a:p>
            <a:pPr marL="0" marR="0" indent="365760" algn="l">
              <a:lnSpc>
                <a:spcPts val="2100"/>
              </a:lnSpc>
              <a:spcBef>
                <a:spcPts val="1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55">
                <a:solidFill>
                  <a:srgbClr val="203864"/>
                </a:solidFill>
                <a:latin typeface="Calibri" panose="02020603050405020304" pitchFamily="2"/>
              </a:rPr>
              <a:t>LRRK2 </a:t>
            </a:r>
          </a:p>
          <a:p>
            <a:pPr marL="0" marR="0" indent="365760" algn="l">
              <a:lnSpc>
                <a:spcPts val="2100"/>
              </a:lnSpc>
              <a:spcBef>
                <a:spcPts val="11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75">
                <a:solidFill>
                  <a:srgbClr val="203864"/>
                </a:solidFill>
                <a:latin typeface="Calibri" panose="02020603050405020304" pitchFamily="2"/>
              </a:rPr>
              <a:t>PRKN </a:t>
            </a:r>
          </a:p>
          <a:p>
            <a:pPr marL="0" marR="0" indent="365760" algn="l">
              <a:lnSpc>
                <a:spcPts val="2100"/>
              </a:lnSpc>
              <a:spcBef>
                <a:spcPts val="1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50">
                <a:solidFill>
                  <a:srgbClr val="203864"/>
                </a:solidFill>
                <a:latin typeface="Calibri" panose="02020603050405020304" pitchFamily="2"/>
              </a:rPr>
              <a:t>SNCA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258570" y="180340"/>
            <a:ext cx="3575685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070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80">
                <a:solidFill>
                  <a:srgbClr val="FFFFFF"/>
                </a:solidFill>
                <a:latin typeface="Calibri" panose="02020603050405020304" pitchFamily="2"/>
              </a:rPr>
              <a:t>Clinical Diagnosis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502410" y="6082030"/>
            <a:ext cx="5538470" cy="334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just">
              <a:lnSpc>
                <a:spcPts val="1300"/>
              </a:lnSpc>
              <a:spcAft>
                <a:spcPts val="0"/>
              </a:spcAf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Bloem BR, Okun MS, Klein C. Parkinson's disease. Lancet. 2021 Jun 12;397(10291):2284-2303. doi: 10.1016/S0140-6736(21)00218-X. Epub 2021 Apr 10. PMID: 33848468.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502410" y="6082030"/>
            <a:ext cx="5538470" cy="334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just">
              <a:lnSpc>
                <a:spcPts val="1300"/>
              </a:lnSpc>
              <a:spcAft>
                <a:spcPts val="0"/>
              </a:spcAf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Bloem BR, Okun MS, Klein C. Parkinson's disease. Lancet. 2021 Jun 12;397(10291):2284-2303. doi: 10.1016/S0140-6736(21)00218-X. Epub 2021 Apr 10. PMID: 33848468.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88010" y="198755"/>
            <a:ext cx="3575685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070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80">
                <a:solidFill>
                  <a:srgbClr val="FFFFFF"/>
                </a:solidFill>
                <a:latin typeface="Calibri" panose="02020603050405020304" pitchFamily="2"/>
              </a:rPr>
              <a:t>Clinical Diagnosis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0705" y="229235"/>
            <a:ext cx="2343785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070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40">
                <a:solidFill>
                  <a:srgbClr val="2E5291"/>
                </a:solidFill>
                <a:latin typeface="Calibri" panose="02020603050405020304" pitchFamily="2"/>
              </a:rPr>
              <a:t>Skin Biopsy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715000" y="6131560"/>
            <a:ext cx="3368040" cy="603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Gibbons CH, Freeman R, Bellaire B, Adler CH, Moore D, Levine T. Synuclein-One study: skin biopsy detection of phosphorylated </a:t>
            </a:r>
            <a:r>
              <a:rPr lang="en-US" sz="800" spc="0">
                <a:solidFill>
                  <a:srgbClr val="000000"/>
                </a:solidFill>
                <a:latin typeface="Arial" panose="02020603050405020304" pitchFamily="2"/>
              </a:rPr>
              <a:t>α</a:t>
            </a: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-synuclein for diagnosis of synucleinopathies. Biomark Med. 2022 May;16(7):499-509. doi: 10.2217/bmm-2021-0646. Epub 2022 Mar 11. PMID: 35272481; PMCID: PMC9169016.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0277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750935" y="1490345"/>
            <a:ext cx="3251835" cy="956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0" rIns="0" bIns="0" anchor="t"/>
          <a:lstStyle/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250" spc="-55">
                <a:solidFill>
                  <a:srgbClr val="213863"/>
                </a:solidFill>
                <a:latin typeface="Calibri" panose="02020603050405020304" pitchFamily="2"/>
              </a:rPr>
              <a:t>Parkinson’s Disease </a:t>
            </a:r>
          </a:p>
          <a:p>
            <a:pPr marL="0" marR="0" indent="0" algn="ctr">
              <a:lnSpc>
                <a:spcPts val="33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3250" spc="-30">
                <a:solidFill>
                  <a:srgbClr val="213863"/>
                </a:solidFill>
                <a:latin typeface="Calibri" panose="02020603050405020304" pitchFamily="2"/>
              </a:rPr>
              <a:t>Updates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750935" y="2489835"/>
            <a:ext cx="3224530" cy="1369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2150" b="1" spc="0">
                <a:solidFill>
                  <a:srgbClr val="A9D18E"/>
                </a:solidFill>
                <a:latin typeface="Calibri" panose="02020603050405020304" pitchFamily="2"/>
              </a:rPr>
              <a:t>Mitesh Lotia, MD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spc="0">
                <a:solidFill>
                  <a:srgbClr val="A9D18E"/>
                </a:solidFill>
                <a:latin typeface="Calibri" panose="02020603050405020304" pitchFamily="2"/>
              </a:rPr>
              <a:t>Medical Director,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spc="0">
                <a:solidFill>
                  <a:srgbClr val="A9D18E"/>
                </a:solidFill>
                <a:latin typeface="Calibri" panose="02020603050405020304" pitchFamily="2"/>
              </a:rPr>
              <a:t>Movement Disorders </a:t>
            </a:r>
          </a:p>
          <a:p>
            <a:pPr marL="0" marR="0" indent="0" algn="ctr">
              <a:lnSpc>
                <a:spcPts val="2000"/>
              </a:lnSpc>
              <a:spcBef>
                <a:spcPts val="745"/>
              </a:spcBef>
              <a:spcAft>
                <a:spcPts val="0"/>
              </a:spcAft>
            </a:pPr>
            <a:r>
              <a:rPr lang="en-US" sz="2150" b="1" spc="-5">
                <a:solidFill>
                  <a:srgbClr val="A9D18E"/>
                </a:solidFill>
                <a:latin typeface="Calibri" panose="02020603050405020304" pitchFamily="2"/>
              </a:rPr>
              <a:t>AdventHealth Neuroscience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spc="-10">
                <a:solidFill>
                  <a:srgbClr val="A9D18E"/>
                </a:solidFill>
                <a:latin typeface="Calibri" panose="02020603050405020304" pitchFamily="2"/>
              </a:rPr>
              <a:t>Institute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59080" y="4196080"/>
            <a:ext cx="2179320" cy="306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2100" spc="-25">
                <a:solidFill>
                  <a:srgbClr val="FFFFFF"/>
                </a:solidFill>
                <a:latin typeface="Calibri" panose="02020603050405020304" pitchFamily="2"/>
              </a:rPr>
              <a:t>January 13-16, 2024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86385" y="4533900"/>
            <a:ext cx="1606550" cy="2635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800" spc="-75">
                <a:solidFill>
                  <a:srgbClr val="A9D18E"/>
                </a:solidFill>
                <a:latin typeface="Calibri" panose="02020603050405020304" pitchFamily="2"/>
              </a:rPr>
              <a:t>Key Largo, Florida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C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60705" y="229235"/>
            <a:ext cx="2343785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070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40">
                <a:solidFill>
                  <a:srgbClr val="2E5291"/>
                </a:solidFill>
                <a:latin typeface="Calibri" panose="02020603050405020304" pitchFamily="2"/>
              </a:rPr>
              <a:t>Skin Biopsy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715000" y="6131560"/>
            <a:ext cx="3368040" cy="6032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900"/>
              </a:lnSpc>
              <a:spcAft>
                <a:spcPts val="0"/>
              </a:spcAft>
            </a:pP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Gibbons CH, Freeman R, Bellaire B, Adler CH, Moore D, Levine T. Synuclein-One study: skin biopsy detection of phosphorylated </a:t>
            </a:r>
            <a:r>
              <a:rPr lang="en-US" sz="800" spc="0">
                <a:solidFill>
                  <a:srgbClr val="000000"/>
                </a:solidFill>
                <a:latin typeface="Arial" panose="02020603050405020304" pitchFamily="2"/>
              </a:rPr>
              <a:t>α</a:t>
            </a:r>
            <a:r>
              <a:rPr lang="en-US" sz="800" spc="0">
                <a:solidFill>
                  <a:srgbClr val="000000"/>
                </a:solidFill>
                <a:latin typeface="Tahoma" panose="02020603050405020304" pitchFamily="2"/>
              </a:rPr>
              <a:t>-synuclein for diagnosis of synucleinopathies. Biomark Med. 2022 May;16(7):499-509. doi: 10.2217/bmm-2021-0646. Epub 2022 Mar 11. PMID: 35272481; PMCID: PMC9169016.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DF8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5" y="198755"/>
            <a:ext cx="8552815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  <a:tabLst>
                <a:tab pos="8549640" algn="r"/>
              </a:tabLst>
            </a:pPr>
            <a:r>
              <a:rPr lang="en-US" sz="4000" spc="0">
                <a:solidFill>
                  <a:srgbClr val="2F5192"/>
                </a:solidFill>
                <a:latin typeface="Calibri" panose="02020603050405020304" pitchFamily="2"/>
              </a:rPr>
              <a:t>Diagnosis</a:t>
            </a:r>
            <a:r>
              <a:rPr lang="en-US" sz="100" spc="0">
                <a:solidFill>
                  <a:srgbClr val="203864"/>
                </a:solidFill>
                <a:latin typeface="Calibri" panose="02020603050405020304" pitchFamily="2"/>
              </a:rPr>
              <a:t> </a:t>
            </a:r>
            <a:r>
              <a:rPr lang="en-US" sz="2350" spc="0">
                <a:solidFill>
                  <a:srgbClr val="203864"/>
                </a:solidFill>
                <a:latin typeface="Calibri" panose="02020603050405020304" pitchFamily="2"/>
              </a:rPr>
              <a:t>Alpha- synuclein Seed Amplification Assays (SAAs)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745095" y="1470660"/>
            <a:ext cx="3919855" cy="1631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1417320" algn="l"/>
                <a:tab pos="3931920" algn="r"/>
              </a:tabLst>
            </a:pPr>
            <a:r>
              <a:rPr lang="en-US" sz="1100" b="1" spc="0">
                <a:solidFill>
                  <a:srgbClr val="000000"/>
                </a:solidFill>
                <a:latin typeface="Calibri" panose="02020603050405020304" pitchFamily="2"/>
              </a:rPr>
              <a:t>N Specificity (95% CI) Sensitivity (95% CI)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18490" y="1959610"/>
            <a:ext cx="4596765" cy="917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950" spc="0">
                <a:solidFill>
                  <a:srgbClr val="203864"/>
                </a:solidFill>
                <a:latin typeface="Georgia" panose="02020603050405020304" pitchFamily="1"/>
              </a:rPr>
              <a:t>T</a:t>
            </a:r>
            <a:r>
              <a:rPr lang="en-US" sz="2150" spc="0">
                <a:solidFill>
                  <a:srgbClr val="203864"/>
                </a:solidFill>
                <a:latin typeface="Times New Roman" panose="02020603050405020304" pitchFamily="1"/>
              </a:rPr>
              <a:t>c</a:t>
            </a:r>
            <a:r>
              <a:rPr lang="en-US" sz="1950" spc="0">
                <a:solidFill>
                  <a:srgbClr val="203864"/>
                </a:solidFill>
                <a:latin typeface="Georgia" panose="02020603050405020304" pitchFamily="1"/>
              </a:rPr>
              <a:t>xt </a:t>
            </a:r>
          </a:p>
          <a:p>
            <a:pPr marL="0" marR="0" indent="182880" algn="l">
              <a:lnSpc>
                <a:spcPts val="1300"/>
              </a:lnSpc>
              <a:spcBef>
                <a:spcPts val="260"/>
              </a:spcBef>
              <a:spcAft>
                <a:spcPts val="0"/>
              </a:spcAft>
              <a:buFont typeface="Symbol"/>
              <a:buChar char="·"/>
            </a:pP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Differentiate PWP from Healthy controls </a:t>
            </a:r>
          </a:p>
          <a:p>
            <a:pPr marL="0" marR="0" indent="18288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15">
                <a:solidFill>
                  <a:srgbClr val="203864"/>
                </a:solidFill>
                <a:latin typeface="Georgia" panose="02020603050405020304" pitchFamily="1"/>
              </a:rPr>
              <a:t>Bull</a:t>
            </a:r>
            <a:r>
              <a:rPr lang="en-US" sz="2150" spc="-10">
                <a:solidFill>
                  <a:srgbClr val="203864"/>
                </a:solidFill>
                <a:latin typeface="Times New Roman" panose="02020603050405020304" pitchFamily="1"/>
              </a:rPr>
              <a:t>c</a:t>
            </a:r>
            <a:r>
              <a:rPr lang="en-US" sz="1950" spc="-15">
                <a:solidFill>
                  <a:srgbClr val="203864"/>
                </a:solidFill>
                <a:latin typeface="Georgia" panose="02020603050405020304" pitchFamily="1"/>
              </a:rPr>
              <a:t>t </a:t>
            </a:r>
          </a:p>
          <a:p>
            <a:pPr marL="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10">
                <a:solidFill>
                  <a:srgbClr val="203864"/>
                </a:solidFill>
                <a:latin typeface="Calibri" panose="02020603050405020304" pitchFamily="2"/>
              </a:rPr>
              <a:t>PPMI cohort – well defined largest cohort of </a:t>
            </a:r>
          </a:p>
          <a:p>
            <a:pPr marL="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25">
                <a:solidFill>
                  <a:srgbClr val="203864"/>
                </a:solidFill>
                <a:latin typeface="Calibri" panose="02020603050405020304" pitchFamily="2"/>
              </a:rPr>
              <a:t>PWP, healthy controls, prodromal individuals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18490" y="2877185"/>
            <a:ext cx="2956560" cy="609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355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spc="-25">
                <a:solidFill>
                  <a:srgbClr val="203864"/>
                </a:solidFill>
                <a:latin typeface="Calibri" panose="02020603050405020304" pitchFamily="2"/>
              </a:rPr>
              <a:t>and non-manifesting carriers </a:t>
            </a:r>
          </a:p>
          <a:p>
            <a:pPr marL="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spc="-10">
                <a:solidFill>
                  <a:srgbClr val="203864"/>
                </a:solidFill>
                <a:latin typeface="Calibri" panose="02020603050405020304" pitchFamily="2"/>
              </a:rPr>
              <a:t>CSF samples of PPMI Cohort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327775" y="1911985"/>
            <a:ext cx="4404360" cy="389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3840480" algn="r"/>
                <a:tab pos="4160520" algn="l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Healthy controls 163 96·3% (93·4-99·2) NA </a:t>
            </a:r>
          </a:p>
          <a:p>
            <a:pPr marL="0" marR="0" indent="0" algn="l">
              <a:lnSpc>
                <a:spcPts val="1100"/>
              </a:lnSpc>
              <a:spcBef>
                <a:spcPts val="605"/>
              </a:spcBef>
              <a:spcAft>
                <a:spcPts val="0"/>
              </a:spcAft>
              <a:tabLst>
                <a:tab pos="3840480" algn="r"/>
                <a:tab pos="4160520" algn="l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SWEDD 54 90·7% (83·0-98·5) NA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324600" y="2357120"/>
            <a:ext cx="1271270" cy="163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50" spc="-40">
                <a:solidFill>
                  <a:srgbClr val="000000"/>
                </a:solidFill>
                <a:latin typeface="Calibri" panose="02020603050405020304" pitchFamily="2"/>
              </a:rPr>
              <a:t>All Parkinson’s disease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8830310" y="2357120"/>
            <a:ext cx="2730500" cy="166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27432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545 NA 87·7% (84·9-90·5)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268085" y="2521585"/>
            <a:ext cx="421005" cy="163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cases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473825" y="2747645"/>
            <a:ext cx="5086985" cy="3886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2377440" algn="l"/>
                <a:tab pos="512064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Hyposmic 390 NA 97·2% (95·5-98·8) </a:t>
            </a:r>
          </a:p>
          <a:p>
            <a:pPr marL="0" marR="0" indent="0" algn="l">
              <a:lnSpc>
                <a:spcPts val="1100"/>
              </a:lnSpc>
              <a:spcBef>
                <a:spcPts val="605"/>
              </a:spcBef>
              <a:spcAft>
                <a:spcPts val="0"/>
              </a:spcAft>
              <a:tabLst>
                <a:tab pos="2377440" algn="l"/>
                <a:tab pos="512064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Normosmic 146 NA 63·0% (55·2-70·8)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333490" y="3192145"/>
            <a:ext cx="1085215" cy="328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13716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50" spc="-25">
                <a:solidFill>
                  <a:srgbClr val="000000"/>
                </a:solidFill>
                <a:latin typeface="Calibri" panose="02020603050405020304" pitchFamily="2"/>
              </a:rPr>
              <a:t>Sporadic </a:t>
            </a:r>
          </a:p>
          <a:p>
            <a:pPr marL="0" marR="0" indent="0" algn="l">
              <a:lnSpc>
                <a:spcPts val="1100"/>
              </a:lnSpc>
              <a:spcBef>
                <a:spcPts val="150"/>
              </a:spcBef>
              <a:spcAft>
                <a:spcPts val="0"/>
              </a:spcAft>
            </a:pPr>
            <a:r>
              <a:rPr lang="en-US" sz="1150" spc="-55">
                <a:solidFill>
                  <a:srgbClr val="000000"/>
                </a:solidFill>
                <a:latin typeface="Calibri" panose="02020603050405020304" pitchFamily="2"/>
              </a:rPr>
              <a:t>Parkinson’s disease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8830310" y="3192145"/>
            <a:ext cx="2730500" cy="1670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27432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373 NA 93·3% (90·8-95·8)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6333490" y="3582670"/>
            <a:ext cx="1085215" cy="328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i="1" spc="-30">
                <a:solidFill>
                  <a:srgbClr val="000000"/>
                </a:solidFill>
                <a:latin typeface="Calibri" panose="02020603050405020304" pitchFamily="2"/>
              </a:rPr>
              <a:t>LRRK2 </a:t>
            </a:r>
            <a:r>
              <a:rPr lang="en-US" sz="1150" spc="-30">
                <a:solidFill>
                  <a:srgbClr val="000000"/>
                </a:solidFill>
                <a:latin typeface="Calibri" panose="02020603050405020304" pitchFamily="2"/>
              </a:rPr>
              <a:t>mutation Parkinson’s disease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8832850" y="3582670"/>
            <a:ext cx="2727960" cy="166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20"/>
              </a:spcAft>
              <a:tabLst>
                <a:tab pos="27432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123 NA 67·5% (59·2-75·8)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333490" y="3975735"/>
            <a:ext cx="1085215" cy="328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00" i="1" spc="-30">
                <a:solidFill>
                  <a:srgbClr val="000000"/>
                </a:solidFill>
                <a:latin typeface="Calibri" panose="02020603050405020304" pitchFamily="2"/>
              </a:rPr>
              <a:t>GBA </a:t>
            </a:r>
            <a:r>
              <a:rPr lang="en-US" sz="1150" spc="-30">
                <a:solidFill>
                  <a:srgbClr val="000000"/>
                </a:solidFill>
                <a:latin typeface="Calibri" panose="02020603050405020304" pitchFamily="2"/>
              </a:rPr>
              <a:t>mutation Parkinson’s disease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8896985" y="3975735"/>
            <a:ext cx="2734310" cy="166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27432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49 NA 95·9% (90·4-100·0)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612775" y="4710430"/>
            <a:ext cx="4806315" cy="727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50" spc="0">
                <a:solidFill>
                  <a:srgbClr val="FF0000"/>
                </a:solidFill>
                <a:latin typeface="Calibri" panose="02020603050405020304" pitchFamily="2"/>
              </a:rPr>
              <a:t>Siderowf, Andrew et al. “Assessment of heterogeneity among participants in the Parkinson's Progression Markers Initiative cohort using α-synuclein seed amplification: a cross-sectional study.” </a:t>
            </a:r>
            <a:r>
              <a:rPr lang="en-US" sz="1200" i="1" spc="0">
                <a:solidFill>
                  <a:srgbClr val="FF0000"/>
                </a:solidFill>
                <a:latin typeface="Calibri" panose="02020603050405020304" pitchFamily="2"/>
              </a:rPr>
              <a:t>The Lancet. Neurology </a:t>
            </a:r>
            <a:r>
              <a:rPr lang="en-US" sz="1250" spc="0">
                <a:solidFill>
                  <a:srgbClr val="FF0000"/>
                </a:solidFill>
                <a:latin typeface="Calibri" panose="02020603050405020304" pitchFamily="2"/>
              </a:rPr>
              <a:t>vol. 22,5 (2023): 407-417. doi:10.1016/S1474-4422(23)00109-6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6330950" y="4365625"/>
            <a:ext cx="5229860" cy="1056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100" i="1" spc="-15">
                <a:solidFill>
                  <a:srgbClr val="000000"/>
                </a:solidFill>
                <a:latin typeface="Calibri" panose="02020603050405020304" pitchFamily="2"/>
              </a:rPr>
              <a:t>LRRK2 </a:t>
            </a:r>
            <a:r>
              <a:rPr lang="en-US" sz="1150" spc="-15">
                <a:solidFill>
                  <a:srgbClr val="000000"/>
                </a:solidFill>
                <a:latin typeface="Calibri" panose="02020603050405020304" pitchFamily="2"/>
              </a:rPr>
              <a:t>mutation Parkinson’s disease </a:t>
            </a:r>
          </a:p>
          <a:p>
            <a:pPr marL="137160" marR="0" indent="0" algn="l">
              <a:lnSpc>
                <a:spcPts val="1100"/>
              </a:lnSpc>
              <a:spcBef>
                <a:spcPts val="530"/>
              </a:spcBef>
              <a:spcAft>
                <a:spcPts val="0"/>
              </a:spcAft>
              <a:tabLst>
                <a:tab pos="2560320" algn="l"/>
                <a:tab pos="52578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Male participants 65 NA 78·5% (68·5-88·5) </a:t>
            </a:r>
          </a:p>
          <a:p>
            <a:pPr marL="137160" marR="0" indent="0" algn="l">
              <a:lnSpc>
                <a:spcPts val="1100"/>
              </a:lnSpc>
              <a:spcBef>
                <a:spcPts val="605"/>
              </a:spcBef>
              <a:spcAft>
                <a:spcPts val="0"/>
              </a:spcAft>
              <a:tabLst>
                <a:tab pos="2560320" algn="l"/>
                <a:tab pos="52578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Female participants 58 NA 55·2% (42·4-68·0) </a:t>
            </a:r>
          </a:p>
          <a:p>
            <a:pPr marL="137160" marR="0" indent="0" algn="l">
              <a:lnSpc>
                <a:spcPts val="1100"/>
              </a:lnSpc>
              <a:spcBef>
                <a:spcPts val="610"/>
              </a:spcBef>
              <a:spcAft>
                <a:spcPts val="0"/>
              </a:spcAft>
              <a:tabLst>
                <a:tab pos="2560320" algn="l"/>
                <a:tab pos="52578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Hyposmic 69 NA 89·9% (82·7-97·0) </a:t>
            </a:r>
          </a:p>
          <a:p>
            <a:pPr marL="137160" marR="0" indent="0" algn="l">
              <a:lnSpc>
                <a:spcPts val="1100"/>
              </a:lnSpc>
              <a:spcBef>
                <a:spcPts val="605"/>
              </a:spcBef>
              <a:spcAft>
                <a:spcPts val="0"/>
              </a:spcAft>
              <a:tabLst>
                <a:tab pos="2560320" algn="l"/>
                <a:tab pos="525780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Normosmic 49 NA 34·7% (21·4-48·0)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6324600" y="5478145"/>
            <a:ext cx="1094105" cy="337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150" spc="-30">
                <a:solidFill>
                  <a:srgbClr val="000000"/>
                </a:solidFill>
                <a:latin typeface="Calibri" panose="02020603050405020304" pitchFamily="2"/>
              </a:rPr>
              <a:t>Normosmic and female participants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8900160" y="5478145"/>
            <a:ext cx="2590800" cy="1670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100"/>
              </a:lnSpc>
              <a:spcAft>
                <a:spcPts val="0"/>
              </a:spcAft>
              <a:tabLst>
                <a:tab pos="2606040" algn="r"/>
              </a:tabLs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24 NA 12·5% (4·3-31·0)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20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095105" y="5861050"/>
            <a:ext cx="2901950" cy="76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198755"/>
            <a:ext cx="8552815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  <a:tabLst>
                <a:tab pos="8549640" algn="r"/>
              </a:tabLst>
            </a:pPr>
            <a:r>
              <a:rPr lang="en-US" sz="4000" spc="0">
                <a:solidFill>
                  <a:srgbClr val="2F5292"/>
                </a:solidFill>
                <a:latin typeface="Calibri" panose="02020603050405020304" pitchFamily="2"/>
              </a:rPr>
              <a:t>Diagnosis</a:t>
            </a:r>
            <a:r>
              <a:rPr lang="en-US" sz="100" spc="0">
                <a:solidFill>
                  <a:srgbClr val="203864"/>
                </a:solidFill>
                <a:latin typeface="Calibri" panose="02020603050405020304" pitchFamily="2"/>
              </a:rPr>
              <a:t> </a:t>
            </a:r>
            <a:r>
              <a:rPr lang="en-US" sz="2350" spc="0">
                <a:solidFill>
                  <a:srgbClr val="203864"/>
                </a:solidFill>
                <a:latin typeface="Calibri" panose="02020603050405020304" pitchFamily="2"/>
              </a:rPr>
              <a:t>Alpha- synuclein Seed Amplification Assays (SAAs)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21665" y="1591310"/>
            <a:ext cx="8750300" cy="42697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355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Highest positive results in Sporadic PD with hyposmia </a:t>
            </a:r>
          </a:p>
          <a:p>
            <a:pPr marL="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Lower in LRRK2 variant carriers with normal olfaction </a:t>
            </a:r>
          </a:p>
          <a:p>
            <a:pPr marL="0" marR="0" indent="0" algn="l">
              <a:lnSpc>
                <a:spcPts val="20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000" spc="0">
                <a:solidFill>
                  <a:srgbClr val="203864"/>
                </a:solidFill>
                <a:latin typeface="Calibri" panose="02020603050405020304" pitchFamily="2"/>
              </a:rPr>
              <a:t>Highest in Genetic variant carrier GBA variants </a:t>
            </a:r>
          </a:p>
          <a:p>
            <a:pPr marL="0" marR="0" indent="0" algn="l">
              <a:lnSpc>
                <a:spcPts val="2400"/>
              </a:lnSpc>
              <a:spcBef>
                <a:spcPts val="85"/>
              </a:spcBef>
              <a:spcAft>
                <a:spcPts val="0"/>
              </a:spcAft>
            </a:pP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Prodromal / At-risk individuals RBD+, DAT+ were </a:t>
            </a:r>
            <a:r>
              <a:rPr lang="en-US" sz="2000" spc="-5">
                <a:solidFill>
                  <a:srgbClr val="203864"/>
                </a:solidFill>
                <a:latin typeface="Cambria" panose="02020603050405020304" pitchFamily="1"/>
              </a:rPr>
              <a:t>α-</a:t>
            </a: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synuclein SAA positive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RBD+, Hyposmia+ but DAT -ve were </a:t>
            </a:r>
            <a:r>
              <a:rPr lang="en-US" sz="2000" spc="-5">
                <a:solidFill>
                  <a:srgbClr val="203864"/>
                </a:solidFill>
                <a:latin typeface="Cambria" panose="02020603050405020304" pitchFamily="1"/>
              </a:rPr>
              <a:t>α-</a:t>
            </a: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synuclein SAA positive </a:t>
            </a:r>
          </a:p>
          <a:p>
            <a:pPr marL="0" marR="0" indent="0" algn="l">
              <a:lnSpc>
                <a:spcPts val="2000"/>
              </a:lnSpc>
              <a:spcBef>
                <a:spcPts val="2680"/>
              </a:spcBef>
              <a:spcAft>
                <a:spcPts val="0"/>
              </a:spcAft>
            </a:pP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Immediate Implications on Clinical Trials </a:t>
            </a:r>
          </a:p>
          <a:p>
            <a:pPr marL="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spc="0">
                <a:solidFill>
                  <a:srgbClr val="203864"/>
                </a:solidFill>
                <a:latin typeface="Calibri" panose="02020603050405020304" pitchFamily="2"/>
              </a:rPr>
              <a:t>For LRRK2-targeted therapies – stratification based on alpha-synuclein SAA results </a:t>
            </a:r>
          </a:p>
          <a:p>
            <a:pPr marL="0" marR="0" indent="0" algn="l">
              <a:lnSpc>
                <a:spcPts val="2000"/>
              </a:lnSpc>
              <a:spcBef>
                <a:spcPts val="365"/>
              </a:spcBef>
              <a:spcAft>
                <a:spcPts val="0"/>
              </a:spcAft>
            </a:pPr>
            <a:r>
              <a:rPr lang="en-US" sz="2000" spc="-5">
                <a:solidFill>
                  <a:srgbClr val="203864"/>
                </a:solidFill>
                <a:latin typeface="Calibri" panose="02020603050405020304" pitchFamily="2"/>
              </a:rPr>
              <a:t>For GBA-targeted therapies – exclude SAA negative patients </a:t>
            </a:r>
          </a:p>
          <a:p>
            <a:pPr marL="0" marR="0" indent="0" algn="l">
              <a:lnSpc>
                <a:spcPts val="2400"/>
              </a:lnSpc>
              <a:spcBef>
                <a:spcPts val="85"/>
              </a:spcBef>
              <a:spcAft>
                <a:spcPts val="0"/>
              </a:spcAft>
            </a:pPr>
            <a:r>
              <a:rPr lang="en-US" sz="2000" spc="-10">
                <a:solidFill>
                  <a:srgbClr val="203864"/>
                </a:solidFill>
                <a:latin typeface="Calibri" panose="02020603050405020304" pitchFamily="2"/>
              </a:rPr>
              <a:t>Combine the </a:t>
            </a:r>
            <a:r>
              <a:rPr lang="en-US" sz="2000" spc="-10">
                <a:solidFill>
                  <a:srgbClr val="203864"/>
                </a:solidFill>
                <a:latin typeface="Cambria" panose="02020603050405020304" pitchFamily="1"/>
              </a:rPr>
              <a:t>α</a:t>
            </a:r>
            <a:r>
              <a:rPr lang="en-US" sz="2000" spc="-10">
                <a:solidFill>
                  <a:srgbClr val="203864"/>
                </a:solidFill>
                <a:latin typeface="Calibri" panose="02020603050405020304" pitchFamily="2"/>
              </a:rPr>
              <a:t>-synuclein and AD pathology, classify individuals with mixed pathology </a:t>
            </a:r>
          </a:p>
          <a:p>
            <a:pPr marL="0" marR="0" indent="0" algn="l">
              <a:lnSpc>
                <a:spcPts val="2000"/>
              </a:lnSpc>
              <a:spcBef>
                <a:spcPts val="280"/>
              </a:spcBef>
              <a:spcAft>
                <a:spcPts val="7150"/>
              </a:spcAft>
            </a:pPr>
            <a:r>
              <a:rPr lang="en-US" sz="2000" spc="0">
                <a:solidFill>
                  <a:srgbClr val="203864"/>
                </a:solidFill>
                <a:latin typeface="Calibri" panose="02020603050405020304" pitchFamily="2"/>
              </a:rPr>
              <a:t>For planned clinical trials for at-risk population – identify people in earliest stages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54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98805" y="236220"/>
            <a:ext cx="7468870" cy="524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625" rIns="0" bIns="0" anchor="t">
            <a:normAutofit fontScale="90000"/>
          </a:bodyPr>
          <a:lstStyle/>
          <a:p>
            <a:pPr marL="0" marR="0" indent="0" algn="l">
              <a:lnSpc>
                <a:spcPts val="3700"/>
              </a:lnSpc>
              <a:spcAft>
                <a:spcPts val="15"/>
              </a:spcAft>
            </a:pPr>
            <a:r>
              <a:rPr lang="en-US" sz="3600" b="1" spc="114">
                <a:solidFill>
                  <a:srgbClr val="FFFFFF"/>
                </a:solidFill>
                <a:latin typeface="Calibri" panose="02020603050405020304" pitchFamily="2"/>
              </a:rPr>
              <a:t>Braak Hypothesis – Disease Progression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10870" y="1613535"/>
            <a:ext cx="784860" cy="609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b="1" spc="-10">
                <a:solidFill>
                  <a:srgbClr val="203861"/>
                </a:solidFill>
                <a:latin typeface="Calibri" panose="02020603050405020304" pitchFamily="2"/>
              </a:rPr>
              <a:t>Text </a:t>
            </a:r>
          </a:p>
          <a:p>
            <a:pPr marL="0" marR="0" indent="228600" algn="l">
              <a:lnSpc>
                <a:spcPts val="2300"/>
              </a:lnSpc>
              <a:spcBef>
                <a:spcPts val="125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b="1" spc="-100">
                <a:solidFill>
                  <a:srgbClr val="203861"/>
                </a:solidFill>
                <a:latin typeface="Calibri" panose="02020603050405020304" pitchFamily="2"/>
              </a:rPr>
              <a:t>Bullet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4520" y="187325"/>
            <a:ext cx="4881880" cy="594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4200"/>
              </a:lnSpc>
              <a:spcAft>
                <a:spcPts val="5"/>
              </a:spcAft>
            </a:pPr>
            <a:r>
              <a:rPr lang="en-US" sz="4100" spc="-80">
                <a:solidFill>
                  <a:srgbClr val="FFFFFF"/>
                </a:solidFill>
                <a:latin typeface="Calibri" panose="02020603050405020304" pitchFamily="2"/>
              </a:rPr>
              <a:t>Parkinson’s Progression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70" cy="66224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6420" y="198120"/>
            <a:ext cx="4497705" cy="5829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800" rIns="0" bIns="0" anchor="t">
            <a:normAutofit fontScale="90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4000" b="1" spc="114">
                <a:solidFill>
                  <a:srgbClr val="FFFFFF"/>
                </a:solidFill>
                <a:latin typeface="Calibri" panose="02020603050405020304" pitchFamily="2"/>
              </a:rPr>
              <a:t>Treatment Objectives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905750" y="1874520"/>
            <a:ext cx="777240" cy="604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>
            <a:normAutofit fontScale="90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b="1" spc="0">
                <a:solidFill>
                  <a:srgbClr val="203864"/>
                </a:solidFill>
                <a:latin typeface="Calibri" panose="02020603050405020304" pitchFamily="2"/>
              </a:rPr>
              <a:t>Text </a:t>
            </a:r>
          </a:p>
          <a:p>
            <a:pPr marL="0" marR="0" indent="182880" algn="l">
              <a:lnSpc>
                <a:spcPts val="2300"/>
              </a:lnSpc>
              <a:spcBef>
                <a:spcPts val="85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b="1" spc="-30">
                <a:solidFill>
                  <a:srgbClr val="203864"/>
                </a:solidFill>
                <a:latin typeface="Calibri" panose="02020603050405020304" pitchFamily="2"/>
              </a:rPr>
              <a:t>Bullet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20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095105" y="5861050"/>
            <a:ext cx="2901950" cy="76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198755"/>
            <a:ext cx="2636520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070" rIns="0" bIns="0" anchor="t">
            <a:normAutofit fontScale="90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b="1" spc="65">
                <a:solidFill>
                  <a:srgbClr val="FFFFFF"/>
                </a:solidFill>
                <a:latin typeface="Calibri" panose="02020603050405020304" pitchFamily="2"/>
              </a:rPr>
              <a:t>Myth or Fact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66800" y="1560830"/>
            <a:ext cx="9144000" cy="4300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640" rIns="0" bIns="0" anchor="t">
            <a:normAutofit fontScale="90000"/>
          </a:bodyPr>
          <a:lstStyle/>
          <a:p>
            <a:pPr marL="0" marR="0" indent="0" algn="l">
              <a:lnSpc>
                <a:spcPts val="3300"/>
              </a:lnSpc>
              <a:spcAft>
                <a:spcPts val="0"/>
              </a:spcAft>
            </a:pPr>
            <a:r>
              <a:rPr lang="en-US" sz="3150" b="1" spc="114">
                <a:solidFill>
                  <a:srgbClr val="000000"/>
                </a:solidFill>
                <a:latin typeface="Calibri" panose="02020603050405020304" pitchFamily="2"/>
              </a:rPr>
              <a:t>One should delay the dopaminergic therapy for as long </a:t>
            </a:r>
          </a:p>
          <a:p>
            <a:pPr marL="0" marR="0" indent="0" algn="l">
              <a:lnSpc>
                <a:spcPts val="3300"/>
              </a:lnSpc>
              <a:spcBef>
                <a:spcPts val="560"/>
              </a:spcBef>
              <a:spcAft>
                <a:spcPts val="0"/>
              </a:spcAft>
            </a:pPr>
            <a:r>
              <a:rPr lang="en-US" sz="3150" b="1" spc="85">
                <a:solidFill>
                  <a:srgbClr val="000000"/>
                </a:solidFill>
                <a:latin typeface="Calibri" panose="02020603050405020304" pitchFamily="2"/>
              </a:rPr>
              <a:t>as possible </a:t>
            </a:r>
          </a:p>
          <a:p>
            <a:pPr marL="0" marR="0" indent="0" algn="l">
              <a:lnSpc>
                <a:spcPts val="3300"/>
              </a:lnSpc>
              <a:spcBef>
                <a:spcPts val="4450"/>
              </a:spcBef>
              <a:spcAft>
                <a:spcPts val="0"/>
              </a:spcAft>
            </a:pPr>
            <a:r>
              <a:rPr lang="en-US" sz="3150" b="1" spc="105">
                <a:solidFill>
                  <a:srgbClr val="000000"/>
                </a:solidFill>
                <a:latin typeface="Calibri" panose="02020603050405020304" pitchFamily="2"/>
              </a:rPr>
              <a:t>Levodopa stops working after a few years of working </a:t>
            </a:r>
          </a:p>
          <a:p>
            <a:pPr marL="0" marR="0" indent="0" algn="l">
              <a:lnSpc>
                <a:spcPts val="3300"/>
              </a:lnSpc>
              <a:spcBef>
                <a:spcPts val="630"/>
              </a:spcBef>
              <a:spcAft>
                <a:spcPts val="14810"/>
              </a:spcAft>
            </a:pPr>
            <a:r>
              <a:rPr lang="en-US" sz="3150" b="1" spc="110">
                <a:solidFill>
                  <a:srgbClr val="000000"/>
                </a:solidFill>
                <a:latin typeface="Calibri" panose="02020603050405020304" pitchFamily="2"/>
              </a:rPr>
              <a:t>and therefore should be delayed as long as possible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193675"/>
            <a:ext cx="2640330" cy="587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7150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50" spc="-85">
                <a:solidFill>
                  <a:srgbClr val="FFFFFF"/>
                </a:solidFill>
                <a:latin typeface="Calibri" panose="02020603050405020304" pitchFamily="2"/>
              </a:rPr>
              <a:t>Myth or Fact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204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67970" y="1871345"/>
            <a:ext cx="11704320" cy="35782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9095105" y="5861050"/>
            <a:ext cx="2901950" cy="76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8010" y="205105"/>
            <a:ext cx="2164080" cy="575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0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80">
                <a:solidFill>
                  <a:srgbClr val="FFFFFF"/>
                </a:solidFill>
                <a:latin typeface="Calibri" panose="02020603050405020304" pitchFamily="2"/>
              </a:rPr>
              <a:t>Objectives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90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9280" y="323215"/>
            <a:ext cx="8434705" cy="350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6195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400" spc="-25">
                <a:solidFill>
                  <a:srgbClr val="FFFFFF"/>
                </a:solidFill>
                <a:latin typeface="Calibri" panose="02020603050405020304" pitchFamily="2"/>
              </a:rPr>
              <a:t>Medication Management of Motor Symptoms of Parkinson’s Disease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20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9095105" y="5861050"/>
            <a:ext cx="2901950" cy="76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205105"/>
            <a:ext cx="2310765" cy="612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5000"/>
          </a:bodyPr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50" b="1" spc="-10">
                <a:solidFill>
                  <a:srgbClr val="FFFFFF"/>
                </a:solidFill>
                <a:latin typeface="Calibri" panose="02020603050405020304" pitchFamily="2"/>
              </a:rPr>
              <a:t>Disclosures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6424" y="1741805"/>
            <a:ext cx="10113157" cy="4119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Consulting Fee (e.g., Advisory Board):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Orphalan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Contracted Research (Principal Investigators must provide information, even if received by the institution):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Roche, Intracellular Therapies, Biogen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Speakers' Bureau: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Abbott</a:t>
            </a:r>
            <a:r>
              <a:rPr lang="en-US" sz="2000" dirty="0"/>
              <a:t> </a:t>
            </a:r>
            <a:endParaRPr lang="en-US" sz="2000" spc="-15" dirty="0">
              <a:solidFill>
                <a:srgbClr val="203864"/>
              </a:solidFill>
              <a:latin typeface="Georgia" panose="02020603050405020304" pitchFamily="1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" y="200025"/>
            <a:ext cx="4384675" cy="583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0165" rIns="0" bIns="0" anchor="t">
            <a:normAutofit fontScale="90000"/>
          </a:bodyPr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4000" b="1" spc="105">
                <a:solidFill>
                  <a:srgbClr val="FFFFFF"/>
                </a:solidFill>
                <a:latin typeface="Calibri" panose="02020603050405020304" pitchFamily="2"/>
              </a:rPr>
              <a:t>Motor Complications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204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9095105" y="5861050"/>
            <a:ext cx="1999615" cy="7620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1338560" y="6129655"/>
            <a:ext cx="658495" cy="4629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8010" y="331470"/>
            <a:ext cx="8430895" cy="342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350" spc="0">
                <a:solidFill>
                  <a:srgbClr val="FFFFFF"/>
                </a:solidFill>
                <a:latin typeface="Calibri" panose="02020603050405020304" pitchFamily="2"/>
              </a:rPr>
              <a:t>Medication Management of Motor Symptoms of Parkinson’s Disease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060450" y="1641475"/>
            <a:ext cx="10972800" cy="384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228600" algn="l">
              <a:lnSpc>
                <a:spcPts val="1900"/>
              </a:lnSpc>
              <a:spcAft>
                <a:spcPts val="1015"/>
              </a:spcAft>
              <a:buFont typeface="Symbol"/>
              <a:buChar char="·"/>
              <a:tabLst>
                <a:tab pos="6080760" algn="l"/>
              </a:tabLst>
            </a:pPr>
            <a:r>
              <a:rPr lang="en-US" sz="1800" spc="0">
                <a:solidFill>
                  <a:srgbClr val="000000"/>
                </a:solidFill>
                <a:latin typeface="Calibri" panose="02020603050405020304" pitchFamily="2"/>
              </a:rPr>
              <a:t>Medications to treat Motor fluctuations </a:t>
            </a:r>
            <a:r>
              <a:rPr lang="en-US" sz="1500" spc="0">
                <a:solidFill>
                  <a:srgbClr val="000000"/>
                </a:solidFill>
                <a:latin typeface="Calibri" panose="02020603050405020304" pitchFamily="2"/>
              </a:rPr>
              <a:t>Medications to treat Levodopa Induced Dyskinesia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063906"/>
              </p:ext>
            </p:extLst>
          </p:nvPr>
        </p:nvGraphicFramePr>
        <p:xfrm>
          <a:off x="1060450" y="2094865"/>
          <a:ext cx="10972800" cy="2498725"/>
        </p:xfrm>
        <a:graphic>
          <a:graphicData uri="http://schemas.openxmlformats.org/drawingml/2006/table">
            <a:tbl>
              <a:tblPr/>
              <a:tblGrid>
                <a:gridCol w="410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8725">
                <a:tc>
                  <a:txBody>
                    <a:bodyPr/>
                    <a:lstStyle/>
                    <a:p>
                      <a:pPr marL="274320" marR="0" indent="0" algn="l">
                        <a:lnSpc>
                          <a:spcPts val="19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Levodopa Adjuncts </a:t>
                      </a:r>
                    </a:p>
                    <a:p>
                      <a:pPr marL="274320" marR="0" indent="0" algn="l">
                        <a:lnSpc>
                          <a:spcPts val="1900"/>
                        </a:lnSpc>
                        <a:spcBef>
                          <a:spcPts val="26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Dopamine Agonists </a:t>
                      </a:r>
                    </a:p>
                    <a:p>
                      <a:pPr marL="274320" marR="0" indent="0" algn="l">
                        <a:lnSpc>
                          <a:spcPts val="19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Safinamide </a:t>
                      </a:r>
                    </a:p>
                    <a:p>
                      <a:pPr marL="274320" marR="0" indent="0" algn="l">
                        <a:lnSpc>
                          <a:spcPts val="19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Istradefylline</a:t>
                      </a:r>
                      <a:endParaRPr lang="en-US" sz="1800" spc="0" dirty="0">
                        <a:solidFill>
                          <a:srgbClr val="000000"/>
                        </a:solidFill>
                        <a:latin typeface="Calibri" panose="02020603050405020304" pitchFamily="2"/>
                      </a:endParaRPr>
                    </a:p>
                    <a:p>
                      <a:pPr marL="274320" marR="0" indent="0" algn="l">
                        <a:lnSpc>
                          <a:spcPts val="1900"/>
                        </a:lnSpc>
                        <a:spcBef>
                          <a:spcPts val="4555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Levodopa Extenders </a:t>
                      </a:r>
                    </a:p>
                    <a:p>
                      <a:pPr marL="274320" marR="0" indent="0" algn="l">
                        <a:lnSpc>
                          <a:spcPts val="19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Entacapone </a:t>
                      </a:r>
                    </a:p>
                    <a:p>
                      <a:pPr marL="274320" marR="0" indent="0" algn="l">
                        <a:lnSpc>
                          <a:spcPts val="18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 err="1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Opicapone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5960" marR="0" indent="274320" algn="l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2750" spc="0" dirty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Amantadine </a:t>
                      </a:r>
                    </a:p>
                    <a:p>
                      <a:pPr marL="1965960" marR="0" indent="274320" algn="l">
                        <a:lnSpc>
                          <a:spcPts val="3000"/>
                        </a:lnSpc>
                        <a:spcBef>
                          <a:spcPts val="112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2750" spc="0" dirty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Carbidopa/ Levodopa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19542"/>
              </p:ext>
            </p:extLst>
          </p:nvPr>
        </p:nvGraphicFramePr>
        <p:xfrm>
          <a:off x="1060450" y="5203190"/>
          <a:ext cx="10972800" cy="1663065"/>
        </p:xfrm>
        <a:graphic>
          <a:graphicData uri="http://schemas.openxmlformats.org/drawingml/2006/table">
            <a:tbl>
              <a:tblPr/>
              <a:tblGrid>
                <a:gridCol w="803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0595">
                <a:tc rowSpan="2">
                  <a:txBody>
                    <a:bodyPr/>
                    <a:lstStyle/>
                    <a:p>
                      <a:pPr marL="274320" marR="0" indent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Levodopa formulations </a:t>
                      </a:r>
                    </a:p>
                    <a:p>
                      <a:pPr marL="274320" marR="0" indent="0" algn="l">
                        <a:lnSpc>
                          <a:spcPts val="19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Carbidopa/ Levodopa</a:t>
                      </a:r>
                    </a:p>
                    <a:p>
                      <a:pPr marL="274320" marR="0" indent="0" algn="l">
                        <a:lnSpc>
                          <a:spcPts val="19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pc="0" dirty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Levodopa Powder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20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51815" y="1359535"/>
            <a:ext cx="5123815" cy="490093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9095105" y="5861050"/>
            <a:ext cx="2901950" cy="762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205105"/>
            <a:ext cx="4791710" cy="575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0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114">
                <a:solidFill>
                  <a:srgbClr val="FFFFFF"/>
                </a:solidFill>
                <a:latin typeface="Calibri" panose="02020603050405020304" pitchFamily="2"/>
              </a:rPr>
              <a:t>Deep Brain Stimulation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0850" y="1358265"/>
          <a:ext cx="11557000" cy="5423535"/>
        </p:xfrm>
        <a:graphic>
          <a:graphicData uri="http://schemas.openxmlformats.org/drawingml/2006/table">
            <a:tbl>
              <a:tblPr/>
              <a:tblGrid>
                <a:gridCol w="5325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9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22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040" marR="0" indent="365760" algn="l">
                        <a:lnSpc>
                          <a:spcPts val="3200"/>
                        </a:lnSpc>
                        <a:spcBef>
                          <a:spcPts val="18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2800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PD </a:t>
                      </a:r>
                    </a:p>
                    <a:p>
                      <a:pPr marL="320040" marR="0" indent="228600" algn="l">
                        <a:lnSpc>
                          <a:spcPts val="190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Subthalamic Nucleus (STN) </a:t>
                      </a:r>
                    </a:p>
                    <a:p>
                      <a:pPr marL="320040" marR="0" indent="228600" algn="l">
                        <a:lnSpc>
                          <a:spcPts val="1900"/>
                        </a:lnSpc>
                        <a:spcBef>
                          <a:spcPts val="97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Globus Pallidus (Gpi) </a:t>
                      </a:r>
                    </a:p>
                    <a:p>
                      <a:pPr marL="320040" marR="0" indent="365760" algn="l">
                        <a:lnSpc>
                          <a:spcPts val="3200"/>
                        </a:lnSpc>
                        <a:spcBef>
                          <a:spcPts val="389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2800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ET </a:t>
                      </a:r>
                    </a:p>
                    <a:p>
                      <a:pPr marL="320040" marR="0" indent="365760" algn="l">
                        <a:lnSpc>
                          <a:spcPts val="3200"/>
                        </a:lnSpc>
                        <a:spcBef>
                          <a:spcPts val="84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2800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TD-PD </a:t>
                      </a:r>
                    </a:p>
                    <a:p>
                      <a:pPr marL="320040" marR="0" indent="228600" algn="l">
                        <a:lnSpc>
                          <a:spcPts val="1900"/>
                        </a:lnSpc>
                        <a:spcBef>
                          <a:spcPts val="86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Ventral intermediate </a:t>
                      </a:r>
                    </a:p>
                    <a:p>
                      <a:pPr marL="0" marR="1450975" indent="0" algn="r">
                        <a:lnSpc>
                          <a:spcPts val="1800"/>
                        </a:lnSpc>
                        <a:spcBef>
                          <a:spcPts val="80"/>
                        </a:spcBef>
                        <a:spcAft>
                          <a:spcPts val="13555"/>
                        </a:spcAft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Calibri" panose="02020603050405020304" pitchFamily="2"/>
                        </a:rPr>
                        <a:t>Nucleus (ViM)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600"/>
                        </a:lnSpc>
                        <a:spcBef>
                          <a:spcPts val="1610"/>
                        </a:spcBef>
                        <a:spcAft>
                          <a:spcPts val="0"/>
                        </a:spcAft>
                      </a:pPr>
                      <a:r>
                        <a:rPr lang="en-US" sz="1200" i="1" spc="-10">
                          <a:solidFill>
                            <a:srgbClr val="FF0000"/>
                          </a:solidFill>
                          <a:latin typeface="Calibri" panose="02020603050405020304" pitchFamily="2"/>
                        </a:rPr>
                        <a:t>Deep Brain Stimulation for Parkinson’s Disease, Okun, N Engl J Med 2012;367:1529-38</a:t>
                      </a:r>
                      <a:r>
                        <a:rPr lang="en-US" sz="1550" i="1" spc="-10">
                          <a:solidFill>
                            <a:srgbClr val="FF0000"/>
                          </a:solidFill>
                          <a:latin typeface="Calibri" panose="02020603050405020304" pitchFamily="2"/>
                        </a:rPr>
                        <a:t>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205105"/>
            <a:ext cx="4791710" cy="575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0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114">
                <a:solidFill>
                  <a:srgbClr val="FFFFFF"/>
                </a:solidFill>
                <a:latin typeface="Calibri" panose="02020603050405020304" pitchFamily="2"/>
              </a:rPr>
              <a:t>Deep Brain Stimulation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22975" y="1295400"/>
            <a:ext cx="3962400" cy="12134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0" rIns="0" bIns="0" anchor="t"/>
          <a:lstStyle/>
          <a:p>
            <a:pPr marL="0" marR="0" indent="320040" algn="l">
              <a:lnSpc>
                <a:spcPts val="2900"/>
              </a:lnSpc>
              <a:spcAft>
                <a:spcPts val="0"/>
              </a:spcAft>
              <a:buFont typeface="Symbol"/>
              <a:buChar char="·"/>
            </a:pPr>
            <a:r>
              <a:rPr lang="en-US" sz="2350" spc="-10">
                <a:solidFill>
                  <a:srgbClr val="000000"/>
                </a:solidFill>
                <a:latin typeface="Calibri" panose="02020603050405020304" pitchFamily="2"/>
              </a:rPr>
              <a:t>At least 30% improvement on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OFF/ON testing </a:t>
            </a:r>
          </a:p>
          <a:p>
            <a:pPr marL="0" marR="0" indent="3200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Treatment Resistant Tremor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022975" y="2876550"/>
            <a:ext cx="3733800" cy="28994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2350" u="sng" spc="-10">
                <a:solidFill>
                  <a:srgbClr val="000000"/>
                </a:solidFill>
                <a:latin typeface="Calibri" panose="02020603050405020304" pitchFamily="2"/>
              </a:rPr>
              <a:t>Expectations with the patients  </a:t>
            </a:r>
          </a:p>
          <a:p>
            <a:pPr marL="0" marR="0" indent="365760" algn="l">
              <a:lnSpc>
                <a:spcPts val="2700"/>
              </a:lnSpc>
              <a:spcBef>
                <a:spcPts val="45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-10">
                <a:solidFill>
                  <a:srgbClr val="000000"/>
                </a:solidFill>
                <a:latin typeface="Calibri" panose="02020603050405020304" pitchFamily="2"/>
              </a:rPr>
              <a:t>Improvement </a:t>
            </a:r>
          </a:p>
          <a:p>
            <a:pPr marL="365760" marR="0" indent="3200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20">
                <a:solidFill>
                  <a:srgbClr val="000000"/>
                </a:solidFill>
                <a:latin typeface="Calibri" panose="02020603050405020304" pitchFamily="2"/>
              </a:rPr>
              <a:t>Tremors </a:t>
            </a:r>
          </a:p>
          <a:p>
            <a:pPr marL="365760" marR="0" indent="3200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0">
                <a:solidFill>
                  <a:srgbClr val="000000"/>
                </a:solidFill>
                <a:latin typeface="Calibri" panose="02020603050405020304" pitchFamily="2"/>
              </a:rPr>
              <a:t>Motor Fluctuations </a:t>
            </a:r>
          </a:p>
          <a:p>
            <a:pPr marL="365760" marR="0" indent="320040" algn="l">
              <a:lnSpc>
                <a:spcPts val="2100"/>
              </a:lnSpc>
              <a:spcBef>
                <a:spcPts val="95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0">
                <a:solidFill>
                  <a:srgbClr val="000000"/>
                </a:solidFill>
                <a:latin typeface="Calibri" panose="02020603050405020304" pitchFamily="2"/>
              </a:rPr>
              <a:t>Levodopa induced dyskinesia </a:t>
            </a:r>
          </a:p>
          <a:p>
            <a:pPr marL="0" marR="0" indent="365760" algn="l">
              <a:lnSpc>
                <a:spcPts val="2700"/>
              </a:lnSpc>
              <a:spcBef>
                <a:spcPts val="405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-5">
                <a:solidFill>
                  <a:srgbClr val="000000"/>
                </a:solidFill>
                <a:latin typeface="Calibri" panose="02020603050405020304" pitchFamily="2"/>
              </a:rPr>
              <a:t>No Improvement </a:t>
            </a:r>
          </a:p>
          <a:p>
            <a:pPr marL="365760" marR="0" indent="3200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0">
                <a:solidFill>
                  <a:srgbClr val="000000"/>
                </a:solidFill>
                <a:latin typeface="Calibri" panose="02020603050405020304" pitchFamily="2"/>
              </a:rPr>
              <a:t>Cognition, speech </a:t>
            </a:r>
          </a:p>
          <a:p>
            <a:pPr marL="0" marR="0" indent="365760" algn="l">
              <a:lnSpc>
                <a:spcPts val="2700"/>
              </a:lnSpc>
              <a:spcBef>
                <a:spcPts val="430"/>
              </a:spcBef>
              <a:spcAft>
                <a:spcPts val="0"/>
              </a:spcAft>
              <a:buFont typeface="Symbol"/>
              <a:buChar char="·"/>
            </a:pPr>
            <a:r>
              <a:rPr lang="en-US" sz="2350" spc="0">
                <a:solidFill>
                  <a:srgbClr val="000000"/>
                </a:solidFill>
                <a:latin typeface="Calibri" panose="02020603050405020304" pitchFamily="2"/>
              </a:rPr>
              <a:t>Cautious discussion </a:t>
            </a:r>
          </a:p>
          <a:p>
            <a:pPr marL="365760" marR="0" indent="3200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10">
                <a:solidFill>
                  <a:srgbClr val="000000"/>
                </a:solidFill>
                <a:latin typeface="Calibri" panose="02020603050405020304" pitchFamily="2"/>
              </a:rPr>
              <a:t>Gait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50850" y="6445250"/>
            <a:ext cx="5325110" cy="2641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685" rIns="0" bIns="0" anchor="t">
            <a:normAutofit fontScale="85000"/>
          </a:bodyPr>
          <a:lstStyle/>
          <a:p>
            <a:pPr marL="0" marR="0" indent="0" algn="l">
              <a:lnSpc>
                <a:spcPts val="1700"/>
              </a:lnSpc>
              <a:spcAft>
                <a:spcPts val="135"/>
              </a:spcAft>
            </a:pPr>
            <a:r>
              <a:rPr lang="en-US" sz="1200" i="1" spc="-10">
                <a:solidFill>
                  <a:srgbClr val="FF0000"/>
                </a:solidFill>
                <a:latin typeface="Calibri" panose="02020603050405020304" pitchFamily="2"/>
              </a:rPr>
              <a:t>Deep Brain Stimulation for Parkinson’s Disease, Okun, N Engl J Med 2012;367:1529-38</a:t>
            </a:r>
            <a:r>
              <a:rPr lang="en-US" sz="1550" i="1" spc="-10">
                <a:solidFill>
                  <a:srgbClr val="FF0000"/>
                </a:solidFill>
                <a:latin typeface="Calibri" panose="02020603050405020304" pitchFamily="2"/>
              </a:rPr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205105"/>
            <a:ext cx="3392805" cy="575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0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105">
                <a:solidFill>
                  <a:srgbClr val="FFFFFF"/>
                </a:solidFill>
                <a:latin typeface="Calibri" panose="02020603050405020304" pitchFamily="2"/>
              </a:rPr>
              <a:t>Lesional Surgery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771890" y="1353185"/>
            <a:ext cx="2536190" cy="2185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220" rIns="0" bIns="0" anchor="t"/>
          <a:lstStyle/>
          <a:p>
            <a:pPr marL="0" marR="0" indent="320040" algn="l">
              <a:lnSpc>
                <a:spcPts val="37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5">
                <a:solidFill>
                  <a:srgbClr val="05080F"/>
                </a:solidFill>
                <a:latin typeface="Calibri" panose="02020603050405020304" pitchFamily="2"/>
              </a:rPr>
              <a:t>TD-PD </a:t>
            </a:r>
          </a:p>
          <a:p>
            <a:pPr marL="0" marR="0" indent="320040" algn="l">
              <a:lnSpc>
                <a:spcPts val="3000"/>
              </a:lnSpc>
              <a:spcBef>
                <a:spcPts val="55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0">
                <a:solidFill>
                  <a:srgbClr val="05080F"/>
                </a:solidFill>
                <a:latin typeface="Calibri" panose="02020603050405020304" pitchFamily="2"/>
              </a:rPr>
              <a:t>Does not help </a:t>
            </a:r>
          </a:p>
          <a:p>
            <a:pPr marL="320040" marR="0" indent="0" algn="l">
              <a:lnSpc>
                <a:spcPts val="2800"/>
              </a:lnSpc>
              <a:spcBef>
                <a:spcPts val="155"/>
              </a:spcBef>
              <a:spcAft>
                <a:spcPts val="0"/>
              </a:spcAft>
            </a:pPr>
            <a:r>
              <a:rPr lang="en-US" sz="2800" spc="-55">
                <a:solidFill>
                  <a:srgbClr val="05080F"/>
                </a:solidFill>
                <a:latin typeface="Calibri" panose="02020603050405020304" pitchFamily="2"/>
              </a:rPr>
              <a:t>with </a:t>
            </a:r>
          </a:p>
          <a:p>
            <a:pPr marL="320040" marR="0" indent="0" algn="l">
              <a:lnSpc>
                <a:spcPts val="2800"/>
              </a:lnSpc>
              <a:spcBef>
                <a:spcPts val="250"/>
              </a:spcBef>
              <a:spcAft>
                <a:spcPts val="0"/>
              </a:spcAft>
            </a:pPr>
            <a:r>
              <a:rPr lang="en-US" sz="2800" spc="-45">
                <a:solidFill>
                  <a:srgbClr val="05080F"/>
                </a:solidFill>
                <a:latin typeface="Calibri" panose="02020603050405020304" pitchFamily="2"/>
              </a:rPr>
              <a:t>bradykinesia or </a:t>
            </a:r>
          </a:p>
          <a:p>
            <a:pPr marL="320040" marR="0" indent="0" algn="l">
              <a:lnSpc>
                <a:spcPts val="2800"/>
              </a:lnSpc>
              <a:spcBef>
                <a:spcPts val="155"/>
              </a:spcBef>
              <a:spcAft>
                <a:spcPts val="20"/>
              </a:spcAft>
            </a:pPr>
            <a:r>
              <a:rPr lang="en-US" sz="2800" spc="-30">
                <a:solidFill>
                  <a:srgbClr val="05080F"/>
                </a:solidFill>
                <a:latin typeface="Calibri" panose="02020603050405020304" pitchFamily="2"/>
              </a:rPr>
              <a:t>dyskinesia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60720" y="144145"/>
            <a:ext cx="4681855" cy="5937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6515" rIns="0" bIns="0" anchor="t"/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4050" spc="-105">
                <a:solidFill>
                  <a:srgbClr val="FFFFFF"/>
                </a:solidFill>
                <a:latin typeface="Calibri" panose="02020603050405020304" pitchFamily="2"/>
              </a:rPr>
              <a:t>Lifestyle Modifications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290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88010" y="205105"/>
            <a:ext cx="7653655" cy="575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0000"/>
          </a:bodyPr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145">
                <a:solidFill>
                  <a:srgbClr val="FFFFFF"/>
                </a:solidFill>
                <a:latin typeface="Calibri" panose="02020603050405020304" pitchFamily="2"/>
              </a:rPr>
              <a:t>Current and novel infusion therapies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45135" y="6215380"/>
            <a:ext cx="8037195" cy="5422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150" spc="0">
                <a:solidFill>
                  <a:srgbClr val="FF0000"/>
                </a:solidFill>
                <a:latin typeface="Tahoma" panose="02020603050405020304" pitchFamily="2"/>
              </a:rPr>
              <a:t>Antonini A, D'Onofrio V, Guerra A. Current and novel infusion therapies for patients with Parkinson's disease. J Neural Transm (Vienna). 2023 Nov;130(11):1349-1358. doi: 10.1007/s00702-023-02693-8. Epub 2023 Sep 6. PMID: 37672049; PMCID: PMC10645652.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270" cy="662495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5790" y="197485"/>
            <a:ext cx="7551420" cy="620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1435" rIns="0" bIns="0" anchor="t">
            <a:normAutofit fontScale="95000"/>
          </a:bodyPr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4000" b="1" spc="35">
                <a:solidFill>
                  <a:srgbClr val="FFFFFF"/>
                </a:solidFill>
                <a:latin typeface="Calibri" panose="02020603050405020304" pitchFamily="2"/>
              </a:rPr>
              <a:t>New Medications to look forward to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488440" y="107315"/>
            <a:ext cx="7548245" cy="628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4610" rIns="0" bIns="0" anchor="t"/>
          <a:lstStyle/>
          <a:p>
            <a:pPr marL="0" marR="0" indent="0" algn="l">
              <a:lnSpc>
                <a:spcPts val="4500"/>
              </a:lnSpc>
              <a:spcAft>
                <a:spcPts val="0"/>
              </a:spcAft>
            </a:pPr>
            <a:r>
              <a:rPr lang="en-US" sz="4050" spc="-30">
                <a:solidFill>
                  <a:srgbClr val="FFFFFF"/>
                </a:solidFill>
                <a:latin typeface="Calibri" panose="02020603050405020304" pitchFamily="2"/>
              </a:rPr>
              <a:t>New Medications to look forward to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871345" y="205105"/>
            <a:ext cx="7943215" cy="495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l">
              <a:lnSpc>
                <a:spcPts val="3500"/>
              </a:lnSpc>
              <a:spcAft>
                <a:spcPts val="0"/>
              </a:spcAft>
            </a:pPr>
            <a:r>
              <a:rPr lang="en-US" sz="3400" spc="-35">
                <a:solidFill>
                  <a:srgbClr val="FFFFFF"/>
                </a:solidFill>
                <a:latin typeface="Calibri" panose="02020603050405020304" pitchFamily="2"/>
              </a:rPr>
              <a:t>Proposed Care Model – The patient is the Sun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3BBC11-8F51-70C5-17DA-8437AFFA8C0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/>
              <a:t>Learning Objectives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B41FB5-9AAF-ECD5-2287-69C03E16357B}"/>
              </a:ext>
            </a:extLst>
          </p:cNvPr>
          <p:cNvSpPr txBox="1"/>
          <p:nvPr/>
        </p:nvSpPr>
        <p:spPr>
          <a:xfrm>
            <a:off x="401714" y="1211776"/>
            <a:ext cx="10881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Describe clinical updates and new treatments related to hypokinetic (i.e. Parkinson’s disease) and hyperkinetic movement disorders.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3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877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70230" y="205105"/>
            <a:ext cx="7753985" cy="612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0000"/>
          </a:bodyPr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50" b="1" spc="160">
                <a:solidFill>
                  <a:srgbClr val="FFFFFF"/>
                </a:solidFill>
                <a:latin typeface="Calibri" panose="02020603050405020304" pitchFamily="2"/>
              </a:rPr>
              <a:t>AdventHealth Neuroscience Institute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838200" y="1400175"/>
            <a:ext cx="2106295" cy="581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u="sng" spc="-25">
                <a:solidFill>
                  <a:srgbClr val="44546A"/>
                </a:solidFill>
                <a:latin typeface="Calibri" panose="02020603050405020304" pitchFamily="2"/>
              </a:rPr>
              <a:t>Movement Disorders Neurologists </a:t>
            </a:r>
          </a:p>
          <a:p>
            <a:pPr marL="0" marR="0"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spc="0">
                <a:solidFill>
                  <a:srgbClr val="050303"/>
                </a:solidFill>
                <a:latin typeface="Calibri" panose="02020603050405020304" pitchFamily="2"/>
              </a:rPr>
              <a:t>Anwar Ahmed, MD </a:t>
            </a:r>
            <a:br/>
            <a:r>
              <a:rPr lang="en-US" sz="1400" spc="0">
                <a:solidFill>
                  <a:srgbClr val="050303"/>
                </a:solidFill>
                <a:latin typeface="Calibri" panose="02020603050405020304" pitchFamily="2"/>
              </a:rPr>
              <a:t>Mitesh Lotia, MD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35025" y="2188845"/>
            <a:ext cx="1569720" cy="182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200" spc="-35">
                <a:solidFill>
                  <a:srgbClr val="44546A"/>
                </a:solidFill>
                <a:latin typeface="Calibri" panose="02020603050405020304" pitchFamily="2"/>
              </a:rPr>
              <a:t>Movement Disorders APP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835025" y="2380615"/>
            <a:ext cx="1210310" cy="186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30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</a:pPr>
            <a:r>
              <a:rPr lang="en-US" sz="1200" spc="-50">
                <a:solidFill>
                  <a:srgbClr val="050303"/>
                </a:solidFill>
                <a:latin typeface="Calibri" panose="02020603050405020304" pitchFamily="2"/>
              </a:rPr>
              <a:t>Nigam Reddy, APRN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22960" y="2997200"/>
            <a:ext cx="1990090" cy="7213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u="sng" spc="-20">
                <a:solidFill>
                  <a:srgbClr val="44546A"/>
                </a:solidFill>
                <a:latin typeface="Calibri" panose="02020603050405020304" pitchFamily="2"/>
              </a:rPr>
              <a:t>Movement Disorders Clinic Staff </a:t>
            </a:r>
          </a:p>
          <a:p>
            <a:pPr marL="0" marR="0" indent="0" algn="l">
              <a:lnSpc>
                <a:spcPts val="1200"/>
              </a:lnSpc>
              <a:spcBef>
                <a:spcPts val="155"/>
              </a:spcBef>
              <a:spcAft>
                <a:spcPts val="0"/>
              </a:spcAft>
            </a:pPr>
            <a:r>
              <a:rPr lang="en-US" sz="1200" spc="-15">
                <a:solidFill>
                  <a:srgbClr val="050303"/>
                </a:solidFill>
                <a:latin typeface="Calibri" panose="02020603050405020304" pitchFamily="2"/>
              </a:rPr>
              <a:t>Kayle Liner, LPN </a:t>
            </a:r>
          </a:p>
          <a:p>
            <a:pPr marL="0" marR="0" indent="0" algn="l">
              <a:lnSpc>
                <a:spcPts val="12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1200" spc="0">
                <a:solidFill>
                  <a:srgbClr val="050303"/>
                </a:solidFill>
                <a:latin typeface="Calibri" panose="02020603050405020304" pitchFamily="2"/>
              </a:rPr>
              <a:t>Jenna Lloyd, CCMA </a:t>
            </a:r>
          </a:p>
          <a:p>
            <a:pPr marL="0" marR="0" indent="0" algn="l">
              <a:lnSpc>
                <a:spcPts val="1200"/>
              </a:lnSpc>
              <a:spcBef>
                <a:spcPts val="190"/>
              </a:spcBef>
              <a:spcAft>
                <a:spcPts val="0"/>
              </a:spcAft>
            </a:pPr>
            <a:r>
              <a:rPr lang="en-US" sz="1200" spc="0">
                <a:solidFill>
                  <a:srgbClr val="050303"/>
                </a:solidFill>
                <a:latin typeface="Calibri" panose="02020603050405020304" pitchFamily="2"/>
              </a:rPr>
              <a:t>Anaiya Crutchfield, CMA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829310" y="4067175"/>
            <a:ext cx="2151380" cy="779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u="sng" spc="0">
                <a:solidFill>
                  <a:srgbClr val="44546A"/>
                </a:solidFill>
                <a:latin typeface="Calibri" panose="02020603050405020304" pitchFamily="2"/>
              </a:rPr>
              <a:t>Movement Disorders Social Work / Outreach</a:t>
            </a:r>
            <a:r>
              <a:rPr lang="en-US" sz="1200" u="sng" spc="0">
                <a:solidFill>
                  <a:srgbClr val="050303"/>
                </a:solidFill>
                <a:latin typeface="Calibri" panose="02020603050405020304" pitchFamily="2"/>
              </a:rPr>
              <a:t>  </a:t>
            </a:r>
          </a:p>
          <a:p>
            <a:pPr marL="0" marR="0" indent="0" algn="l">
              <a:lnSpc>
                <a:spcPts val="16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1400" spc="0">
                <a:solidFill>
                  <a:srgbClr val="050303"/>
                </a:solidFill>
                <a:latin typeface="Calibri" panose="02020603050405020304" pitchFamily="2"/>
              </a:rPr>
              <a:t>Karita Anderson, MSW </a:t>
            </a:r>
            <a:br/>
            <a:r>
              <a:rPr lang="en-US" sz="1400" spc="0">
                <a:solidFill>
                  <a:srgbClr val="050303"/>
                </a:solidFill>
                <a:latin typeface="Calibri" panose="02020603050405020304" pitchFamily="2"/>
              </a:rPr>
              <a:t>Gayle Shepherd, RN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50265" y="5109845"/>
            <a:ext cx="1475105" cy="5473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u="sng" spc="-10">
                <a:solidFill>
                  <a:srgbClr val="44546A"/>
                </a:solidFill>
                <a:latin typeface="Calibri" panose="02020603050405020304" pitchFamily="2"/>
              </a:rPr>
              <a:t>Genetic Counselor</a:t>
            </a:r>
            <a:r>
              <a:rPr lang="en-US" sz="1200" spc="-10">
                <a:solidFill>
                  <a:srgbClr val="050303"/>
                </a:solidFill>
                <a:latin typeface="Calibri" panose="02020603050405020304" pitchFamily="2"/>
              </a:rPr>
              <a:t>Jennifer Pagano, MMSc, CGC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9284335" y="1367155"/>
            <a:ext cx="1990090" cy="3886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984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u="sng" spc="-20">
                <a:solidFill>
                  <a:srgbClr val="44546A"/>
                </a:solidFill>
                <a:latin typeface="Calibri" panose="02020603050405020304" pitchFamily="2"/>
              </a:rPr>
              <a:t>Functional Neurosurgeon</a:t>
            </a:r>
            <a:r>
              <a:rPr lang="en-US" sz="1400" u="sng" spc="-20">
                <a:solidFill>
                  <a:srgbClr val="050303"/>
                </a:solidFill>
                <a:latin typeface="Calibri" panose="02020603050405020304" pitchFamily="2"/>
              </a:rPr>
              <a:t>  </a:t>
            </a:r>
          </a:p>
          <a:p>
            <a:pPr marL="0" marR="0" indent="0" algn="l">
              <a:lnSpc>
                <a:spcPts val="1200"/>
              </a:lnSpc>
              <a:spcBef>
                <a:spcPts val="145"/>
              </a:spcBef>
              <a:spcAft>
                <a:spcPts val="20"/>
              </a:spcAft>
            </a:pPr>
            <a:r>
              <a:rPr lang="en-US" sz="1200" spc="-30">
                <a:solidFill>
                  <a:srgbClr val="050303"/>
                </a:solidFill>
                <a:latin typeface="Calibri" panose="02020603050405020304" pitchFamily="2"/>
              </a:rPr>
              <a:t>Chandan Reddy, MD, MS, FAANS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277985" y="1993900"/>
            <a:ext cx="1493520" cy="749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048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u="sng" spc="-25">
                <a:solidFill>
                  <a:srgbClr val="44546A"/>
                </a:solidFill>
                <a:latin typeface="Calibri" panose="02020603050405020304" pitchFamily="2"/>
              </a:rPr>
              <a:t>Leadership</a:t>
            </a:r>
            <a:r>
              <a:rPr lang="en-US" sz="1400" spc="-25">
                <a:solidFill>
                  <a:srgbClr val="050303"/>
                </a:solidFill>
                <a:latin typeface="Calibri" panose="02020603050405020304" pitchFamily="2"/>
              </a:rPr>
              <a:t>  </a:t>
            </a:r>
          </a:p>
          <a:p>
            <a:pPr marL="0" marR="0" indent="0" algn="l">
              <a:lnSpc>
                <a:spcPts val="1200"/>
              </a:lnSpc>
              <a:spcBef>
                <a:spcPts val="145"/>
              </a:spcBef>
              <a:spcAft>
                <a:spcPts val="0"/>
              </a:spcAft>
            </a:pPr>
            <a:r>
              <a:rPr lang="en-US" sz="1200" spc="-10">
                <a:solidFill>
                  <a:srgbClr val="050303"/>
                </a:solidFill>
                <a:latin typeface="Calibri" panose="02020603050405020304" pitchFamily="2"/>
              </a:rPr>
              <a:t>Craig Brubaker, PhD </a:t>
            </a:r>
          </a:p>
          <a:p>
            <a:pPr marL="0" marR="0" indent="0" algn="l">
              <a:lnSpc>
                <a:spcPts val="1200"/>
              </a:lnSpc>
              <a:spcBef>
                <a:spcPts val="260"/>
              </a:spcBef>
              <a:spcAft>
                <a:spcPts val="0"/>
              </a:spcAft>
            </a:pPr>
            <a:r>
              <a:rPr lang="en-US" sz="1200" spc="-5">
                <a:solidFill>
                  <a:srgbClr val="050303"/>
                </a:solidFill>
                <a:latin typeface="Calibri" panose="02020603050405020304" pitchFamily="2"/>
              </a:rPr>
              <a:t>Jennifer Zerba, </a:t>
            </a:r>
          </a:p>
          <a:p>
            <a:pPr marL="0" marR="0" indent="0" algn="l">
              <a:lnSpc>
                <a:spcPts val="1200"/>
              </a:lnSpc>
              <a:spcBef>
                <a:spcPts val="190"/>
              </a:spcBef>
              <a:spcAft>
                <a:spcPts val="0"/>
              </a:spcAft>
            </a:pPr>
            <a:r>
              <a:rPr lang="en-US" sz="1200" spc="-25">
                <a:solidFill>
                  <a:srgbClr val="050303"/>
                </a:solidFill>
                <a:latin typeface="Calibri" panose="02020603050405020304" pitchFamily="2"/>
              </a:rPr>
              <a:t>Jahaira Barbot - Jimenez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9277985" y="3097530"/>
            <a:ext cx="1106805" cy="5664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u="sng" spc="0">
                <a:solidFill>
                  <a:srgbClr val="44546A"/>
                </a:solidFill>
                <a:latin typeface="Calibri" panose="02020603050405020304" pitchFamily="2"/>
              </a:rPr>
              <a:t>Neuropsychology</a:t>
            </a:r>
            <a:r>
              <a:rPr lang="en-US" sz="1200" spc="0">
                <a:solidFill>
                  <a:srgbClr val="050303"/>
                </a:solidFill>
                <a:latin typeface="Calibri" panose="02020603050405020304" pitchFamily="2"/>
              </a:rPr>
              <a:t>  Jodi Nadler, PhD Claire Varga, PhD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9290050" y="3898265"/>
            <a:ext cx="1859280" cy="5670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200" u="sng" spc="0">
                <a:solidFill>
                  <a:srgbClr val="44546A"/>
                </a:solidFill>
                <a:latin typeface="Calibri" panose="02020603050405020304" pitchFamily="2"/>
              </a:rPr>
              <a:t>Psychiatry</a:t>
            </a:r>
            <a:r>
              <a:rPr lang="en-US" sz="1200" spc="0">
                <a:solidFill>
                  <a:srgbClr val="050303"/>
                </a:solidFill>
                <a:latin typeface="Calibri" panose="02020603050405020304" pitchFamily="2"/>
              </a:rPr>
              <a:t>  </a:t>
            </a:r>
          </a:p>
          <a:p>
            <a:pPr marL="0" marR="0" indent="0" algn="l">
              <a:lnSpc>
                <a:spcPts val="1200"/>
              </a:lnSpc>
              <a:spcBef>
                <a:spcPts val="185"/>
              </a:spcBef>
              <a:spcAft>
                <a:spcPts val="0"/>
              </a:spcAft>
            </a:pPr>
            <a:r>
              <a:rPr lang="en-US" sz="1200" spc="-30">
                <a:solidFill>
                  <a:srgbClr val="050303"/>
                </a:solidFill>
                <a:latin typeface="Calibri" panose="02020603050405020304" pitchFamily="2"/>
              </a:rPr>
              <a:t>Bibi Azka Nabi, MD, MRCPsych </a:t>
            </a:r>
          </a:p>
          <a:p>
            <a:pPr marL="0" marR="0" indent="0" algn="l">
              <a:lnSpc>
                <a:spcPts val="12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1200" spc="-10">
                <a:solidFill>
                  <a:srgbClr val="050303"/>
                </a:solidFill>
                <a:latin typeface="Calibri" panose="02020603050405020304" pitchFamily="2"/>
              </a:rPr>
              <a:t>Murtaza Syed, MD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9277985" y="4756150"/>
            <a:ext cx="1566545" cy="745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u="sng" spc="-45">
                <a:solidFill>
                  <a:srgbClr val="44546A"/>
                </a:solidFill>
                <a:latin typeface="Calibri" panose="02020603050405020304" pitchFamily="2"/>
              </a:rPr>
              <a:t>Rehabilitation services </a:t>
            </a:r>
          </a:p>
          <a:p>
            <a:pPr marL="0" marR="228600" indent="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0">
                <a:solidFill>
                  <a:srgbClr val="050303"/>
                </a:solidFill>
                <a:latin typeface="Calibri" panose="02020603050405020304" pitchFamily="2"/>
              </a:rPr>
              <a:t>Laura Patrick, PT, DPT Amanda Saylor, OT Jessica Ares, SLP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29640" y="5822950"/>
            <a:ext cx="7860665" cy="563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6446520" marR="0" indent="0" algn="l">
              <a:lnSpc>
                <a:spcPts val="1400"/>
              </a:lnSpc>
              <a:spcAft>
                <a:spcPts val="0"/>
              </a:spcAft>
            </a:pPr>
            <a:r>
              <a:rPr lang="en-US" sz="1400" spc="-30">
                <a:solidFill>
                  <a:srgbClr val="44546A"/>
                </a:solidFill>
                <a:latin typeface="Calibri" panose="02020603050405020304" pitchFamily="2"/>
              </a:rPr>
              <a:t>Nurse Navigator </a:t>
            </a:r>
          </a:p>
          <a:p>
            <a:pPr marL="0" marR="0" indent="0" algn="l">
              <a:lnSpc>
                <a:spcPts val="1400"/>
              </a:lnSpc>
              <a:spcBef>
                <a:spcPts val="30"/>
              </a:spcBef>
              <a:spcAft>
                <a:spcPts val="0"/>
              </a:spcAft>
              <a:tabLst>
                <a:tab pos="7863840" algn="r"/>
              </a:tabLst>
            </a:pPr>
            <a:r>
              <a:rPr lang="en-US" sz="1200" u="sng" spc="0">
                <a:solidFill>
                  <a:srgbClr val="323D53"/>
                </a:solidFill>
                <a:latin typeface="Calibri" panose="02020603050405020304" pitchFamily="2"/>
              </a:rPr>
              <a:t>Referral Coordinator</a:t>
            </a:r>
            <a:r>
              <a:rPr lang="en-US" sz="100" spc="0">
                <a:solidFill>
                  <a:srgbClr val="050303"/>
                </a:solidFill>
                <a:latin typeface="Calibri" panose="02020603050405020304" pitchFamily="2"/>
              </a:rPr>
              <a:t> </a:t>
            </a:r>
            <a:r>
              <a:rPr lang="en-US" sz="1200" spc="0">
                <a:solidFill>
                  <a:srgbClr val="050303"/>
                </a:solidFill>
                <a:latin typeface="Calibri" panose="02020603050405020304" pitchFamily="2"/>
              </a:rPr>
              <a:t>Hallie Peyton, RN, CPN </a:t>
            </a:r>
          </a:p>
          <a:p>
            <a:pPr marL="0" marR="0" indent="0" algn="l">
              <a:lnSpc>
                <a:spcPts val="1200"/>
              </a:lnSpc>
              <a:spcBef>
                <a:spcPts val="160"/>
              </a:spcBef>
              <a:spcAft>
                <a:spcPts val="0"/>
              </a:spcAft>
            </a:pPr>
            <a:r>
              <a:rPr lang="en-US" sz="1200" spc="-5">
                <a:solidFill>
                  <a:srgbClr val="050303"/>
                </a:solidFill>
                <a:latin typeface="Calibri" panose="02020603050405020304" pitchFamily="2"/>
              </a:rPr>
              <a:t>Louis Mariano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072255" y="2984500"/>
            <a:ext cx="4062095" cy="12172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2400" rIns="0" bIns="0" anchor="t"/>
          <a:lstStyle/>
          <a:p>
            <a:pPr marL="0" marR="0" indent="0" algn="ctr">
              <a:lnSpc>
                <a:spcPts val="8300"/>
              </a:lnSpc>
              <a:spcAft>
                <a:spcPts val="0"/>
              </a:spcAft>
            </a:pPr>
            <a:r>
              <a:rPr lang="en-US" sz="7850" spc="-105">
                <a:solidFill>
                  <a:srgbClr val="FFFFFF"/>
                </a:solidFill>
                <a:latin typeface="Calibri" panose="02020603050405020304" pitchFamily="2"/>
              </a:rPr>
              <a:t>Questions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" y="186690"/>
            <a:ext cx="9753600" cy="599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1595" rIns="0" bIns="0" anchor="t"/>
          <a:lstStyle/>
          <a:p>
            <a:pPr marL="0" marR="0" indent="0" algn="l">
              <a:lnSpc>
                <a:spcPts val="4200"/>
              </a:lnSpc>
              <a:spcAft>
                <a:spcPts val="0"/>
              </a:spcAft>
            </a:pPr>
            <a:r>
              <a:rPr lang="en-US" sz="4100" spc="-40">
                <a:solidFill>
                  <a:srgbClr val="FFFFFF"/>
                </a:solidFill>
                <a:latin typeface="Calibri" panose="02020603050405020304" pitchFamily="2"/>
              </a:rPr>
              <a:t>Parkinson’s Disease – A Disease or a Syndrome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6425" y="205105"/>
            <a:ext cx="7546975" cy="612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0000"/>
          </a:bodyPr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50" b="1" spc="145">
                <a:solidFill>
                  <a:srgbClr val="FFFFFF"/>
                </a:solidFill>
                <a:latin typeface="Calibri" panose="02020603050405020304" pitchFamily="2"/>
              </a:rPr>
              <a:t>How common is Parkinson’s Disease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455535" y="1533525"/>
            <a:ext cx="3691255" cy="36214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220" rIns="0" bIns="0" anchor="t"/>
          <a:lstStyle/>
          <a:p>
            <a:pPr marL="0" marR="0" indent="365760" algn="l">
              <a:lnSpc>
                <a:spcPts val="3700"/>
              </a:lnSpc>
              <a:spcAft>
                <a:spcPts val="0"/>
              </a:spcAft>
              <a:buFont typeface="Symbol"/>
              <a:buChar char="·"/>
            </a:pPr>
            <a:r>
              <a:rPr lang="en-US" sz="2800" spc="-20">
                <a:solidFill>
                  <a:srgbClr val="070506"/>
                </a:solidFill>
                <a:latin typeface="Calibri" panose="02020603050405020304" pitchFamily="2"/>
              </a:rPr>
              <a:t>&gt;10 Million Worldwide </a:t>
            </a:r>
          </a:p>
          <a:p>
            <a:pPr marL="0" marR="0" indent="365760" algn="l">
              <a:lnSpc>
                <a:spcPts val="3200"/>
              </a:lnSpc>
              <a:spcBef>
                <a:spcPts val="525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15">
                <a:solidFill>
                  <a:srgbClr val="070506"/>
                </a:solidFill>
                <a:latin typeface="Calibri" panose="02020603050405020304" pitchFamily="2"/>
              </a:rPr>
              <a:t>~ 1 Million in USA </a:t>
            </a:r>
          </a:p>
          <a:p>
            <a:pPr marL="0" marR="0" indent="365760" algn="l">
              <a:lnSpc>
                <a:spcPts val="32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25">
                <a:solidFill>
                  <a:srgbClr val="070506"/>
                </a:solidFill>
                <a:latin typeface="Calibri" panose="02020603050405020304" pitchFamily="2"/>
              </a:rPr>
              <a:t>Estimated 90,000 </a:t>
            </a:r>
          </a:p>
          <a:p>
            <a:pPr marL="0" marR="0" indent="0" algn="ctr">
              <a:lnSpc>
                <a:spcPts val="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800" spc="-10">
                <a:solidFill>
                  <a:srgbClr val="070506"/>
                </a:solidFill>
                <a:latin typeface="Calibri" panose="02020603050405020304" pitchFamily="2"/>
              </a:rPr>
              <a:t>Americans diagnosed </a:t>
            </a:r>
          </a:p>
          <a:p>
            <a:pPr marL="36576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30">
                <a:solidFill>
                  <a:srgbClr val="070506"/>
                </a:solidFill>
                <a:latin typeface="Calibri" panose="02020603050405020304" pitchFamily="2"/>
              </a:rPr>
              <a:t>every year (up from </a:t>
            </a:r>
          </a:p>
          <a:p>
            <a:pPr marL="36576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spc="-55">
                <a:solidFill>
                  <a:srgbClr val="070506"/>
                </a:solidFill>
                <a:latin typeface="Calibri" panose="02020603050405020304" pitchFamily="2"/>
              </a:rPr>
              <a:t>60,000) </a:t>
            </a:r>
          </a:p>
          <a:p>
            <a:pPr marL="0" marR="0" indent="365760" algn="l">
              <a:lnSpc>
                <a:spcPts val="3200"/>
              </a:lnSpc>
              <a:spcBef>
                <a:spcPts val="770"/>
              </a:spcBef>
              <a:spcAft>
                <a:spcPts val="0"/>
              </a:spcAft>
              <a:buFont typeface="Symbol"/>
              <a:buChar char="·"/>
            </a:pPr>
            <a:r>
              <a:rPr lang="en-US" sz="2800" spc="-50">
                <a:solidFill>
                  <a:srgbClr val="070506"/>
                </a:solidFill>
                <a:latin typeface="Calibri" panose="02020603050405020304" pitchFamily="2"/>
              </a:rPr>
              <a:t>165 new patients every </a:t>
            </a:r>
          </a:p>
          <a:p>
            <a:pPr marL="365760" marR="0" indent="0" algn="l">
              <a:lnSpc>
                <a:spcPts val="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800" spc="-125">
                <a:solidFill>
                  <a:srgbClr val="070506"/>
                </a:solidFill>
                <a:latin typeface="Calibri" panose="02020603050405020304" pitchFamily="2"/>
              </a:rPr>
              <a:t>day!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240280" y="299085"/>
            <a:ext cx="7440295" cy="487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910" rIns="0" bIns="0" anchor="t"/>
          <a:lstStyle/>
          <a:p>
            <a:pPr marL="0" marR="0" indent="0" algn="ctr">
              <a:lnSpc>
                <a:spcPts val="3400"/>
              </a:lnSpc>
              <a:spcAft>
                <a:spcPts val="0"/>
              </a:spcAft>
            </a:pPr>
            <a:r>
              <a:rPr lang="en-US" sz="3350" spc="-15">
                <a:solidFill>
                  <a:srgbClr val="FFFFFF"/>
                </a:solidFill>
                <a:latin typeface="Calibri" panose="02020603050405020304" pitchFamily="2"/>
              </a:rPr>
              <a:t>Incidence and Geographical variation in PD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857490" y="2559050"/>
            <a:ext cx="3627120" cy="1001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3195" rIns="0" bIns="0" anchor="t"/>
          <a:lstStyle/>
          <a:p>
            <a:pPr marL="0" marR="0" indent="274320" algn="l">
              <a:lnSpc>
                <a:spcPts val="2400"/>
              </a:lnSpc>
              <a:spcAft>
                <a:spcPts val="0"/>
              </a:spcAft>
              <a:buFont typeface="Symbol"/>
              <a:buChar char="·"/>
            </a:pPr>
            <a:r>
              <a:rPr lang="en-US" sz="1600" spc="0">
                <a:solidFill>
                  <a:srgbClr val="000000"/>
                </a:solidFill>
                <a:latin typeface="Calibri" panose="02020603050405020304" pitchFamily="2"/>
              </a:rPr>
              <a:t>90,000 patients with PD every year </a:t>
            </a:r>
          </a:p>
          <a:p>
            <a:pPr marL="0" marR="0" indent="27432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>
                <a:solidFill>
                  <a:srgbClr val="000000"/>
                </a:solidFill>
                <a:latin typeface="Calibri" panose="02020603050405020304" pitchFamily="2"/>
              </a:rPr>
              <a:t>1.5 times higher than previous estimates </a:t>
            </a:r>
          </a:p>
          <a:p>
            <a:pPr marL="0" marR="0" indent="274320" algn="l">
              <a:lnSpc>
                <a:spcPts val="2400"/>
              </a:lnSpc>
              <a:spcBef>
                <a:spcPts val="0"/>
              </a:spcBef>
              <a:spcAft>
                <a:spcPts val="210"/>
              </a:spcAft>
              <a:buFont typeface="Symbol"/>
              <a:buChar char="·"/>
            </a:pPr>
            <a:r>
              <a:rPr lang="en-US" sz="1600" spc="0">
                <a:solidFill>
                  <a:srgbClr val="000000"/>
                </a:solidFill>
                <a:latin typeface="Calibri" panose="02020603050405020304" pitchFamily="2"/>
              </a:rPr>
              <a:t>Rust Belt – SoCAL, South Texas, NE, FL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60375" y="6627495"/>
            <a:ext cx="9545955" cy="203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/>
          <a:lstStyle/>
          <a:p>
            <a:pPr marL="0" marR="0" indent="0" algn="l">
              <a:lnSpc>
                <a:spcPts val="1200"/>
              </a:lnSpc>
              <a:spcAft>
                <a:spcPts val="180"/>
              </a:spcAft>
            </a:pPr>
            <a:r>
              <a:rPr lang="en-US" sz="1150" spc="-25">
                <a:solidFill>
                  <a:srgbClr val="000000"/>
                </a:solidFill>
                <a:latin typeface="Calibri" panose="02020603050405020304" pitchFamily="2"/>
              </a:rPr>
              <a:t>Willis, A.W., Roberts, E., Beck, J.C. </a:t>
            </a:r>
            <a:r>
              <a:rPr lang="en-US" sz="1150" i="1" spc="-25">
                <a:solidFill>
                  <a:srgbClr val="000000"/>
                </a:solidFill>
                <a:latin typeface="Calibri" panose="02020603050405020304" pitchFamily="2"/>
              </a:rPr>
              <a:t>et al. </a:t>
            </a:r>
            <a:r>
              <a:rPr lang="en-US" sz="1150" spc="-25">
                <a:solidFill>
                  <a:srgbClr val="000000"/>
                </a:solidFill>
                <a:latin typeface="Calibri" panose="02020603050405020304" pitchFamily="2"/>
              </a:rPr>
              <a:t>Incidence of Parkinson disease in North America. </a:t>
            </a:r>
            <a:r>
              <a:rPr lang="en-US" sz="1150" i="1" spc="-25">
                <a:solidFill>
                  <a:srgbClr val="000000"/>
                </a:solidFill>
                <a:latin typeface="Calibri" panose="02020603050405020304" pitchFamily="2"/>
              </a:rPr>
              <a:t>npj Parkinsons Dis. </a:t>
            </a:r>
            <a:r>
              <a:rPr lang="en-US" sz="1100" b="1" spc="-25">
                <a:solidFill>
                  <a:srgbClr val="000000"/>
                </a:solidFill>
                <a:latin typeface="Calibri" panose="02020603050405020304" pitchFamily="2"/>
              </a:rPr>
              <a:t>8</a:t>
            </a:r>
            <a:r>
              <a:rPr lang="en-US" sz="1150" spc="-25">
                <a:solidFill>
                  <a:srgbClr val="000000"/>
                </a:solidFill>
                <a:latin typeface="Calibri" panose="02020603050405020304" pitchFamily="2"/>
              </a:rPr>
              <a:t>, 170 (2022). </a:t>
            </a:r>
            <a:r>
              <a:rPr lang="en-US" sz="1150" u="sng" spc="-25">
                <a:solidFill>
                  <a:srgbClr val="0000FF"/>
                </a:solidFill>
                <a:latin typeface="Calibri" panose="02020603050405020304" pitchFamily="2"/>
              </a:rPr>
              <a:t>https://doi.org/10.1038/s41531-022-00410-y</a:t>
            </a:r>
            <a:r>
              <a:rPr lang="en-US" sz="100" spc="-25">
                <a:solidFill>
                  <a:srgbClr val="000000"/>
                </a:solidFill>
                <a:latin typeface="Calibri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014855" y="189865"/>
            <a:ext cx="7327265" cy="6121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6990" rIns="0" bIns="0" anchor="t">
            <a:normAutofit fontScale="95000"/>
          </a:bodyPr>
          <a:lstStyle/>
          <a:p>
            <a:pPr marL="0" marR="0" indent="0" algn="l">
              <a:lnSpc>
                <a:spcPts val="4400"/>
              </a:lnSpc>
              <a:spcAft>
                <a:spcPts val="0"/>
              </a:spcAft>
            </a:pPr>
            <a:r>
              <a:rPr lang="en-US" sz="3950" b="1" spc="65">
                <a:solidFill>
                  <a:srgbClr val="FFFFFF"/>
                </a:solidFill>
                <a:latin typeface="Calibri" panose="02020603050405020304" pitchFamily="2"/>
              </a:rPr>
              <a:t>Genetic and Environmental Factors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833360" y="1437640"/>
            <a:ext cx="1581785" cy="1403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950" spc="-30">
                <a:solidFill>
                  <a:srgbClr val="203864"/>
                </a:solidFill>
                <a:latin typeface="Calibri" panose="02020603050405020304" pitchFamily="2"/>
              </a:rPr>
              <a:t>Genetic Factors </a:t>
            </a:r>
          </a:p>
          <a:p>
            <a:pPr marL="0" marR="0" indent="365760" algn="l">
              <a:lnSpc>
                <a:spcPts val="2100"/>
              </a:lnSpc>
              <a:spcBef>
                <a:spcPts val="5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65">
                <a:solidFill>
                  <a:srgbClr val="203864"/>
                </a:solidFill>
                <a:latin typeface="Calibri" panose="02020603050405020304" pitchFamily="2"/>
              </a:rPr>
              <a:t>GBA </a:t>
            </a:r>
          </a:p>
          <a:p>
            <a:pPr marL="0" marR="0" indent="365760" algn="l">
              <a:lnSpc>
                <a:spcPts val="2100"/>
              </a:lnSpc>
              <a:spcBef>
                <a:spcPts val="1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55">
                <a:solidFill>
                  <a:srgbClr val="203864"/>
                </a:solidFill>
                <a:latin typeface="Calibri" panose="02020603050405020304" pitchFamily="2"/>
              </a:rPr>
              <a:t>LRRK2 </a:t>
            </a:r>
          </a:p>
          <a:p>
            <a:pPr marL="0" marR="0" indent="365760" algn="l">
              <a:lnSpc>
                <a:spcPts val="2100"/>
              </a:lnSpc>
              <a:spcBef>
                <a:spcPts val="115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75">
                <a:solidFill>
                  <a:srgbClr val="203864"/>
                </a:solidFill>
                <a:latin typeface="Calibri" panose="02020603050405020304" pitchFamily="2"/>
              </a:rPr>
              <a:t>PRKN </a:t>
            </a:r>
          </a:p>
          <a:p>
            <a:pPr marL="0" marR="0" indent="365760" algn="l">
              <a:lnSpc>
                <a:spcPts val="2100"/>
              </a:lnSpc>
              <a:spcBef>
                <a:spcPts val="10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spc="-50">
                <a:solidFill>
                  <a:srgbClr val="203864"/>
                </a:solidFill>
                <a:latin typeface="Calibri" panose="02020603050405020304" pitchFamily="2"/>
              </a:rPr>
              <a:t>SNCA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258570" y="180340"/>
            <a:ext cx="3575685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070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80">
                <a:solidFill>
                  <a:srgbClr val="FFFFFF"/>
                </a:solidFill>
                <a:latin typeface="Calibri" panose="02020603050405020304" pitchFamily="2"/>
              </a:rPr>
              <a:t>Clinical Diagnosis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502410" y="6082030"/>
            <a:ext cx="5538470" cy="334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just">
              <a:lnSpc>
                <a:spcPts val="1300"/>
              </a:lnSpc>
              <a:spcAft>
                <a:spcPts val="0"/>
              </a:spcAf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Bloem BR, Okun MS, Klein C. Parkinson's disease. Lancet. 2021 Jun 12;397(10291):2284-2303. doi: 10.1016/S0140-6736(21)00218-X. Epub 2021 Apr 10. PMID: 33848468.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230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502410" y="6082030"/>
            <a:ext cx="5538470" cy="3340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905" rIns="0" bIns="0" anchor="t"/>
          <a:lstStyle/>
          <a:p>
            <a:pPr marL="0" marR="0" indent="0" algn="just">
              <a:lnSpc>
                <a:spcPts val="1300"/>
              </a:lnSpc>
              <a:spcAft>
                <a:spcPts val="0"/>
              </a:spcAft>
            </a:pPr>
            <a:r>
              <a:rPr lang="en-US" sz="1150" spc="0">
                <a:solidFill>
                  <a:srgbClr val="000000"/>
                </a:solidFill>
                <a:latin typeface="Calibri" panose="02020603050405020304" pitchFamily="2"/>
              </a:rPr>
              <a:t>Bloem BR, Okun MS, Klein C. Parkinson's disease. Lancet. 2021 Jun 12;397(10291):2284-2303. doi: 10.1016/S0140-6736(21)00218-X. Epub 2021 Apr 10. PMID: 33848468.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88010" y="198755"/>
            <a:ext cx="3575685" cy="5816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2070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4000" spc="-80">
                <a:solidFill>
                  <a:srgbClr val="FFFFFF"/>
                </a:solidFill>
                <a:latin typeface="Calibri" panose="02020603050405020304" pitchFamily="2"/>
              </a:rPr>
              <a:t>Clinical Diagnosis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AAA17441075E469833C8AD797131FC" ma:contentTypeVersion="18" ma:contentTypeDescription="Create a new document." ma:contentTypeScope="" ma:versionID="3fac22398924e6492a34165618e1d6a9">
  <xsd:schema xmlns:xsd="http://www.w3.org/2001/XMLSchema" xmlns:xs="http://www.w3.org/2001/XMLSchema" xmlns:p="http://schemas.microsoft.com/office/2006/metadata/properties" xmlns:ns2="1b0f3d7d-c843-496b-b3d2-4f1419bb44d7" xmlns:ns3="4144f6a5-e3a2-484d-9ecf-4b2ed24e3b2c" targetNamespace="http://schemas.microsoft.com/office/2006/metadata/properties" ma:root="true" ma:fieldsID="019078d0a07b7119eff1482834b89006" ns2:_="" ns3:_="">
    <xsd:import namespace="1b0f3d7d-c843-496b-b3d2-4f1419bb44d7"/>
    <xsd:import namespace="4144f6a5-e3a2-484d-9ecf-4b2ed24e3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f3d7d-c843-496b-b3d2-4f1419bb44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e338b5-23ad-486c-98c0-77a984379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4f6a5-e3a2-484d-9ecf-4b2ed24e3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4edf2f5-81ae-4e09-8eec-05131d6984c1}" ma:internalName="TaxCatchAll" ma:showField="CatchAllData" ma:web="4144f6a5-e3a2-484d-9ecf-4b2ed24e3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0f3d7d-c843-496b-b3d2-4f1419bb44d7">
      <Terms xmlns="http://schemas.microsoft.com/office/infopath/2007/PartnerControls"/>
    </lcf76f155ced4ddcb4097134ff3c332f>
    <TaxCatchAll xmlns="4144f6a5-e3a2-484d-9ecf-4b2ed24e3b2c" xsi:nil="true"/>
  </documentManagement>
</p:properties>
</file>

<file path=customXml/itemProps1.xml><?xml version="1.0" encoding="utf-8"?>
<ds:datastoreItem xmlns:ds="http://schemas.openxmlformats.org/officeDocument/2006/customXml" ds:itemID="{5984EB74-C7BB-4B9A-BF4E-4375FE281DAD}"/>
</file>

<file path=customXml/itemProps2.xml><?xml version="1.0" encoding="utf-8"?>
<ds:datastoreItem xmlns:ds="http://schemas.openxmlformats.org/officeDocument/2006/customXml" ds:itemID="{CC781D42-1569-4404-862A-18B89D88B68B}"/>
</file>

<file path=customXml/itemProps3.xml><?xml version="1.0" encoding="utf-8"?>
<ds:datastoreItem xmlns:ds="http://schemas.openxmlformats.org/officeDocument/2006/customXml" ds:itemID="{FD9D52BC-99E9-4CD9-A52C-7B918F8F4542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1086</Words>
  <Application>Microsoft Office PowerPoint</Application>
  <PresentationFormat>Widescreen</PresentationFormat>
  <Paragraphs>175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</vt:lpstr>
      <vt:lpstr>Georgia</vt:lpstr>
      <vt:lpstr>Symbol</vt:lpstr>
      <vt:lpstr>Tahoma</vt:lpstr>
      <vt:lpstr>Times New Roman</vt:lpstr>
      <vt:lpstr>default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Lauren Sinclair</cp:lastModifiedBy>
  <cp:revision>3</cp:revision>
  <dcterms:created xsi:type="dcterms:W3CDTF">2024-01-08T17:36:45Z</dcterms:created>
  <dcterms:modified xsi:type="dcterms:W3CDTF">2024-01-10T21:56:24Z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0x0101000FAAA17441075E469833C8AD797131FC</vt:lpwstr>
  </property>
</Properties>
</file>