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5810" r:id="rId3"/>
    <p:sldId id="5811" r:id="rId4"/>
    <p:sldId id="5859" r:id="rId5"/>
    <p:sldId id="5861" r:id="rId6"/>
    <p:sldId id="5860" r:id="rId7"/>
    <p:sldId id="5862" r:id="rId8"/>
    <p:sldId id="5863" r:id="rId9"/>
    <p:sldId id="2147471314" r:id="rId10"/>
    <p:sldId id="2147471298" r:id="rId11"/>
    <p:sldId id="2147471319" r:id="rId12"/>
    <p:sldId id="2147471320" r:id="rId13"/>
    <p:sldId id="2147471297" r:id="rId14"/>
    <p:sldId id="2147471317" r:id="rId15"/>
    <p:sldId id="2147471321" r:id="rId16"/>
    <p:sldId id="2147471315" r:id="rId17"/>
    <p:sldId id="2147471316" r:id="rId18"/>
    <p:sldId id="5864" r:id="rId19"/>
    <p:sldId id="2147471310" r:id="rId20"/>
    <p:sldId id="2147471304" r:id="rId21"/>
    <p:sldId id="2147471303" r:id="rId22"/>
    <p:sldId id="2147471299" r:id="rId23"/>
    <p:sldId id="2147471302" r:id="rId24"/>
    <p:sldId id="2147471312" r:id="rId25"/>
    <p:sldId id="5865" r:id="rId26"/>
    <p:sldId id="5866" r:id="rId27"/>
    <p:sldId id="2147471307" r:id="rId28"/>
    <p:sldId id="2147471311" r:id="rId29"/>
    <p:sldId id="2147471300" r:id="rId30"/>
    <p:sldId id="2147471301" r:id="rId31"/>
    <p:sldId id="2147471306" r:id="rId32"/>
    <p:sldId id="2147471309" r:id="rId33"/>
    <p:sldId id="2147471308" r:id="rId34"/>
    <p:sldId id="2147471313" r:id="rId35"/>
    <p:sldId id="2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43A97-9A2F-4183-862C-4F0D1AAC9029}" v="32" dt="2024-01-15T11:25:15.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96" d="100"/>
          <a:sy n="96" d="100"/>
        </p:scale>
        <p:origin x="78"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oughton M.D." userId="d2ba9505-38f8-4c69-9595-8bd54c9bab53" providerId="ADAL" clId="{89943A97-9A2F-4183-862C-4F0D1AAC9029}"/>
    <pc:docChg chg="undo custSel addSld delSld modSld">
      <pc:chgData name="David Houghton M.D." userId="d2ba9505-38f8-4c69-9595-8bd54c9bab53" providerId="ADAL" clId="{89943A97-9A2F-4183-862C-4F0D1AAC9029}" dt="2024-01-15T11:25:15.242" v="55"/>
      <pc:docMkLst>
        <pc:docMk/>
      </pc:docMkLst>
      <pc:sldChg chg="modSp add mod">
        <pc:chgData name="David Houghton M.D." userId="d2ba9505-38f8-4c69-9595-8bd54c9bab53" providerId="ADAL" clId="{89943A97-9A2F-4183-862C-4F0D1AAC9029}" dt="2024-01-15T11:20:24.227" v="4" actId="27636"/>
        <pc:sldMkLst>
          <pc:docMk/>
          <pc:sldMk cId="3096839518" sldId="256"/>
        </pc:sldMkLst>
        <pc:spChg chg="mod">
          <ac:chgData name="David Houghton M.D." userId="d2ba9505-38f8-4c69-9595-8bd54c9bab53" providerId="ADAL" clId="{89943A97-9A2F-4183-862C-4F0D1AAC9029}" dt="2024-01-15T11:20:24.227" v="4" actId="27636"/>
          <ac:spMkLst>
            <pc:docMk/>
            <pc:sldMk cId="3096839518" sldId="256"/>
            <ac:spMk id="3" creationId="{47C04C89-0EF9-93A9-88CC-CEE89B8BD944}"/>
          </ac:spMkLst>
        </pc:spChg>
      </pc:sldChg>
      <pc:sldChg chg="add">
        <pc:chgData name="David Houghton M.D." userId="d2ba9505-38f8-4c69-9595-8bd54c9bab53" providerId="ADAL" clId="{89943A97-9A2F-4183-862C-4F0D1AAC9029}" dt="2024-01-15T11:25:15.242" v="55"/>
        <pc:sldMkLst>
          <pc:docMk/>
          <pc:sldMk cId="1826731187" sldId="266"/>
        </pc:sldMkLst>
      </pc:sldChg>
      <pc:sldChg chg="del">
        <pc:chgData name="David Houghton M.D." userId="d2ba9505-38f8-4c69-9595-8bd54c9bab53" providerId="ADAL" clId="{89943A97-9A2F-4183-862C-4F0D1AAC9029}" dt="2024-01-15T11:20:33.638" v="5" actId="47"/>
        <pc:sldMkLst>
          <pc:docMk/>
          <pc:sldMk cId="3072356662" sldId="5809"/>
        </pc:sldMkLst>
      </pc:sldChg>
      <pc:sldChg chg="addSp delSp modSp mod">
        <pc:chgData name="David Houghton M.D." userId="d2ba9505-38f8-4c69-9595-8bd54c9bab53" providerId="ADAL" clId="{89943A97-9A2F-4183-862C-4F0D1AAC9029}" dt="2024-01-15T11:21:14.512" v="10"/>
        <pc:sldMkLst>
          <pc:docMk/>
          <pc:sldMk cId="3386111531" sldId="5810"/>
        </pc:sldMkLst>
        <pc:spChg chg="add del">
          <ac:chgData name="David Houghton M.D." userId="d2ba9505-38f8-4c69-9595-8bd54c9bab53" providerId="ADAL" clId="{89943A97-9A2F-4183-862C-4F0D1AAC9029}" dt="2024-01-15T11:20:56.156" v="7" actId="22"/>
          <ac:spMkLst>
            <pc:docMk/>
            <pc:sldMk cId="3386111531" sldId="5810"/>
            <ac:spMk id="6" creationId="{113F72AC-8282-BB70-E571-44DA6B794D62}"/>
          </ac:spMkLst>
        </pc:spChg>
        <pc:picChg chg="add mod">
          <ac:chgData name="David Houghton M.D." userId="d2ba9505-38f8-4c69-9595-8bd54c9bab53" providerId="ADAL" clId="{89943A97-9A2F-4183-862C-4F0D1AAC9029}" dt="2024-01-15T11:21:06.640" v="8"/>
          <ac:picMkLst>
            <pc:docMk/>
            <pc:sldMk cId="3386111531" sldId="5810"/>
            <ac:picMk id="7" creationId="{3552D2ED-F486-DCA8-5C6D-A7EBCE98DC01}"/>
          </ac:picMkLst>
        </pc:picChg>
        <pc:picChg chg="add del mod">
          <ac:chgData name="David Houghton M.D." userId="d2ba9505-38f8-4c69-9595-8bd54c9bab53" providerId="ADAL" clId="{89943A97-9A2F-4183-862C-4F0D1AAC9029}" dt="2024-01-15T11:21:14.512" v="10"/>
          <ac:picMkLst>
            <pc:docMk/>
            <pc:sldMk cId="3386111531" sldId="5810"/>
            <ac:picMk id="8" creationId="{50B97E09-C15A-4801-60AE-18DF2E41145C}"/>
          </ac:picMkLst>
        </pc:picChg>
      </pc:sldChg>
      <pc:sldChg chg="addSp modSp mod">
        <pc:chgData name="David Houghton M.D." userId="d2ba9505-38f8-4c69-9595-8bd54c9bab53" providerId="ADAL" clId="{89943A97-9A2F-4183-862C-4F0D1AAC9029}" dt="2024-01-15T11:21:19.518" v="12" actId="1036"/>
        <pc:sldMkLst>
          <pc:docMk/>
          <pc:sldMk cId="641501801" sldId="5811"/>
        </pc:sldMkLst>
        <pc:picChg chg="add mod">
          <ac:chgData name="David Houghton M.D." userId="d2ba9505-38f8-4c69-9595-8bd54c9bab53" providerId="ADAL" clId="{89943A97-9A2F-4183-862C-4F0D1AAC9029}" dt="2024-01-15T11:21:19.518" v="12" actId="1036"/>
          <ac:picMkLst>
            <pc:docMk/>
            <pc:sldMk cId="641501801" sldId="5811"/>
            <ac:picMk id="3" creationId="{043D9F65-D903-5F21-A834-7FA18C63AA20}"/>
          </ac:picMkLst>
        </pc:picChg>
      </pc:sldChg>
      <pc:sldChg chg="del">
        <pc:chgData name="David Houghton M.D." userId="d2ba9505-38f8-4c69-9595-8bd54c9bab53" providerId="ADAL" clId="{89943A97-9A2F-4183-862C-4F0D1AAC9029}" dt="2024-01-15T11:24:45.624" v="54" actId="47"/>
        <pc:sldMkLst>
          <pc:docMk/>
          <pc:sldMk cId="3980734227" sldId="5855"/>
        </pc:sldMkLst>
      </pc:sldChg>
      <pc:sldChg chg="addSp modSp mod">
        <pc:chgData name="David Houghton M.D." userId="d2ba9505-38f8-4c69-9595-8bd54c9bab53" providerId="ADAL" clId="{89943A97-9A2F-4183-862C-4F0D1AAC9029}" dt="2024-01-15T11:21:28.626" v="14" actId="167"/>
        <pc:sldMkLst>
          <pc:docMk/>
          <pc:sldMk cId="3971816383" sldId="5859"/>
        </pc:sldMkLst>
        <pc:picChg chg="add mod ord">
          <ac:chgData name="David Houghton M.D." userId="d2ba9505-38f8-4c69-9595-8bd54c9bab53" providerId="ADAL" clId="{89943A97-9A2F-4183-862C-4F0D1AAC9029}" dt="2024-01-15T11:21:28.626" v="14" actId="167"/>
          <ac:picMkLst>
            <pc:docMk/>
            <pc:sldMk cId="3971816383" sldId="5859"/>
            <ac:picMk id="3" creationId="{A4A94EF2-EC59-E76D-D599-F9D156172D41}"/>
          </ac:picMkLst>
        </pc:picChg>
      </pc:sldChg>
      <pc:sldChg chg="addSp modSp">
        <pc:chgData name="David Houghton M.D." userId="d2ba9505-38f8-4c69-9595-8bd54c9bab53" providerId="ADAL" clId="{89943A97-9A2F-4183-862C-4F0D1AAC9029}" dt="2024-01-15T11:21:39.065" v="20"/>
        <pc:sldMkLst>
          <pc:docMk/>
          <pc:sldMk cId="552874840" sldId="5860"/>
        </pc:sldMkLst>
        <pc:picChg chg="add mod">
          <ac:chgData name="David Houghton M.D." userId="d2ba9505-38f8-4c69-9595-8bd54c9bab53" providerId="ADAL" clId="{89943A97-9A2F-4183-862C-4F0D1AAC9029}" dt="2024-01-15T11:21:39.065" v="20"/>
          <ac:picMkLst>
            <pc:docMk/>
            <pc:sldMk cId="552874840" sldId="5860"/>
            <ac:picMk id="3" creationId="{4FE1D1EE-EA8C-E000-6749-6434D0783584}"/>
          </ac:picMkLst>
        </pc:picChg>
      </pc:sldChg>
      <pc:sldChg chg="addSp modSp mod">
        <pc:chgData name="David Houghton M.D." userId="d2ba9505-38f8-4c69-9595-8bd54c9bab53" providerId="ADAL" clId="{89943A97-9A2F-4183-862C-4F0D1AAC9029}" dt="2024-01-15T11:21:34.784" v="19" actId="1035"/>
        <pc:sldMkLst>
          <pc:docMk/>
          <pc:sldMk cId="3080029627" sldId="5861"/>
        </pc:sldMkLst>
        <pc:picChg chg="add mod">
          <ac:chgData name="David Houghton M.D." userId="d2ba9505-38f8-4c69-9595-8bd54c9bab53" providerId="ADAL" clId="{89943A97-9A2F-4183-862C-4F0D1AAC9029}" dt="2024-01-15T11:21:34.784" v="19" actId="1035"/>
          <ac:picMkLst>
            <pc:docMk/>
            <pc:sldMk cId="3080029627" sldId="5861"/>
            <ac:picMk id="3" creationId="{0877A976-742B-B279-0A2F-F441CA51B50B}"/>
          </ac:picMkLst>
        </pc:picChg>
      </pc:sldChg>
      <pc:sldChg chg="addSp modSp mod">
        <pc:chgData name="David Houghton M.D." userId="d2ba9505-38f8-4c69-9595-8bd54c9bab53" providerId="ADAL" clId="{89943A97-9A2F-4183-862C-4F0D1AAC9029}" dt="2024-01-15T11:21:53.194" v="24" actId="167"/>
        <pc:sldMkLst>
          <pc:docMk/>
          <pc:sldMk cId="1965892266" sldId="5862"/>
        </pc:sldMkLst>
        <pc:picChg chg="add mod ord">
          <ac:chgData name="David Houghton M.D." userId="d2ba9505-38f8-4c69-9595-8bd54c9bab53" providerId="ADAL" clId="{89943A97-9A2F-4183-862C-4F0D1AAC9029}" dt="2024-01-15T11:21:53.194" v="24" actId="167"/>
          <ac:picMkLst>
            <pc:docMk/>
            <pc:sldMk cId="1965892266" sldId="5862"/>
            <ac:picMk id="3" creationId="{A16ACB9F-23D7-965A-D56E-788A8080E754}"/>
          </ac:picMkLst>
        </pc:picChg>
      </pc:sldChg>
      <pc:sldChg chg="addSp delSp modSp mod">
        <pc:chgData name="David Houghton M.D." userId="d2ba9505-38f8-4c69-9595-8bd54c9bab53" providerId="ADAL" clId="{89943A97-9A2F-4183-862C-4F0D1AAC9029}" dt="2024-01-15T11:21:46.545" v="23" actId="478"/>
        <pc:sldMkLst>
          <pc:docMk/>
          <pc:sldMk cId="1987423162" sldId="5863"/>
        </pc:sldMkLst>
        <pc:picChg chg="add del mod">
          <ac:chgData name="David Houghton M.D." userId="d2ba9505-38f8-4c69-9595-8bd54c9bab53" providerId="ADAL" clId="{89943A97-9A2F-4183-862C-4F0D1AAC9029}" dt="2024-01-15T11:21:46.545" v="23" actId="478"/>
          <ac:picMkLst>
            <pc:docMk/>
            <pc:sldMk cId="1987423162" sldId="5863"/>
            <ac:picMk id="3" creationId="{B73A95D2-A2B4-E62B-95D6-3CE712F50EC5}"/>
          </ac:picMkLst>
        </pc:picChg>
      </pc:sldChg>
      <pc:sldChg chg="addSp modSp">
        <pc:chgData name="David Houghton M.D." userId="d2ba9505-38f8-4c69-9595-8bd54c9bab53" providerId="ADAL" clId="{89943A97-9A2F-4183-862C-4F0D1AAC9029}" dt="2024-01-15T11:23:14.927" v="41"/>
        <pc:sldMkLst>
          <pc:docMk/>
          <pc:sldMk cId="4042695368" sldId="5866"/>
        </pc:sldMkLst>
        <pc:picChg chg="add mod">
          <ac:chgData name="David Houghton M.D." userId="d2ba9505-38f8-4c69-9595-8bd54c9bab53" providerId="ADAL" clId="{89943A97-9A2F-4183-862C-4F0D1AAC9029}" dt="2024-01-15T11:23:14.927" v="41"/>
          <ac:picMkLst>
            <pc:docMk/>
            <pc:sldMk cId="4042695368" sldId="5866"/>
            <ac:picMk id="3" creationId="{37E19905-D259-3E8D-536E-4EA0032E4E44}"/>
          </ac:picMkLst>
        </pc:picChg>
      </pc:sldChg>
      <pc:sldChg chg="addSp modSp">
        <pc:chgData name="David Houghton M.D." userId="d2ba9505-38f8-4c69-9595-8bd54c9bab53" providerId="ADAL" clId="{89943A97-9A2F-4183-862C-4F0D1AAC9029}" dt="2024-01-15T11:22:13.680" v="28"/>
        <pc:sldMkLst>
          <pc:docMk/>
          <pc:sldMk cId="751121052" sldId="2147471297"/>
        </pc:sldMkLst>
        <pc:picChg chg="add mod">
          <ac:chgData name="David Houghton M.D." userId="d2ba9505-38f8-4c69-9595-8bd54c9bab53" providerId="ADAL" clId="{89943A97-9A2F-4183-862C-4F0D1AAC9029}" dt="2024-01-15T11:22:13.680" v="28"/>
          <ac:picMkLst>
            <pc:docMk/>
            <pc:sldMk cId="751121052" sldId="2147471297"/>
            <ac:picMk id="3" creationId="{E5B28EDC-E9C2-A263-2BC2-6E7E378F65B3}"/>
          </ac:picMkLst>
        </pc:picChg>
      </pc:sldChg>
      <pc:sldChg chg="addSp modSp">
        <pc:chgData name="David Houghton M.D." userId="d2ba9505-38f8-4c69-9595-8bd54c9bab53" providerId="ADAL" clId="{89943A97-9A2F-4183-862C-4F0D1AAC9029}" dt="2024-01-15T11:22:02.053" v="26"/>
        <pc:sldMkLst>
          <pc:docMk/>
          <pc:sldMk cId="3581267885" sldId="2147471298"/>
        </pc:sldMkLst>
        <pc:picChg chg="add mod">
          <ac:chgData name="David Houghton M.D." userId="d2ba9505-38f8-4c69-9595-8bd54c9bab53" providerId="ADAL" clId="{89943A97-9A2F-4183-862C-4F0D1AAC9029}" dt="2024-01-15T11:22:02.053" v="26"/>
          <ac:picMkLst>
            <pc:docMk/>
            <pc:sldMk cId="3581267885" sldId="2147471298"/>
            <ac:picMk id="3" creationId="{BBD1B28E-609F-FE05-D53B-DDC8ABA0FF32}"/>
          </ac:picMkLst>
        </pc:picChg>
      </pc:sldChg>
      <pc:sldChg chg="addSp modSp mod">
        <pc:chgData name="David Houghton M.D." userId="d2ba9505-38f8-4c69-9595-8bd54c9bab53" providerId="ADAL" clId="{89943A97-9A2F-4183-862C-4F0D1AAC9029}" dt="2024-01-15T11:22:59.269" v="37" actId="167"/>
        <pc:sldMkLst>
          <pc:docMk/>
          <pc:sldMk cId="3342034826" sldId="2147471299"/>
        </pc:sldMkLst>
        <pc:picChg chg="add mod ord">
          <ac:chgData name="David Houghton M.D." userId="d2ba9505-38f8-4c69-9595-8bd54c9bab53" providerId="ADAL" clId="{89943A97-9A2F-4183-862C-4F0D1AAC9029}" dt="2024-01-15T11:22:59.269" v="37" actId="167"/>
          <ac:picMkLst>
            <pc:docMk/>
            <pc:sldMk cId="3342034826" sldId="2147471299"/>
            <ac:picMk id="3" creationId="{C6E32659-FB5D-7B23-EFAD-F47641D1C5F3}"/>
          </ac:picMkLst>
        </pc:picChg>
      </pc:sldChg>
      <pc:sldChg chg="addSp modSp mod">
        <pc:chgData name="David Houghton M.D." userId="d2ba9505-38f8-4c69-9595-8bd54c9bab53" providerId="ADAL" clId="{89943A97-9A2F-4183-862C-4F0D1AAC9029}" dt="2024-01-15T11:24:10.329" v="49" actId="1035"/>
        <pc:sldMkLst>
          <pc:docMk/>
          <pc:sldMk cId="2051046066" sldId="2147471300"/>
        </pc:sldMkLst>
        <pc:picChg chg="add mod">
          <ac:chgData name="David Houghton M.D." userId="d2ba9505-38f8-4c69-9595-8bd54c9bab53" providerId="ADAL" clId="{89943A97-9A2F-4183-862C-4F0D1AAC9029}" dt="2024-01-15T11:24:10.329" v="49" actId="1035"/>
          <ac:picMkLst>
            <pc:docMk/>
            <pc:sldMk cId="2051046066" sldId="2147471300"/>
            <ac:picMk id="3" creationId="{096301AB-2F73-D6D2-FC68-70EB1DB9F22C}"/>
          </ac:picMkLst>
        </pc:picChg>
      </pc:sldChg>
      <pc:sldChg chg="addSp modSp">
        <pc:chgData name="David Houghton M.D." userId="d2ba9505-38f8-4c69-9595-8bd54c9bab53" providerId="ADAL" clId="{89943A97-9A2F-4183-862C-4F0D1AAC9029}" dt="2024-01-15T11:24:14.541" v="50"/>
        <pc:sldMkLst>
          <pc:docMk/>
          <pc:sldMk cId="3754394672" sldId="2147471301"/>
        </pc:sldMkLst>
        <pc:picChg chg="add mod">
          <ac:chgData name="David Houghton M.D." userId="d2ba9505-38f8-4c69-9595-8bd54c9bab53" providerId="ADAL" clId="{89943A97-9A2F-4183-862C-4F0D1AAC9029}" dt="2024-01-15T11:24:14.541" v="50"/>
          <ac:picMkLst>
            <pc:docMk/>
            <pc:sldMk cId="3754394672" sldId="2147471301"/>
            <ac:picMk id="3" creationId="{0CA835BC-C78E-7578-D9C5-A748B6883573}"/>
          </ac:picMkLst>
        </pc:picChg>
      </pc:sldChg>
      <pc:sldChg chg="addSp modSp">
        <pc:chgData name="David Houghton M.D." userId="d2ba9505-38f8-4c69-9595-8bd54c9bab53" providerId="ADAL" clId="{89943A97-9A2F-4183-862C-4F0D1AAC9029}" dt="2024-01-15T11:23:03.481" v="38"/>
        <pc:sldMkLst>
          <pc:docMk/>
          <pc:sldMk cId="4193153157" sldId="2147471302"/>
        </pc:sldMkLst>
        <pc:picChg chg="add mod">
          <ac:chgData name="David Houghton M.D." userId="d2ba9505-38f8-4c69-9595-8bd54c9bab53" providerId="ADAL" clId="{89943A97-9A2F-4183-862C-4F0D1AAC9029}" dt="2024-01-15T11:23:03.481" v="38"/>
          <ac:picMkLst>
            <pc:docMk/>
            <pc:sldMk cId="4193153157" sldId="2147471302"/>
            <ac:picMk id="3" creationId="{755E268C-3A0D-92F6-A9D0-28B910F26F0A}"/>
          </ac:picMkLst>
        </pc:picChg>
      </pc:sldChg>
      <pc:sldChg chg="addSp modSp">
        <pc:chgData name="David Houghton M.D." userId="d2ba9505-38f8-4c69-9595-8bd54c9bab53" providerId="ADAL" clId="{89943A97-9A2F-4183-862C-4F0D1AAC9029}" dt="2024-01-15T11:22:43.552" v="33"/>
        <pc:sldMkLst>
          <pc:docMk/>
          <pc:sldMk cId="2010190539" sldId="2147471303"/>
        </pc:sldMkLst>
        <pc:picChg chg="add mod">
          <ac:chgData name="David Houghton M.D." userId="d2ba9505-38f8-4c69-9595-8bd54c9bab53" providerId="ADAL" clId="{89943A97-9A2F-4183-862C-4F0D1AAC9029}" dt="2024-01-15T11:22:43.552" v="33"/>
          <ac:picMkLst>
            <pc:docMk/>
            <pc:sldMk cId="2010190539" sldId="2147471303"/>
            <ac:picMk id="3" creationId="{60E43EEA-4143-5871-28C9-4C152E4CE9BA}"/>
          </ac:picMkLst>
        </pc:picChg>
      </pc:sldChg>
      <pc:sldChg chg="addSp modSp">
        <pc:chgData name="David Houghton M.D." userId="d2ba9505-38f8-4c69-9595-8bd54c9bab53" providerId="ADAL" clId="{89943A97-9A2F-4183-862C-4F0D1AAC9029}" dt="2024-01-15T11:22:40.717" v="32"/>
        <pc:sldMkLst>
          <pc:docMk/>
          <pc:sldMk cId="962816942" sldId="2147471304"/>
        </pc:sldMkLst>
        <pc:picChg chg="add mod">
          <ac:chgData name="David Houghton M.D." userId="d2ba9505-38f8-4c69-9595-8bd54c9bab53" providerId="ADAL" clId="{89943A97-9A2F-4183-862C-4F0D1AAC9029}" dt="2024-01-15T11:22:40.717" v="32"/>
          <ac:picMkLst>
            <pc:docMk/>
            <pc:sldMk cId="962816942" sldId="2147471304"/>
            <ac:picMk id="3" creationId="{5D9BEA58-BD04-FA44-9B74-3A77ACFB8E6E}"/>
          </ac:picMkLst>
        </pc:picChg>
      </pc:sldChg>
      <pc:sldChg chg="addSp modSp">
        <pc:chgData name="David Houghton M.D." userId="d2ba9505-38f8-4c69-9595-8bd54c9bab53" providerId="ADAL" clId="{89943A97-9A2F-4183-862C-4F0D1AAC9029}" dt="2024-01-15T11:24:19.047" v="51"/>
        <pc:sldMkLst>
          <pc:docMk/>
          <pc:sldMk cId="2863785863" sldId="2147471306"/>
        </pc:sldMkLst>
        <pc:picChg chg="add mod">
          <ac:chgData name="David Houghton M.D." userId="d2ba9505-38f8-4c69-9595-8bd54c9bab53" providerId="ADAL" clId="{89943A97-9A2F-4183-862C-4F0D1AAC9029}" dt="2024-01-15T11:24:19.047" v="51"/>
          <ac:picMkLst>
            <pc:docMk/>
            <pc:sldMk cId="2863785863" sldId="2147471306"/>
            <ac:picMk id="3" creationId="{196FF8F1-08DD-C291-1D7B-6F2575818D54}"/>
          </ac:picMkLst>
        </pc:picChg>
      </pc:sldChg>
      <pc:sldChg chg="addSp modSp">
        <pc:chgData name="David Houghton M.D." userId="d2ba9505-38f8-4c69-9595-8bd54c9bab53" providerId="ADAL" clId="{89943A97-9A2F-4183-862C-4F0D1AAC9029}" dt="2024-01-15T11:24:24.469" v="53"/>
        <pc:sldMkLst>
          <pc:docMk/>
          <pc:sldMk cId="2238427557" sldId="2147471308"/>
        </pc:sldMkLst>
        <pc:picChg chg="add mod">
          <ac:chgData name="David Houghton M.D." userId="d2ba9505-38f8-4c69-9595-8bd54c9bab53" providerId="ADAL" clId="{89943A97-9A2F-4183-862C-4F0D1AAC9029}" dt="2024-01-15T11:24:24.469" v="53"/>
          <ac:picMkLst>
            <pc:docMk/>
            <pc:sldMk cId="2238427557" sldId="2147471308"/>
            <ac:picMk id="3" creationId="{16ABB45C-31F4-8089-62B9-BB4E79CDBBE6}"/>
          </ac:picMkLst>
        </pc:picChg>
      </pc:sldChg>
      <pc:sldChg chg="addSp modSp">
        <pc:chgData name="David Houghton M.D." userId="d2ba9505-38f8-4c69-9595-8bd54c9bab53" providerId="ADAL" clId="{89943A97-9A2F-4183-862C-4F0D1AAC9029}" dt="2024-01-15T11:24:22.115" v="52"/>
        <pc:sldMkLst>
          <pc:docMk/>
          <pc:sldMk cId="2763758335" sldId="2147471309"/>
        </pc:sldMkLst>
        <pc:picChg chg="add mod">
          <ac:chgData name="David Houghton M.D." userId="d2ba9505-38f8-4c69-9595-8bd54c9bab53" providerId="ADAL" clId="{89943A97-9A2F-4183-862C-4F0D1AAC9029}" dt="2024-01-15T11:24:22.115" v="52"/>
          <ac:picMkLst>
            <pc:docMk/>
            <pc:sldMk cId="2763758335" sldId="2147471309"/>
            <ac:picMk id="3" creationId="{D70F2685-224A-9AAE-EAFA-05CD0CC8B69E}"/>
          </ac:picMkLst>
        </pc:picChg>
      </pc:sldChg>
      <pc:sldChg chg="addSp modSp mod">
        <pc:chgData name="David Houghton M.D." userId="d2ba9505-38f8-4c69-9595-8bd54c9bab53" providerId="ADAL" clId="{89943A97-9A2F-4183-862C-4F0D1AAC9029}" dt="2024-01-15T11:22:51.901" v="35" actId="167"/>
        <pc:sldMkLst>
          <pc:docMk/>
          <pc:sldMk cId="2838290938" sldId="2147471310"/>
        </pc:sldMkLst>
        <pc:picChg chg="add mod ord">
          <ac:chgData name="David Houghton M.D." userId="d2ba9505-38f8-4c69-9595-8bd54c9bab53" providerId="ADAL" clId="{89943A97-9A2F-4183-862C-4F0D1AAC9029}" dt="2024-01-15T11:22:51.901" v="35" actId="167"/>
          <ac:picMkLst>
            <pc:docMk/>
            <pc:sldMk cId="2838290938" sldId="2147471310"/>
            <ac:picMk id="3" creationId="{94D8043A-510E-833E-A4C2-3E7AC56BE08B}"/>
          </ac:picMkLst>
        </pc:picChg>
      </pc:sldChg>
      <pc:sldChg chg="addSp modSp mod">
        <pc:chgData name="David Houghton M.D." userId="d2ba9505-38f8-4c69-9595-8bd54c9bab53" providerId="ADAL" clId="{89943A97-9A2F-4183-862C-4F0D1AAC9029}" dt="2024-01-15T11:23:29.879" v="45" actId="1076"/>
        <pc:sldMkLst>
          <pc:docMk/>
          <pc:sldMk cId="2468901104" sldId="2147471311"/>
        </pc:sldMkLst>
        <pc:spChg chg="mod">
          <ac:chgData name="David Houghton M.D." userId="d2ba9505-38f8-4c69-9595-8bd54c9bab53" providerId="ADAL" clId="{89943A97-9A2F-4183-862C-4F0D1AAC9029}" dt="2024-01-15T11:23:29.879" v="45" actId="1076"/>
          <ac:spMkLst>
            <pc:docMk/>
            <pc:sldMk cId="2468901104" sldId="2147471311"/>
            <ac:spMk id="13" creationId="{7091C967-4A21-8D6C-2CEF-BD986B456D69}"/>
          </ac:spMkLst>
        </pc:spChg>
        <pc:picChg chg="add mod ord">
          <ac:chgData name="David Houghton M.D." userId="d2ba9505-38f8-4c69-9595-8bd54c9bab53" providerId="ADAL" clId="{89943A97-9A2F-4183-862C-4F0D1AAC9029}" dt="2024-01-15T11:23:23.448" v="43" actId="167"/>
          <ac:picMkLst>
            <pc:docMk/>
            <pc:sldMk cId="2468901104" sldId="2147471311"/>
            <ac:picMk id="3" creationId="{53862CB9-6E6D-AD62-69FA-4227E491CD80}"/>
          </ac:picMkLst>
        </pc:picChg>
      </pc:sldChg>
      <pc:sldChg chg="addSp modSp mod">
        <pc:chgData name="David Houghton M.D." userId="d2ba9505-38f8-4c69-9595-8bd54c9bab53" providerId="ADAL" clId="{89943A97-9A2F-4183-862C-4F0D1AAC9029}" dt="2024-01-15T11:23:40.553" v="46" actId="1076"/>
        <pc:sldMkLst>
          <pc:docMk/>
          <pc:sldMk cId="1396888232" sldId="2147471312"/>
        </pc:sldMkLst>
        <pc:spChg chg="mod">
          <ac:chgData name="David Houghton M.D." userId="d2ba9505-38f8-4c69-9595-8bd54c9bab53" providerId="ADAL" clId="{89943A97-9A2F-4183-862C-4F0D1AAC9029}" dt="2024-01-15T11:23:40.553" v="46" actId="1076"/>
          <ac:spMkLst>
            <pc:docMk/>
            <pc:sldMk cId="1396888232" sldId="2147471312"/>
            <ac:spMk id="5" creationId="{5DB34EF7-0474-88AB-CB1D-A993416FC76E}"/>
          </ac:spMkLst>
        </pc:spChg>
        <pc:picChg chg="add mod ord">
          <ac:chgData name="David Houghton M.D." userId="d2ba9505-38f8-4c69-9595-8bd54c9bab53" providerId="ADAL" clId="{89943A97-9A2F-4183-862C-4F0D1AAC9029}" dt="2024-01-15T11:23:11.327" v="40" actId="167"/>
          <ac:picMkLst>
            <pc:docMk/>
            <pc:sldMk cId="1396888232" sldId="2147471312"/>
            <ac:picMk id="3" creationId="{90BBB252-EB7C-548E-93D6-D93D46B1C09F}"/>
          </ac:picMkLst>
        </pc:picChg>
      </pc:sldChg>
      <pc:sldChg chg="addSp modSp">
        <pc:chgData name="David Houghton M.D." userId="d2ba9505-38f8-4c69-9595-8bd54c9bab53" providerId="ADAL" clId="{89943A97-9A2F-4183-862C-4F0D1AAC9029}" dt="2024-01-15T11:21:58.302" v="25"/>
        <pc:sldMkLst>
          <pc:docMk/>
          <pc:sldMk cId="2633911834" sldId="2147471314"/>
        </pc:sldMkLst>
        <pc:picChg chg="add mod">
          <ac:chgData name="David Houghton M.D." userId="d2ba9505-38f8-4c69-9595-8bd54c9bab53" providerId="ADAL" clId="{89943A97-9A2F-4183-862C-4F0D1AAC9029}" dt="2024-01-15T11:21:58.302" v="25"/>
          <ac:picMkLst>
            <pc:docMk/>
            <pc:sldMk cId="2633911834" sldId="2147471314"/>
            <ac:picMk id="3" creationId="{20E3690C-2A91-7E0C-083B-89CEECABDDA3}"/>
          </ac:picMkLst>
        </pc:picChg>
      </pc:sldChg>
      <pc:sldChg chg="addSp modSp mod">
        <pc:chgData name="David Houghton M.D." userId="d2ba9505-38f8-4c69-9595-8bd54c9bab53" providerId="ADAL" clId="{89943A97-9A2F-4183-862C-4F0D1AAC9029}" dt="2024-01-15T11:22:24.408" v="30" actId="167"/>
        <pc:sldMkLst>
          <pc:docMk/>
          <pc:sldMk cId="3740423091" sldId="2147471315"/>
        </pc:sldMkLst>
        <pc:picChg chg="add mod ord">
          <ac:chgData name="David Houghton M.D." userId="d2ba9505-38f8-4c69-9595-8bd54c9bab53" providerId="ADAL" clId="{89943A97-9A2F-4183-862C-4F0D1AAC9029}" dt="2024-01-15T11:22:24.408" v="30" actId="167"/>
          <ac:picMkLst>
            <pc:docMk/>
            <pc:sldMk cId="3740423091" sldId="2147471315"/>
            <ac:picMk id="3" creationId="{9753DAEE-3F59-59E0-A81F-1D2281C2DE24}"/>
          </ac:picMkLst>
        </pc:picChg>
      </pc:sldChg>
      <pc:sldChg chg="addSp modSp">
        <pc:chgData name="David Houghton M.D." userId="d2ba9505-38f8-4c69-9595-8bd54c9bab53" providerId="ADAL" clId="{89943A97-9A2F-4183-862C-4F0D1AAC9029}" dt="2024-01-15T11:22:28.744" v="31"/>
        <pc:sldMkLst>
          <pc:docMk/>
          <pc:sldMk cId="3734472287" sldId="2147471316"/>
        </pc:sldMkLst>
        <pc:picChg chg="add mod">
          <ac:chgData name="David Houghton M.D." userId="d2ba9505-38f8-4c69-9595-8bd54c9bab53" providerId="ADAL" clId="{89943A97-9A2F-4183-862C-4F0D1AAC9029}" dt="2024-01-15T11:22:28.744" v="31"/>
          <ac:picMkLst>
            <pc:docMk/>
            <pc:sldMk cId="3734472287" sldId="2147471316"/>
            <ac:picMk id="3" creationId="{5CE3DCAF-B000-C138-22D3-C748DA89A23E}"/>
          </ac:picMkLst>
        </pc:picChg>
      </pc:sldChg>
      <pc:sldChg chg="addSp modSp">
        <pc:chgData name="David Houghton M.D." userId="d2ba9505-38f8-4c69-9595-8bd54c9bab53" providerId="ADAL" clId="{89943A97-9A2F-4183-862C-4F0D1AAC9029}" dt="2024-01-15T11:22:05.347" v="27"/>
        <pc:sldMkLst>
          <pc:docMk/>
          <pc:sldMk cId="3572972357" sldId="2147471319"/>
        </pc:sldMkLst>
        <pc:picChg chg="add mod">
          <ac:chgData name="David Houghton M.D." userId="d2ba9505-38f8-4c69-9595-8bd54c9bab53" providerId="ADAL" clId="{89943A97-9A2F-4183-862C-4F0D1AAC9029}" dt="2024-01-15T11:22:05.347" v="27"/>
          <ac:picMkLst>
            <pc:docMk/>
            <pc:sldMk cId="3572972357" sldId="2147471319"/>
            <ac:picMk id="3" creationId="{8A9D1C20-DFAF-6A64-EE37-29F8A0C001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C87D3-8A07-43B7-8397-1D60585DC137}"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0F6CD-9550-4A5B-A2E0-31FE34D07FB3}" type="slidenum">
              <a:rPr lang="en-US" smtClean="0"/>
              <a:t>‹#›</a:t>
            </a:fld>
            <a:endParaRPr lang="en-US"/>
          </a:p>
        </p:txBody>
      </p:sp>
    </p:spTree>
    <p:extLst>
      <p:ext uri="{BB962C8B-B14F-4D97-AF65-F5344CB8AC3E}">
        <p14:creationId xmlns:p14="http://schemas.microsoft.com/office/powerpoint/2010/main" val="17544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13B7-6A24-4F27-8C47-B8E54D8BDC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9C7D5-10F6-4789-88A1-720FC2649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FD141D-C226-45B3-8CA3-1CCBD92CE2C2}"/>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5" name="Footer Placeholder 4">
            <a:extLst>
              <a:ext uri="{FF2B5EF4-FFF2-40B4-BE49-F238E27FC236}">
                <a16:creationId xmlns:a16="http://schemas.microsoft.com/office/drawing/2014/main" id="{1B8FA67A-DB2E-4E48-AB20-07A464DF3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5A4F6-9087-414E-9322-A5752AB98B6B}"/>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352452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2494-9259-4398-A25B-4E9B7D2808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A3A75-0F98-48D8-BECC-2A2D3F3C2A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1D476-ACB6-4E64-969E-AF074B04F253}"/>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5" name="Footer Placeholder 4">
            <a:extLst>
              <a:ext uri="{FF2B5EF4-FFF2-40B4-BE49-F238E27FC236}">
                <a16:creationId xmlns:a16="http://schemas.microsoft.com/office/drawing/2014/main" id="{DD53B8BF-2B3E-4455-AEC1-AB5C314AC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413A2-D1CB-47F9-8064-87A6E4DC078D}"/>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105588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D8809-1AC6-45CE-AA28-4A01CA50E3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8848B4-5642-49EC-868C-45D235E3E6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90C22-F091-43EC-A977-EC03819C8426}"/>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5" name="Footer Placeholder 4">
            <a:extLst>
              <a:ext uri="{FF2B5EF4-FFF2-40B4-BE49-F238E27FC236}">
                <a16:creationId xmlns:a16="http://schemas.microsoft.com/office/drawing/2014/main" id="{294510EB-DB2B-488D-803C-E6D469A8E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FF1AF-4A2A-45DD-B5A9-FC08AD349968}"/>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248771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Subtitle | Add Content Dark">
    <p:bg>
      <p:bgPr>
        <a:gradFill>
          <a:gsLst>
            <a:gs pos="0">
              <a:srgbClr val="00B0F0"/>
            </a:gs>
            <a:gs pos="26000">
              <a:srgbClr val="0096D6">
                <a:lumMod val="100000"/>
              </a:srgbClr>
            </a:gs>
            <a:gs pos="88000">
              <a:srgbClr val="072B61"/>
            </a:gs>
          </a:gsLst>
          <a:path path="circle">
            <a:fillToRect l="100000" b="100000"/>
          </a:path>
        </a:gradFill>
        <a:effectLst/>
      </p:bgPr>
    </p:bg>
    <p:spTree>
      <p:nvGrpSpPr>
        <p:cNvPr id="1" name=""/>
        <p:cNvGrpSpPr/>
        <p:nvPr/>
      </p:nvGrpSpPr>
      <p:grpSpPr>
        <a:xfrm>
          <a:off x="0" y="0"/>
          <a:ext cx="0" cy="0"/>
          <a:chOff x="0" y="0"/>
          <a:chExt cx="0" cy="0"/>
        </a:xfrm>
      </p:grpSpPr>
      <p:cxnSp>
        <p:nvCxnSpPr>
          <p:cNvPr id="8" name="Straight Connector 7"/>
          <p:cNvCxnSpPr/>
          <p:nvPr userDrawn="1"/>
        </p:nvCxnSpPr>
        <p:spPr>
          <a:xfrm flipV="1">
            <a:off x="342899" y="2050050"/>
            <a:ext cx="11506200" cy="1"/>
          </a:xfrm>
          <a:prstGeom prst="line">
            <a:avLst/>
          </a:prstGeom>
          <a:ln w="12700">
            <a:solidFill>
              <a:srgbClr val="0096D6"/>
            </a:solidFill>
          </a:ln>
        </p:spPr>
        <p:style>
          <a:lnRef idx="1">
            <a:schemeClr val="accent1"/>
          </a:lnRef>
          <a:fillRef idx="0">
            <a:schemeClr val="accent1"/>
          </a:fillRef>
          <a:effectRef idx="0">
            <a:schemeClr val="accent1"/>
          </a:effectRef>
          <a:fontRef idx="minor">
            <a:schemeClr val="tx1"/>
          </a:fontRef>
        </p:style>
      </p:cxnSp>
      <p:sp>
        <p:nvSpPr>
          <p:cNvPr id="16" name="Slide Number Placeholder 6"/>
          <p:cNvSpPr>
            <a:spLocks noGrp="1"/>
          </p:cNvSpPr>
          <p:nvPr>
            <p:ph type="sldNum" sz="quarter" idx="4"/>
          </p:nvPr>
        </p:nvSpPr>
        <p:spPr>
          <a:xfrm>
            <a:off x="11400594" y="6137757"/>
            <a:ext cx="448506" cy="491641"/>
          </a:xfrm>
          <a:prstGeom prst="rect">
            <a:avLst/>
          </a:prstGeom>
        </p:spPr>
        <p:txBody>
          <a:bodyPr lIns="0" tIns="0" rIns="0" bIns="0" anchor="b" anchorCtr="0"/>
          <a:lstStyle>
            <a:lvl1pPr algn="r">
              <a:defRPr sz="1100" b="0" i="0">
                <a:solidFill>
                  <a:schemeClr val="tx1">
                    <a:lumMod val="50000"/>
                    <a:lumOff val="50000"/>
                  </a:schemeClr>
                </a:solidFill>
                <a:latin typeface="Arial Black" charset="0"/>
                <a:ea typeface="Arial Black" charset="0"/>
                <a:cs typeface="Arial Black" charset="0"/>
              </a:defRPr>
            </a:lvl1pPr>
          </a:lstStyle>
          <a:p>
            <a:fld id="{C4E7380A-70BC-8142-91B1-AD37ADF437F5}" type="slidenum">
              <a:rPr lang="en-US" smtClean="0"/>
              <a:pPr/>
              <a:t>‹#›</a:t>
            </a:fld>
            <a:endParaRPr lang="en-US" dirty="0"/>
          </a:p>
        </p:txBody>
      </p:sp>
      <p:sp>
        <p:nvSpPr>
          <p:cNvPr id="7" name="Title 1"/>
          <p:cNvSpPr>
            <a:spLocks noGrp="1"/>
          </p:cNvSpPr>
          <p:nvPr>
            <p:ph type="title"/>
          </p:nvPr>
        </p:nvSpPr>
        <p:spPr>
          <a:xfrm>
            <a:off x="342900" y="1066800"/>
            <a:ext cx="11506200" cy="830893"/>
          </a:xfrm>
        </p:spPr>
        <p:txBody>
          <a:bodyPr wrap="square" anchor="b" anchorCtr="0">
            <a:noAutofit/>
          </a:bodyPr>
          <a:lstStyle>
            <a:lvl1pPr>
              <a:defRPr lang="en-US" sz="3200" b="1" kern="1200" spc="-50" baseline="0" dirty="0">
                <a:solidFill>
                  <a:schemeClr val="bg1"/>
                </a:solidFill>
                <a:latin typeface="Arial Black" charset="0"/>
                <a:ea typeface="+mn-ea"/>
                <a:cs typeface="+mn-cs"/>
              </a:defRPr>
            </a:lvl1pPr>
          </a:lstStyle>
          <a:p>
            <a:r>
              <a:rPr lang="en-US"/>
              <a:t>Click to edit Master title style</a:t>
            </a:r>
          </a:p>
        </p:txBody>
      </p:sp>
      <p:sp>
        <p:nvSpPr>
          <p:cNvPr id="10" name="Text Placeholder 2"/>
          <p:cNvSpPr>
            <a:spLocks noGrp="1"/>
          </p:cNvSpPr>
          <p:nvPr>
            <p:ph type="body" idx="1"/>
          </p:nvPr>
        </p:nvSpPr>
        <p:spPr>
          <a:xfrm>
            <a:off x="342900" y="2202408"/>
            <a:ext cx="11506199" cy="916573"/>
          </a:xfrm>
        </p:spPr>
        <p:txBody>
          <a:bodyPr anchor="t" anchorCtr="0">
            <a:normAutofit/>
          </a:bodyPr>
          <a:lstStyle>
            <a:lvl1pPr marL="0" indent="0">
              <a:lnSpc>
                <a:spcPct val="100000"/>
              </a:lnSpc>
              <a:spcBef>
                <a:spcPts val="0"/>
              </a:spcBef>
              <a:buNone/>
              <a:defRPr sz="3000" b="1" spc="-20" baseline="0">
                <a:solidFill>
                  <a:schemeClr val="bg2"/>
                </a:solidFill>
                <a:latin typeface="Calibri 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 name="Content Placeholder 2"/>
          <p:cNvSpPr>
            <a:spLocks noGrp="1"/>
          </p:cNvSpPr>
          <p:nvPr>
            <p:ph sz="quarter" idx="15"/>
          </p:nvPr>
        </p:nvSpPr>
        <p:spPr>
          <a:xfrm>
            <a:off x="342900" y="3271339"/>
            <a:ext cx="11506200" cy="2390426"/>
          </a:xfrm>
        </p:spPr>
        <p:txBody>
          <a:bodyPr>
            <a:normAutofit/>
          </a:bodyPr>
          <a:lstStyle>
            <a:lvl1pPr marL="0" indent="0">
              <a:buNone/>
              <a:defRPr sz="1600" baseline="0">
                <a:solidFill>
                  <a:schemeClr val="bg1">
                    <a:lumMod val="9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Date Placeholder 4">
            <a:extLst>
              <a:ext uri="{FF2B5EF4-FFF2-40B4-BE49-F238E27FC236}">
                <a16:creationId xmlns:a16="http://schemas.microsoft.com/office/drawing/2014/main" id="{0CE059D4-B4E5-5A44-A485-FCB147D3E5E7}"/>
              </a:ext>
            </a:extLst>
          </p:cNvPr>
          <p:cNvSpPr>
            <a:spLocks noGrp="1"/>
          </p:cNvSpPr>
          <p:nvPr>
            <p:ph type="dt" sz="half" idx="14"/>
          </p:nvPr>
        </p:nvSpPr>
        <p:spPr>
          <a:xfrm>
            <a:off x="342900" y="6135624"/>
            <a:ext cx="11057694" cy="491642"/>
          </a:xfrm>
          <a:prstGeom prst="rect">
            <a:avLst/>
          </a:prstGeom>
          <a:blipFill>
            <a:blip r:embed="rId2"/>
            <a:stretch>
              <a:fillRect/>
            </a:stretch>
          </a:blipFill>
        </p:spPr>
        <p:txBody>
          <a:bodyPr lIns="0" tIns="0" rIns="0" bIns="0" anchor="b" anchorCtr="0"/>
          <a:lstStyle>
            <a:lvl1pPr algn="r">
              <a:defRPr sz="900">
                <a:solidFill>
                  <a:schemeClr val="bg1"/>
                </a:solidFill>
              </a:defRPr>
            </a:lvl1pPr>
          </a:lstStyle>
          <a:p>
            <a:fld id="{2DD1E6DA-1FAB-F144-99F9-7B5200DE4CEF}" type="datetime4">
              <a:rPr lang="en-US" smtClean="0"/>
              <a:pPr/>
              <a:t>January 15, 2024</a:t>
            </a:fld>
            <a:endParaRPr lang="en-US" dirty="0"/>
          </a:p>
        </p:txBody>
      </p:sp>
    </p:spTree>
    <p:extLst>
      <p:ext uri="{BB962C8B-B14F-4D97-AF65-F5344CB8AC3E}">
        <p14:creationId xmlns:p14="http://schemas.microsoft.com/office/powerpoint/2010/main" val="363372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4A98-A63A-4D7B-961F-9E8849C51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B9E84-5411-4073-A596-213D8FC1A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249B6-B09F-4541-8958-051193AD72F1}"/>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5" name="Footer Placeholder 4">
            <a:extLst>
              <a:ext uri="{FF2B5EF4-FFF2-40B4-BE49-F238E27FC236}">
                <a16:creationId xmlns:a16="http://schemas.microsoft.com/office/drawing/2014/main" id="{912CAB90-FB67-41A9-959F-08424D20E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A1E6E-4717-40D4-AA21-2CED4A52B1FB}"/>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111803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83442-A036-4BC8-B1A3-B26971B646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FE7D81-5397-4D4B-AA55-5ECB08D56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39A5C-A0C2-4FEE-8101-FBCBECDBD0A7}"/>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5" name="Footer Placeholder 4">
            <a:extLst>
              <a:ext uri="{FF2B5EF4-FFF2-40B4-BE49-F238E27FC236}">
                <a16:creationId xmlns:a16="http://schemas.microsoft.com/office/drawing/2014/main" id="{FD1DB70F-15ED-4EAA-88A4-D3CA0E4FD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88F37-5FB6-4878-A631-3B1246F3CF3E}"/>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131277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DD37-4EFA-4BEC-BA09-E9DC39CB2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A9B03F-20BC-455F-8162-D4C3A43EF3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162D99-91D9-4DE5-BC52-11A7417CC2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4E1DB-6410-44F8-A65E-D238F2E5079E}"/>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6" name="Footer Placeholder 5">
            <a:extLst>
              <a:ext uri="{FF2B5EF4-FFF2-40B4-BE49-F238E27FC236}">
                <a16:creationId xmlns:a16="http://schemas.microsoft.com/office/drawing/2014/main" id="{EA44DF45-6F41-413C-8563-E6F42CF6C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DCEF4-1E5B-47A3-A7A5-F8C0E2C2BBA0}"/>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258012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E2B3-0CC8-465F-B05C-0AE4F486AA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FF902-78A6-4DC6-897F-2825E6DFD5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C9A90A-B72F-4154-9A80-CDD5F1C99A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94AC79-8970-472B-91F6-118020E78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15668E-0EFF-4371-B1B4-910FD98CC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5B2479-4390-4886-B22D-19DEAFB40943}"/>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8" name="Footer Placeholder 7">
            <a:extLst>
              <a:ext uri="{FF2B5EF4-FFF2-40B4-BE49-F238E27FC236}">
                <a16:creationId xmlns:a16="http://schemas.microsoft.com/office/drawing/2014/main" id="{EE15BE3D-1D88-412D-BB0B-E69D8E5ADC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01A814-0D9B-45AE-B1FE-1FAE36EBB3A8}"/>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202620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6129-B202-4786-8A43-15FE0DAFE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D024A5-0172-413B-9035-3339EA94FB2B}"/>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4" name="Footer Placeholder 3">
            <a:extLst>
              <a:ext uri="{FF2B5EF4-FFF2-40B4-BE49-F238E27FC236}">
                <a16:creationId xmlns:a16="http://schemas.microsoft.com/office/drawing/2014/main" id="{329CC660-A6A4-465B-8EE3-CDF5671504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D1BE45-B93C-4380-9E3C-A6E2BCBD6BD6}"/>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398223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96B44-BCC4-4037-93C7-68933F61B822}"/>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3" name="Footer Placeholder 2">
            <a:extLst>
              <a:ext uri="{FF2B5EF4-FFF2-40B4-BE49-F238E27FC236}">
                <a16:creationId xmlns:a16="http://schemas.microsoft.com/office/drawing/2014/main" id="{E0835069-7034-4DC8-A74B-1BA588125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D00B1B-948C-4B50-864B-FA07412E4CEF}"/>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37322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A8F9-2CA2-4781-8310-E72E114C08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B54057-5B75-4DC6-BC05-87051C6DD1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7C7A35-33D5-421D-960B-9D6A9C19D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99C34-2FEE-4CA6-99E5-F7D56CBFC44D}"/>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6" name="Footer Placeholder 5">
            <a:extLst>
              <a:ext uri="{FF2B5EF4-FFF2-40B4-BE49-F238E27FC236}">
                <a16:creationId xmlns:a16="http://schemas.microsoft.com/office/drawing/2014/main" id="{6F8A544E-9B8B-47A8-9934-87D5AB8EC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50C78-5561-428B-8DE1-D3BE05183F43}"/>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2084345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8233-C55F-43B7-86A6-D2C84A90C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A6A2A-4E0D-4EF1-8DB0-A7A6A99353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6FA7F0-4E91-47B0-9AFB-A5948BE81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E15496-4833-4E6D-9F0A-76AFE82A123D}"/>
              </a:ext>
            </a:extLst>
          </p:cNvPr>
          <p:cNvSpPr>
            <a:spLocks noGrp="1"/>
          </p:cNvSpPr>
          <p:nvPr>
            <p:ph type="dt" sz="half" idx="10"/>
          </p:nvPr>
        </p:nvSpPr>
        <p:spPr/>
        <p:txBody>
          <a:bodyPr/>
          <a:lstStyle/>
          <a:p>
            <a:fld id="{7DAACCB0-8DCE-4981-B814-60CA4729E3E4}" type="datetimeFigureOut">
              <a:rPr lang="en-US" smtClean="0"/>
              <a:t>1/15/2024</a:t>
            </a:fld>
            <a:endParaRPr lang="en-US"/>
          </a:p>
        </p:txBody>
      </p:sp>
      <p:sp>
        <p:nvSpPr>
          <p:cNvPr id="6" name="Footer Placeholder 5">
            <a:extLst>
              <a:ext uri="{FF2B5EF4-FFF2-40B4-BE49-F238E27FC236}">
                <a16:creationId xmlns:a16="http://schemas.microsoft.com/office/drawing/2014/main" id="{B9761250-B510-4998-954E-2E936EC02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9D9CF-95A8-4C56-81F6-BDB133F32A53}"/>
              </a:ext>
            </a:extLst>
          </p:cNvPr>
          <p:cNvSpPr>
            <a:spLocks noGrp="1"/>
          </p:cNvSpPr>
          <p:nvPr>
            <p:ph type="sldNum" sz="quarter" idx="12"/>
          </p:nvPr>
        </p:nvSpPr>
        <p:spPr/>
        <p:txBody>
          <a:bodyPr/>
          <a:lstStyle/>
          <a:p>
            <a:fld id="{401557D1-3C1F-4970-BD98-C4E42F386922}" type="slidenum">
              <a:rPr lang="en-US" smtClean="0"/>
              <a:t>‹#›</a:t>
            </a:fld>
            <a:endParaRPr lang="en-US"/>
          </a:p>
        </p:txBody>
      </p:sp>
    </p:spTree>
    <p:extLst>
      <p:ext uri="{BB962C8B-B14F-4D97-AF65-F5344CB8AC3E}">
        <p14:creationId xmlns:p14="http://schemas.microsoft.com/office/powerpoint/2010/main" val="73911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3A8EB-44BF-4CE8-9C65-35840F5B51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FF33CA-5E8E-4019-8E31-A319F0070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EC276-8578-4463-8418-CA5198B3D7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ACCB0-8DCE-4981-B814-60CA4729E3E4}" type="datetimeFigureOut">
              <a:rPr lang="en-US" smtClean="0"/>
              <a:t>1/15/2024</a:t>
            </a:fld>
            <a:endParaRPr lang="en-US"/>
          </a:p>
        </p:txBody>
      </p:sp>
      <p:sp>
        <p:nvSpPr>
          <p:cNvPr id="5" name="Footer Placeholder 4">
            <a:extLst>
              <a:ext uri="{FF2B5EF4-FFF2-40B4-BE49-F238E27FC236}">
                <a16:creationId xmlns:a16="http://schemas.microsoft.com/office/drawing/2014/main" id="{451A3DB8-F253-4A38-8092-A82C83604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BAC336-2E38-432E-9154-F68EEC11D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557D1-3C1F-4970-BD98-C4E42F386922}" type="slidenum">
              <a:rPr lang="en-US" smtClean="0"/>
              <a:t>‹#›</a:t>
            </a:fld>
            <a:endParaRPr lang="en-US"/>
          </a:p>
        </p:txBody>
      </p:sp>
    </p:spTree>
    <p:extLst>
      <p:ext uri="{BB962C8B-B14F-4D97-AF65-F5344CB8AC3E}">
        <p14:creationId xmlns:p14="http://schemas.microsoft.com/office/powerpoint/2010/main" val="111495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parkinsons.org.uk/sites/default/files/2017-07/RD2734%20DaTCAT%20accuracy.pdf" TargetMode="Externa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hyperlink" Target="https://radiopaedia.org/articles/mickey-mouse-sign-disambiguation?lang=u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ptodate.com/contents/epidemiology-pathology-and-pathogenesis-of-dementia-with-lewy-bodies" TargetMode="Externa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235F5D9-3BBA-DEBC-0B0E-726ED1817ED7}"/>
              </a:ext>
            </a:extLst>
          </p:cNvPr>
          <p:cNvSpPr/>
          <p:nvPr/>
        </p:nvSpPr>
        <p:spPr>
          <a:xfrm>
            <a:off x="-231574" y="-23751"/>
            <a:ext cx="8858993" cy="7030193"/>
          </a:xfrm>
          <a:custGeom>
            <a:avLst/>
            <a:gdLst>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823367 w 8823367"/>
              <a:gd name="connsiteY8" fmla="*/ 4963886 h 7030193"/>
              <a:gd name="connsiteX9" fmla="*/ 7006442 w 8823367"/>
              <a:gd name="connsiteY9" fmla="*/ 6887689 h 7030193"/>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609611 w 8823367"/>
              <a:gd name="connsiteY8" fmla="*/ 5902036 h 7030193"/>
              <a:gd name="connsiteX9" fmla="*/ 7006442 w 8823367"/>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23367 w 9274630"/>
              <a:gd name="connsiteY6" fmla="*/ 1401289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82744 w 9274630"/>
              <a:gd name="connsiteY6" fmla="*/ 1187533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001497"/>
              <a:gd name="connsiteY0" fmla="*/ 6887689 h 7030193"/>
              <a:gd name="connsiteX1" fmla="*/ 0 w 9001497"/>
              <a:gd name="connsiteY1" fmla="*/ 6887689 h 7030193"/>
              <a:gd name="connsiteX2" fmla="*/ 0 w 9001497"/>
              <a:gd name="connsiteY2" fmla="*/ 7030193 h 7030193"/>
              <a:gd name="connsiteX3" fmla="*/ 0 w 9001497"/>
              <a:gd name="connsiteY3" fmla="*/ 0 h 7030193"/>
              <a:gd name="connsiteX4" fmla="*/ 486889 w 9001497"/>
              <a:gd name="connsiteY4" fmla="*/ 0 h 7030193"/>
              <a:gd name="connsiteX5" fmla="*/ 7422078 w 9001497"/>
              <a:gd name="connsiteY5" fmla="*/ 0 h 7030193"/>
              <a:gd name="connsiteX6" fmla="*/ 8882744 w 9001497"/>
              <a:gd name="connsiteY6" fmla="*/ 1187533 h 7030193"/>
              <a:gd name="connsiteX7" fmla="*/ 9001497 w 9001497"/>
              <a:gd name="connsiteY7" fmla="*/ 3396344 h 7030193"/>
              <a:gd name="connsiteX8" fmla="*/ 8609611 w 9001497"/>
              <a:gd name="connsiteY8" fmla="*/ 5902036 h 7030193"/>
              <a:gd name="connsiteX9" fmla="*/ 7006442 w 9001497"/>
              <a:gd name="connsiteY9" fmla="*/ 6887689 h 7030193"/>
              <a:gd name="connsiteX0" fmla="*/ 7006442 w 8882744"/>
              <a:gd name="connsiteY0" fmla="*/ 6887689 h 7030193"/>
              <a:gd name="connsiteX1" fmla="*/ 0 w 8882744"/>
              <a:gd name="connsiteY1" fmla="*/ 6887689 h 7030193"/>
              <a:gd name="connsiteX2" fmla="*/ 0 w 8882744"/>
              <a:gd name="connsiteY2" fmla="*/ 7030193 h 7030193"/>
              <a:gd name="connsiteX3" fmla="*/ 0 w 8882744"/>
              <a:gd name="connsiteY3" fmla="*/ 0 h 7030193"/>
              <a:gd name="connsiteX4" fmla="*/ 486889 w 8882744"/>
              <a:gd name="connsiteY4" fmla="*/ 0 h 7030193"/>
              <a:gd name="connsiteX5" fmla="*/ 7422078 w 8882744"/>
              <a:gd name="connsiteY5" fmla="*/ 0 h 7030193"/>
              <a:gd name="connsiteX6" fmla="*/ 8882744 w 8882744"/>
              <a:gd name="connsiteY6" fmla="*/ 1187533 h 7030193"/>
              <a:gd name="connsiteX7" fmla="*/ 8858993 w 8882744"/>
              <a:gd name="connsiteY7" fmla="*/ 3716977 h 7030193"/>
              <a:gd name="connsiteX8" fmla="*/ 8609611 w 8882744"/>
              <a:gd name="connsiteY8" fmla="*/ 5902036 h 7030193"/>
              <a:gd name="connsiteX9" fmla="*/ 7006442 w 8882744"/>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09611 w 8858993"/>
              <a:gd name="connsiteY8" fmla="*/ 5902036 h 7030193"/>
              <a:gd name="connsiteX9" fmla="*/ 7006442 w 8858993"/>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45237 w 8858993"/>
              <a:gd name="connsiteY8" fmla="*/ 5367646 h 7030193"/>
              <a:gd name="connsiteX9" fmla="*/ 7006442 w 8858993"/>
              <a:gd name="connsiteY9" fmla="*/ 6887689 h 703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993" h="7030193">
                <a:moveTo>
                  <a:pt x="7006442" y="6887689"/>
                </a:moveTo>
                <a:lnTo>
                  <a:pt x="0" y="6887689"/>
                </a:lnTo>
                <a:lnTo>
                  <a:pt x="0" y="7030193"/>
                </a:lnTo>
                <a:lnTo>
                  <a:pt x="0" y="0"/>
                </a:lnTo>
                <a:lnTo>
                  <a:pt x="486889" y="0"/>
                </a:lnTo>
                <a:lnTo>
                  <a:pt x="7422078" y="0"/>
                </a:lnTo>
                <a:lnTo>
                  <a:pt x="8716489" y="1104406"/>
                </a:lnTo>
                <a:lnTo>
                  <a:pt x="8858993" y="3716977"/>
                </a:lnTo>
                <a:lnTo>
                  <a:pt x="8645237" y="5367646"/>
                </a:lnTo>
                <a:lnTo>
                  <a:pt x="7006442" y="6887689"/>
                </a:lnTo>
                <a:close/>
              </a:path>
            </a:pathLst>
          </a:cu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CABA22-ED43-E896-0BC8-C1A8E81C9702}"/>
              </a:ext>
            </a:extLst>
          </p:cNvPr>
          <p:cNvPicPr>
            <a:picLocks noChangeAspect="1"/>
          </p:cNvPicPr>
          <p:nvPr/>
        </p:nvPicPr>
        <p:blipFill>
          <a:blip r:embed="rId3"/>
          <a:stretch>
            <a:fillRect/>
          </a:stretch>
        </p:blipFill>
        <p:spPr>
          <a:xfrm>
            <a:off x="-664614" y="-138991"/>
            <a:ext cx="10309289" cy="7032694"/>
          </a:xfrm>
          <a:prstGeom prst="rect">
            <a:avLst/>
          </a:prstGeom>
          <a:ln>
            <a:noFill/>
          </a:ln>
          <a:effectLst/>
        </p:spPr>
      </p:pic>
      <p:pic>
        <p:nvPicPr>
          <p:cNvPr id="5" name="Picture 4">
            <a:extLst>
              <a:ext uri="{FF2B5EF4-FFF2-40B4-BE49-F238E27FC236}">
                <a16:creationId xmlns:a16="http://schemas.microsoft.com/office/drawing/2014/main" id="{AC837375-EF6E-B97D-D492-42204E67D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3" name="Subtitle 2">
            <a:extLst>
              <a:ext uri="{FF2B5EF4-FFF2-40B4-BE49-F238E27FC236}">
                <a16:creationId xmlns:a16="http://schemas.microsoft.com/office/drawing/2014/main" id="{47C04C89-0EF9-93A9-88CC-CEE89B8BD944}"/>
              </a:ext>
            </a:extLst>
          </p:cNvPr>
          <p:cNvSpPr>
            <a:spLocks noGrp="1"/>
          </p:cNvSpPr>
          <p:nvPr>
            <p:ph type="subTitle" idx="1"/>
          </p:nvPr>
        </p:nvSpPr>
        <p:spPr>
          <a:xfrm>
            <a:off x="8541834" y="1571840"/>
            <a:ext cx="3709070" cy="3281324"/>
          </a:xfrm>
        </p:spPr>
        <p:txBody>
          <a:bodyPr>
            <a:normAutofit fontScale="77500" lnSpcReduction="20000"/>
          </a:bodyPr>
          <a:lstStyle/>
          <a:p>
            <a:r>
              <a:rPr lang="en-US" sz="3600" dirty="0">
                <a:solidFill>
                  <a:schemeClr val="accent1">
                    <a:lumMod val="50000"/>
                  </a:schemeClr>
                </a:solidFill>
                <a:latin typeface="Bree Serif" panose="02000503040000020004" pitchFamily="2" charset="77"/>
                <a:ea typeface="Tahoma" panose="020B0604030504040204" pitchFamily="34" charset="0"/>
                <a:cs typeface="Tahoma" panose="020B0604030504040204" pitchFamily="34" charset="0"/>
              </a:rPr>
              <a:t>Atypical Parkinsonism:</a:t>
            </a:r>
            <a:br>
              <a:rPr lang="en-US" sz="3600" dirty="0">
                <a:solidFill>
                  <a:schemeClr val="accent1">
                    <a:lumMod val="50000"/>
                  </a:schemeClr>
                </a:solidFill>
                <a:latin typeface="Bree Serif" panose="02000503040000020004" pitchFamily="2" charset="77"/>
                <a:ea typeface="Tahoma" panose="020B0604030504040204" pitchFamily="34" charset="0"/>
                <a:cs typeface="Tahoma" panose="020B0604030504040204" pitchFamily="34" charset="0"/>
              </a:rPr>
            </a:br>
            <a:r>
              <a:rPr lang="en-US" sz="3600" dirty="0">
                <a:solidFill>
                  <a:schemeClr val="accent1">
                    <a:lumMod val="50000"/>
                  </a:schemeClr>
                </a:solidFill>
                <a:latin typeface="Bree Serif" panose="02000503040000020004" pitchFamily="2" charset="77"/>
                <a:ea typeface="Tahoma" panose="020B0604030504040204" pitchFamily="34" charset="0"/>
                <a:cs typeface="Tahoma" panose="020B0604030504040204" pitchFamily="34" charset="0"/>
              </a:rPr>
              <a:t>“When is it NOT Parkinson’s Disease”</a:t>
            </a:r>
          </a:p>
          <a:p>
            <a:endPar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endParaRP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Monday, January 15, 2024</a:t>
            </a:r>
          </a:p>
          <a:p>
            <a:endPar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endParaRP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David J. Houghton, MD, MPH </a:t>
            </a:r>
            <a:b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br>
            <a:b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br>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Ochsner Health</a:t>
            </a: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New Orleans, LA</a:t>
            </a:r>
          </a:p>
        </p:txBody>
      </p:sp>
      <p:sp>
        <p:nvSpPr>
          <p:cNvPr id="16" name="TextBox 15">
            <a:extLst>
              <a:ext uri="{FF2B5EF4-FFF2-40B4-BE49-F238E27FC236}">
                <a16:creationId xmlns:a16="http://schemas.microsoft.com/office/drawing/2014/main" id="{CC7E6E71-F700-A503-95D8-4264F8C24DC6}"/>
              </a:ext>
            </a:extLst>
          </p:cNvPr>
          <p:cNvSpPr txBox="1"/>
          <p:nvPr/>
        </p:nvSpPr>
        <p:spPr>
          <a:xfrm>
            <a:off x="175450" y="4489179"/>
            <a:ext cx="6531428" cy="369332"/>
          </a:xfrm>
          <a:prstGeom prst="rect">
            <a:avLst/>
          </a:prstGeom>
          <a:noFill/>
        </p:spPr>
        <p:txBody>
          <a:bodyPr wrap="square">
            <a:spAutoFit/>
          </a:bodyPr>
          <a:lstStyle/>
          <a:p>
            <a:r>
              <a:rPr lang="en-US" dirty="0">
                <a:solidFill>
                  <a:schemeClr val="accent6">
                    <a:lumMod val="60000"/>
                    <a:lumOff val="40000"/>
                  </a:schemeClr>
                </a:solidFill>
                <a:latin typeface="Museo Sans 300" panose="02000000000000000000" pitchFamily="2" charset="77"/>
                <a:ea typeface="Tahoma" panose="020B0604030504040204" pitchFamily="34" charset="0"/>
                <a:cs typeface="Tahoma" panose="020B0604030504040204" pitchFamily="34" charset="0"/>
              </a:rPr>
              <a:t>Key Largo, Florida</a:t>
            </a:r>
          </a:p>
        </p:txBody>
      </p:sp>
      <p:sp>
        <p:nvSpPr>
          <p:cNvPr id="18" name="TextBox 17">
            <a:extLst>
              <a:ext uri="{FF2B5EF4-FFF2-40B4-BE49-F238E27FC236}">
                <a16:creationId xmlns:a16="http://schemas.microsoft.com/office/drawing/2014/main" id="{F07AFE3B-A971-D01C-50F0-4CF2733820CC}"/>
              </a:ext>
            </a:extLst>
          </p:cNvPr>
          <p:cNvSpPr txBox="1"/>
          <p:nvPr/>
        </p:nvSpPr>
        <p:spPr>
          <a:xfrm>
            <a:off x="167701" y="4149746"/>
            <a:ext cx="6466114" cy="430887"/>
          </a:xfrm>
          <a:prstGeom prst="rect">
            <a:avLst/>
          </a:prstGeom>
          <a:noFill/>
        </p:spPr>
        <p:txBody>
          <a:bodyPr wrap="square">
            <a:spAutoFit/>
          </a:bodyPr>
          <a:lstStyle/>
          <a:p>
            <a:r>
              <a:rPr lang="en-US" sz="2100" dirty="0">
                <a:solidFill>
                  <a:schemeClr val="bg1"/>
                </a:solidFill>
                <a:latin typeface="Bree Serif" panose="02000503040000020004" pitchFamily="2" charset="77"/>
                <a:ea typeface="Tahoma" panose="020B0604030504040204" pitchFamily="34" charset="0"/>
                <a:cs typeface="Tahoma" panose="020B0604030504040204" pitchFamily="34" charset="0"/>
              </a:rPr>
              <a:t>January 13-16, 2024</a:t>
            </a:r>
          </a:p>
        </p:txBody>
      </p:sp>
      <p:pic>
        <p:nvPicPr>
          <p:cNvPr id="19" name="Picture 18">
            <a:extLst>
              <a:ext uri="{FF2B5EF4-FFF2-40B4-BE49-F238E27FC236}">
                <a16:creationId xmlns:a16="http://schemas.microsoft.com/office/drawing/2014/main" id="{DA56234A-313C-6F97-C957-C8E56FA80768}"/>
              </a:ext>
            </a:extLst>
          </p:cNvPr>
          <p:cNvPicPr>
            <a:picLocks noChangeAspect="1"/>
          </p:cNvPicPr>
          <p:nvPr/>
        </p:nvPicPr>
        <p:blipFill>
          <a:blip r:embed="rId5"/>
          <a:stretch>
            <a:fillRect/>
          </a:stretch>
        </p:blipFill>
        <p:spPr>
          <a:xfrm rot="10800000">
            <a:off x="-2473120" y="4853164"/>
            <a:ext cx="4864100" cy="101600"/>
          </a:xfrm>
          <a:prstGeom prst="rect">
            <a:avLst/>
          </a:prstGeom>
        </p:spPr>
      </p:pic>
    </p:spTree>
    <p:extLst>
      <p:ext uri="{BB962C8B-B14F-4D97-AF65-F5344CB8AC3E}">
        <p14:creationId xmlns:p14="http://schemas.microsoft.com/office/powerpoint/2010/main" val="3096839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10</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053710"/>
            <a:ext cx="10605208" cy="5079782"/>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rgbClr val="FF0000"/>
                </a:solidFill>
                <a:latin typeface="Arial" panose="020B0604020202020204" pitchFamily="34" charset="0"/>
              </a:rPr>
              <a:t>Rapid clinical deterioration</a:t>
            </a:r>
          </a:p>
          <a:p>
            <a:pPr>
              <a:lnSpc>
                <a:spcPct val="90000"/>
              </a:lnSpc>
            </a:pPr>
            <a:r>
              <a:rPr lang="en-US" altLang="en-US" sz="2000" dirty="0">
                <a:solidFill>
                  <a:schemeClr val="bg1"/>
                </a:solidFill>
                <a:latin typeface="Arial" panose="020B0604020202020204" pitchFamily="34" charset="0"/>
              </a:rPr>
              <a:t>• Gait impairment requiring regular use of a wheelchair within 5 years</a:t>
            </a:r>
          </a:p>
          <a:p>
            <a:pPr>
              <a:lnSpc>
                <a:spcPct val="90000"/>
              </a:lnSpc>
            </a:pPr>
            <a:r>
              <a:rPr lang="en-US" altLang="en-US" sz="2000" dirty="0">
                <a:solidFill>
                  <a:schemeClr val="bg1"/>
                </a:solidFill>
                <a:latin typeface="Arial" panose="020B0604020202020204" pitchFamily="34" charset="0"/>
              </a:rPr>
              <a:t>• Wheelchair dependent within 10 years</a:t>
            </a:r>
          </a:p>
          <a:p>
            <a:pPr>
              <a:lnSpc>
                <a:spcPct val="90000"/>
              </a:lnSpc>
            </a:pPr>
            <a:r>
              <a:rPr lang="en-US" altLang="en-US" sz="2000" dirty="0">
                <a:solidFill>
                  <a:schemeClr val="bg1"/>
                </a:solidFill>
                <a:latin typeface="Arial" panose="020B0604020202020204" pitchFamily="34" charset="0"/>
              </a:rPr>
              <a:t>• Parkinsonism (typically symmetrical without tremor) poorly responsive to levodopa</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 Limb abnormalities</a:t>
            </a:r>
          </a:p>
          <a:p>
            <a:pPr>
              <a:lnSpc>
                <a:spcPct val="90000"/>
              </a:lnSpc>
            </a:pPr>
            <a:r>
              <a:rPr lang="en-US" altLang="en-US" sz="2000" dirty="0">
                <a:solidFill>
                  <a:schemeClr val="bg1"/>
                </a:solidFill>
                <a:latin typeface="Arial" panose="020B0604020202020204" pitchFamily="34" charset="0"/>
              </a:rPr>
              <a:t>• Tremulous movements during ballistic aiming movements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Axial dysfunction</a:t>
            </a:r>
          </a:p>
          <a:p>
            <a:pPr>
              <a:lnSpc>
                <a:spcPct val="90000"/>
              </a:lnSpc>
            </a:pPr>
            <a:r>
              <a:rPr lang="en-US" altLang="en-US" sz="2000" dirty="0">
                <a:solidFill>
                  <a:schemeClr val="bg1"/>
                </a:solidFill>
                <a:latin typeface="Arial" panose="020B0604020202020204" pitchFamily="34" charset="0"/>
              </a:rPr>
              <a:t>• Severe dysarthria and dysphagia within one year of onset</a:t>
            </a:r>
          </a:p>
          <a:p>
            <a:pPr>
              <a:lnSpc>
                <a:spcPct val="90000"/>
              </a:lnSpc>
            </a:pPr>
            <a:r>
              <a:rPr lang="en-US" altLang="en-US" sz="2000" dirty="0">
                <a:solidFill>
                  <a:schemeClr val="bg1"/>
                </a:solidFill>
                <a:latin typeface="Arial" panose="020B0604020202020204" pitchFamily="34" charset="0"/>
              </a:rPr>
              <a:t>• Decreased ten-step tandem gait performance</a:t>
            </a:r>
          </a:p>
          <a:p>
            <a:pPr>
              <a:lnSpc>
                <a:spcPct val="90000"/>
              </a:lnSpc>
            </a:pPr>
            <a:r>
              <a:rPr lang="en-US" altLang="en-US" sz="2000" dirty="0">
                <a:solidFill>
                  <a:schemeClr val="bg1"/>
                </a:solidFill>
                <a:latin typeface="Arial" panose="020B0604020202020204" pitchFamily="34" charset="0"/>
              </a:rPr>
              <a:t>• Loss of cycling ability</a:t>
            </a:r>
          </a:p>
          <a:p>
            <a:pPr>
              <a:lnSpc>
                <a:spcPct val="90000"/>
              </a:lnSpc>
            </a:pPr>
            <a:endParaRPr lang="en-US" altLang="en-US" sz="2000" dirty="0">
              <a:solidFill>
                <a:srgbClr val="FF0000"/>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Cognitive, neuropsychiatric and behavioral dysfunction</a:t>
            </a:r>
          </a:p>
          <a:p>
            <a:pPr>
              <a:lnSpc>
                <a:spcPct val="90000"/>
              </a:lnSpc>
            </a:pPr>
            <a:r>
              <a:rPr lang="en-US" altLang="en-US" sz="2000" dirty="0">
                <a:solidFill>
                  <a:schemeClr val="bg1"/>
                </a:solidFill>
                <a:latin typeface="Arial" panose="020B0604020202020204" pitchFamily="34" charset="0"/>
              </a:rPr>
              <a:t>• Early dementia (within one year of the appearance of parkinsonism)</a:t>
            </a:r>
          </a:p>
          <a:p>
            <a:pPr>
              <a:lnSpc>
                <a:spcPct val="90000"/>
              </a:lnSpc>
            </a:pPr>
            <a:r>
              <a:rPr lang="en-US" altLang="en-US" sz="2000" dirty="0">
                <a:solidFill>
                  <a:schemeClr val="bg1"/>
                </a:solidFill>
                <a:latin typeface="Arial" panose="020B0604020202020204" pitchFamily="34" charset="0"/>
              </a:rPr>
              <a:t>• Fluctuating cognition</a:t>
            </a:r>
          </a:p>
          <a:p>
            <a:pPr>
              <a:lnSpc>
                <a:spcPct val="90000"/>
              </a:lnSpc>
            </a:pPr>
            <a:r>
              <a:rPr lang="en-US" altLang="en-US" sz="2000" dirty="0">
                <a:solidFill>
                  <a:schemeClr val="bg1"/>
                </a:solidFill>
                <a:latin typeface="Arial" panose="020B0604020202020204" pitchFamily="34" charset="0"/>
              </a:rPr>
              <a:t>• Early and prominent visual hallucinations</a:t>
            </a:r>
          </a:p>
          <a:p>
            <a:pPr>
              <a:lnSpc>
                <a:spcPct val="90000"/>
              </a:lnSpc>
            </a:pPr>
            <a:endParaRPr lang="en-US" altLang="en-US" sz="2000" dirty="0">
              <a:solidFill>
                <a:schemeClr val="bg1"/>
              </a:solidFill>
              <a:latin typeface="Arial" panose="020B0604020202020204" pitchFamily="34" charset="0"/>
            </a:endParaRP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DLB: “red flags” and presentation</a:t>
            </a:r>
          </a:p>
        </p:txBody>
      </p:sp>
      <p:sp>
        <p:nvSpPr>
          <p:cNvPr id="5" name="TextBox 4">
            <a:extLst>
              <a:ext uri="{FF2B5EF4-FFF2-40B4-BE49-F238E27FC236}">
                <a16:creationId xmlns:a16="http://schemas.microsoft.com/office/drawing/2014/main" id="{42422794-9691-0C60-57A6-B2910914202B}"/>
              </a:ext>
            </a:extLst>
          </p:cNvPr>
          <p:cNvSpPr txBox="1"/>
          <p:nvPr/>
        </p:nvSpPr>
        <p:spPr>
          <a:xfrm>
            <a:off x="1757492" y="6404753"/>
            <a:ext cx="4223858" cy="338554"/>
          </a:xfrm>
          <a:prstGeom prst="rect">
            <a:avLst/>
          </a:prstGeom>
          <a:noFill/>
        </p:spPr>
        <p:txBody>
          <a:bodyPr wrap="square">
            <a:spAutoFit/>
          </a:bodyPr>
          <a:lstStyle/>
          <a:p>
            <a:r>
              <a:rPr lang="en-US" sz="800" b="0" i="0" dirty="0" err="1">
                <a:solidFill>
                  <a:schemeClr val="bg1"/>
                </a:solidFill>
                <a:effectLst/>
                <a:latin typeface="BlinkMacSystemFont"/>
              </a:rPr>
              <a:t>Bhidayasiri</a:t>
            </a:r>
            <a:r>
              <a:rPr lang="en-US" sz="800" b="0" i="0" dirty="0">
                <a:solidFill>
                  <a:schemeClr val="bg1"/>
                </a:solidFill>
                <a:effectLst/>
                <a:latin typeface="BlinkMacSystemFont"/>
              </a:rPr>
              <a:t> R, </a:t>
            </a:r>
            <a:r>
              <a:rPr lang="en-US" sz="800" b="0" i="0" dirty="0" err="1">
                <a:solidFill>
                  <a:schemeClr val="bg1"/>
                </a:solidFill>
                <a:effectLst/>
                <a:latin typeface="BlinkMacSystemFont"/>
              </a:rPr>
              <a:t>Sringean</a:t>
            </a:r>
            <a:r>
              <a:rPr lang="en-US" sz="800" b="0" i="0" dirty="0">
                <a:solidFill>
                  <a:schemeClr val="bg1"/>
                </a:solidFill>
                <a:effectLst/>
                <a:latin typeface="BlinkMacSystemFont"/>
              </a:rPr>
              <a:t> J, Reich SG, </a:t>
            </a:r>
            <a:r>
              <a:rPr lang="en-US" sz="800" b="0" i="0" dirty="0" err="1">
                <a:solidFill>
                  <a:schemeClr val="bg1"/>
                </a:solidFill>
                <a:effectLst/>
                <a:latin typeface="BlinkMacSystemFont"/>
              </a:rPr>
              <a:t>Colosimo</a:t>
            </a:r>
            <a:r>
              <a:rPr lang="en-US" sz="800" b="0" i="0" dirty="0">
                <a:solidFill>
                  <a:schemeClr val="bg1"/>
                </a:solidFill>
                <a:effectLst/>
                <a:latin typeface="BlinkMacSystemFont"/>
              </a:rPr>
              <a:t> C. Red flags phenotyping: A systematic review on clinical features in atypical parkinsonian disorders. Parkinsonism </a:t>
            </a:r>
            <a:r>
              <a:rPr lang="en-US" sz="800" b="0" i="0" dirty="0" err="1">
                <a:solidFill>
                  <a:schemeClr val="bg1"/>
                </a:solidFill>
                <a:effectLst/>
                <a:latin typeface="BlinkMacSystemFont"/>
              </a:rPr>
              <a:t>Relat</a:t>
            </a:r>
            <a:r>
              <a:rPr lang="en-US" sz="800" b="0" i="0" dirty="0">
                <a:solidFill>
                  <a:schemeClr val="bg1"/>
                </a:solidFill>
                <a:effectLst/>
                <a:latin typeface="BlinkMacSystemFont"/>
              </a:rPr>
              <a:t> </a:t>
            </a:r>
            <a:r>
              <a:rPr lang="en-US" sz="800" b="0" i="0" dirty="0" err="1">
                <a:solidFill>
                  <a:schemeClr val="bg1"/>
                </a:solidFill>
                <a:effectLst/>
                <a:latin typeface="BlinkMacSystemFont"/>
              </a:rPr>
              <a:t>Disord</a:t>
            </a:r>
            <a:r>
              <a:rPr lang="en-US" sz="800" b="0" i="0" dirty="0">
                <a:solidFill>
                  <a:schemeClr val="bg1"/>
                </a:solidFill>
                <a:effectLst/>
                <a:latin typeface="BlinkMacSystemFont"/>
              </a:rPr>
              <a:t>. 2019 Feb;59:82-92.</a:t>
            </a:r>
            <a:endParaRPr lang="en-US" sz="800" dirty="0">
              <a:solidFill>
                <a:schemeClr val="bg1"/>
              </a:solidFill>
            </a:endParaRPr>
          </a:p>
        </p:txBody>
      </p:sp>
      <p:pic>
        <p:nvPicPr>
          <p:cNvPr id="3" name="Picture 2">
            <a:extLst>
              <a:ext uri="{FF2B5EF4-FFF2-40B4-BE49-F238E27FC236}">
                <a16:creationId xmlns:a16="http://schemas.microsoft.com/office/drawing/2014/main" id="{BBD1B28E-609F-FE05-D53B-DDC8ABA0F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5812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11</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999648"/>
            <a:ext cx="10952918" cy="5079782"/>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70000" lnSpcReduction="2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rgbClr val="FFC000"/>
                </a:solidFill>
                <a:latin typeface="Arial" panose="020B0604020202020204" pitchFamily="34" charset="0"/>
              </a:rPr>
              <a:t>○ Central feature: Essential for a diagnosis of DLB</a:t>
            </a:r>
          </a:p>
          <a:p>
            <a:pPr>
              <a:lnSpc>
                <a:spcPct val="90000"/>
              </a:lnSpc>
            </a:pPr>
            <a:r>
              <a:rPr lang="en-US" altLang="en-US" sz="2000" dirty="0">
                <a:solidFill>
                  <a:schemeClr val="bg1"/>
                </a:solidFill>
                <a:latin typeface="Arial" panose="020B0604020202020204" pitchFamily="34" charset="0"/>
              </a:rPr>
              <a:t>	Dementia. In the early stages, prominent memory impairment may not occur, but deficits 	of attention, 	executive function, and </a:t>
            </a:r>
            <a:r>
              <a:rPr lang="en-US" altLang="en-US" sz="2000" dirty="0" err="1">
                <a:solidFill>
                  <a:schemeClr val="bg1"/>
                </a:solidFill>
                <a:latin typeface="Arial" panose="020B0604020202020204" pitchFamily="34" charset="0"/>
              </a:rPr>
              <a:t>visuoperceptual</a:t>
            </a:r>
            <a:r>
              <a:rPr lang="en-US" altLang="en-US" sz="2000" dirty="0">
                <a:solidFill>
                  <a:schemeClr val="bg1"/>
                </a:solidFill>
                <a:latin typeface="Arial" panose="020B0604020202020204" pitchFamily="34" charset="0"/>
              </a:rPr>
              <a:t> ability may be prominent.</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C000"/>
                </a:solidFill>
                <a:latin typeface="Arial" panose="020B0604020202020204" pitchFamily="34" charset="0"/>
              </a:rPr>
              <a:t>○ Core clinical features (The first 3 typically occur early and may persist throughout the course)</a:t>
            </a:r>
          </a:p>
          <a:p>
            <a:pPr>
              <a:lnSpc>
                <a:spcPct val="90000"/>
              </a:lnSpc>
            </a:pPr>
            <a:r>
              <a:rPr lang="en-US" altLang="en-US" sz="2000" dirty="0">
                <a:solidFill>
                  <a:schemeClr val="bg1"/>
                </a:solidFill>
                <a:latin typeface="Arial" panose="020B0604020202020204" pitchFamily="34" charset="0"/>
              </a:rPr>
              <a:t>	Fluctuating cognition with pronounced variations in attention and alertness</a:t>
            </a:r>
          </a:p>
          <a:p>
            <a:pPr>
              <a:lnSpc>
                <a:spcPct val="90000"/>
              </a:lnSpc>
            </a:pPr>
            <a:r>
              <a:rPr lang="en-US" altLang="en-US" sz="2000" dirty="0">
                <a:solidFill>
                  <a:schemeClr val="bg1"/>
                </a:solidFill>
                <a:latin typeface="Arial" panose="020B0604020202020204" pitchFamily="34" charset="0"/>
              </a:rPr>
              <a:t>	Recurrent visual hallucinations that are typically well formed and detailed</a:t>
            </a:r>
          </a:p>
          <a:p>
            <a:pPr>
              <a:lnSpc>
                <a:spcPct val="90000"/>
              </a:lnSpc>
            </a:pPr>
            <a:r>
              <a:rPr lang="en-US" altLang="en-US" sz="2000" dirty="0">
                <a:solidFill>
                  <a:schemeClr val="bg1"/>
                </a:solidFill>
                <a:latin typeface="Arial" panose="020B0604020202020204" pitchFamily="34" charset="0"/>
              </a:rPr>
              <a:t>	Rapid eye movement (REM) sleep behavior disorder (RBD), which may precede cognitive decline</a:t>
            </a:r>
          </a:p>
          <a:p>
            <a:pPr>
              <a:lnSpc>
                <a:spcPct val="90000"/>
              </a:lnSpc>
            </a:pPr>
            <a:r>
              <a:rPr lang="en-US" altLang="en-US" sz="2000" dirty="0">
                <a:solidFill>
                  <a:schemeClr val="bg1"/>
                </a:solidFill>
                <a:latin typeface="Arial" panose="020B0604020202020204" pitchFamily="34" charset="0"/>
              </a:rPr>
              <a:t>	One or more spontaneous cardinal features of parkinsonism: bradykinesia, resting tremor, or rigidity</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C000"/>
                </a:solidFill>
                <a:latin typeface="Arial" panose="020B0604020202020204" pitchFamily="34" charset="0"/>
              </a:rPr>
              <a:t>○ Supportive clinical features</a:t>
            </a:r>
          </a:p>
          <a:p>
            <a:pPr>
              <a:lnSpc>
                <a:spcPct val="90000"/>
              </a:lnSpc>
            </a:pPr>
            <a:r>
              <a:rPr lang="en-US" altLang="en-US" sz="2000" dirty="0">
                <a:solidFill>
                  <a:schemeClr val="bg1"/>
                </a:solidFill>
                <a:latin typeface="Arial" panose="020B0604020202020204" pitchFamily="34" charset="0"/>
              </a:rPr>
              <a:t>	Severe sensitivity to antipsychotic agents; postural instability; repeated falls; syncope or other transient 	episodes of unresponsiveness; severe autonomic dysfunction (e.g., constipation, orthostatic hypotension, or urinary 	incontinence); hypersomnia; hyposmia; hallucinations in other modalities; systematized delusions; and apathy, anxiety, 	and depression</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C000"/>
                </a:solidFill>
                <a:latin typeface="Arial" panose="020B0604020202020204" pitchFamily="34" charset="0"/>
              </a:rPr>
              <a:t>○ Indicative biomarkers</a:t>
            </a:r>
          </a:p>
          <a:p>
            <a:pPr>
              <a:lnSpc>
                <a:spcPct val="90000"/>
              </a:lnSpc>
            </a:pPr>
            <a:r>
              <a:rPr lang="en-US" altLang="en-US" sz="2000" dirty="0">
                <a:solidFill>
                  <a:schemeClr val="bg1"/>
                </a:solidFill>
                <a:latin typeface="Arial" panose="020B0604020202020204" pitchFamily="34" charset="0"/>
              </a:rPr>
              <a:t>	Reduced dopamine transporter uptake in basal ganglia demonstrated by SPECT/PET</a:t>
            </a:r>
          </a:p>
          <a:p>
            <a:pPr>
              <a:lnSpc>
                <a:spcPct val="90000"/>
              </a:lnSpc>
            </a:pPr>
            <a:r>
              <a:rPr lang="en-US" altLang="en-US" sz="2000" dirty="0">
                <a:solidFill>
                  <a:schemeClr val="bg1"/>
                </a:solidFill>
                <a:latin typeface="Arial" panose="020B0604020202020204" pitchFamily="34" charset="0"/>
              </a:rPr>
              <a:t>	Abnormal (low uptake) 123I-MIBG myocardial scintigraphy</a:t>
            </a:r>
          </a:p>
          <a:p>
            <a:pPr>
              <a:lnSpc>
                <a:spcPct val="90000"/>
              </a:lnSpc>
            </a:pPr>
            <a:r>
              <a:rPr lang="en-US" altLang="en-US" sz="2000" dirty="0">
                <a:solidFill>
                  <a:schemeClr val="bg1"/>
                </a:solidFill>
                <a:latin typeface="Arial" panose="020B0604020202020204" pitchFamily="34" charset="0"/>
              </a:rPr>
              <a:t>	Polysomnographic confirmation of REM sleep without atonia</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C000"/>
                </a:solidFill>
                <a:latin typeface="Arial" panose="020B0604020202020204" pitchFamily="34" charset="0"/>
              </a:rPr>
              <a:t>○ Supportive biomarkers</a:t>
            </a:r>
          </a:p>
          <a:p>
            <a:pPr>
              <a:lnSpc>
                <a:spcPct val="90000"/>
              </a:lnSpc>
            </a:pPr>
            <a:r>
              <a:rPr lang="en-US" altLang="en-US" sz="2000" dirty="0">
                <a:solidFill>
                  <a:schemeClr val="bg1"/>
                </a:solidFill>
                <a:latin typeface="Arial" panose="020B0604020202020204" pitchFamily="34" charset="0"/>
              </a:rPr>
              <a:t>	A relative preservation of medial temporal lobe structures on CT/MRI scan; generalized low uptake on 	SPECT/PET perfusion/metabolism scan with reduced occipital activity ± the cingulate island sign on 	FDG-PET imaging; 	prominent posterior slow-wave activity on EEG with periodic fluctuations in the pre-alpha/theta range</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u="sng" dirty="0">
                <a:solidFill>
                  <a:srgbClr val="FFC000"/>
                </a:solidFill>
                <a:latin typeface="Arial" panose="020B0604020202020204" pitchFamily="34" charset="0"/>
              </a:rPr>
              <a:t>Probable DLB</a:t>
            </a:r>
          </a:p>
          <a:p>
            <a:pPr>
              <a:lnSpc>
                <a:spcPct val="90000"/>
              </a:lnSpc>
            </a:pPr>
            <a:r>
              <a:rPr lang="en-US" altLang="en-US" sz="2000" dirty="0">
                <a:solidFill>
                  <a:schemeClr val="bg1"/>
                </a:solidFill>
                <a:latin typeface="Arial" panose="020B0604020202020204" pitchFamily="34" charset="0"/>
              </a:rPr>
              <a:t>a. Two or more core clinical features are present, or</a:t>
            </a:r>
          </a:p>
          <a:p>
            <a:pPr>
              <a:lnSpc>
                <a:spcPct val="90000"/>
              </a:lnSpc>
            </a:pPr>
            <a:r>
              <a:rPr lang="en-US" altLang="en-US" sz="2000" dirty="0">
                <a:solidFill>
                  <a:schemeClr val="bg1"/>
                </a:solidFill>
                <a:latin typeface="Arial" panose="020B0604020202020204" pitchFamily="34" charset="0"/>
              </a:rPr>
              <a:t>b. Only one core clinical feature is present, but with one or more indicative biomarkers</a:t>
            </a:r>
          </a:p>
          <a:p>
            <a:pPr>
              <a:lnSpc>
                <a:spcPct val="90000"/>
              </a:lnSpc>
            </a:pPr>
            <a:endParaRPr lang="en-US" altLang="en-US" sz="2000" dirty="0">
              <a:solidFill>
                <a:srgbClr val="FFC000"/>
              </a:solidFill>
              <a:latin typeface="Arial" panose="020B0604020202020204" pitchFamily="34" charset="0"/>
            </a:endParaRPr>
          </a:p>
          <a:p>
            <a:pPr>
              <a:lnSpc>
                <a:spcPct val="90000"/>
              </a:lnSpc>
            </a:pPr>
            <a:r>
              <a:rPr lang="en-US" altLang="en-US" sz="2000" u="sng" dirty="0">
                <a:solidFill>
                  <a:srgbClr val="FFC000"/>
                </a:solidFill>
                <a:latin typeface="Arial" panose="020B0604020202020204" pitchFamily="34" charset="0"/>
              </a:rPr>
              <a:t>Possible DLB</a:t>
            </a:r>
          </a:p>
          <a:p>
            <a:pPr>
              <a:lnSpc>
                <a:spcPct val="90000"/>
              </a:lnSpc>
            </a:pPr>
            <a:r>
              <a:rPr lang="en-US" altLang="en-US" sz="2000" dirty="0">
                <a:solidFill>
                  <a:schemeClr val="bg1"/>
                </a:solidFill>
                <a:latin typeface="Arial" panose="020B0604020202020204" pitchFamily="34" charset="0"/>
              </a:rPr>
              <a:t>a. Only one core clinical feature, or</a:t>
            </a:r>
          </a:p>
          <a:p>
            <a:pPr>
              <a:lnSpc>
                <a:spcPct val="90000"/>
              </a:lnSpc>
            </a:pPr>
            <a:r>
              <a:rPr lang="en-US" altLang="en-US" sz="2000" dirty="0">
                <a:solidFill>
                  <a:schemeClr val="bg1"/>
                </a:solidFill>
                <a:latin typeface="Arial" panose="020B0604020202020204" pitchFamily="34" charset="0"/>
              </a:rPr>
              <a:t>b. One or more indicative biomarkers is present, but there are no core clinical features</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DLB: </a:t>
            </a:r>
            <a:r>
              <a:rPr lang="en-US" dirty="0" err="1"/>
              <a:t>McKeith</a:t>
            </a:r>
            <a:r>
              <a:rPr lang="en-US" dirty="0"/>
              <a:t> Criteria (updated 2017)</a:t>
            </a:r>
          </a:p>
        </p:txBody>
      </p:sp>
      <p:sp>
        <p:nvSpPr>
          <p:cNvPr id="5" name="TextBox 4">
            <a:extLst>
              <a:ext uri="{FF2B5EF4-FFF2-40B4-BE49-F238E27FC236}">
                <a16:creationId xmlns:a16="http://schemas.microsoft.com/office/drawing/2014/main" id="{42422794-9691-0C60-57A6-B2910914202B}"/>
              </a:ext>
            </a:extLst>
          </p:cNvPr>
          <p:cNvSpPr txBox="1"/>
          <p:nvPr/>
        </p:nvSpPr>
        <p:spPr>
          <a:xfrm>
            <a:off x="1757492" y="6404753"/>
            <a:ext cx="4223858" cy="338554"/>
          </a:xfrm>
          <a:prstGeom prst="rect">
            <a:avLst/>
          </a:prstGeom>
          <a:noFill/>
        </p:spPr>
        <p:txBody>
          <a:bodyPr wrap="square">
            <a:spAutoFit/>
          </a:bodyPr>
          <a:lstStyle/>
          <a:p>
            <a:r>
              <a:rPr lang="en-US" sz="800" b="0" i="0" dirty="0" err="1">
                <a:solidFill>
                  <a:schemeClr val="bg1"/>
                </a:solidFill>
                <a:effectLst/>
                <a:latin typeface="BlinkMacSystemFont"/>
              </a:rPr>
              <a:t>Bhidayasiri</a:t>
            </a:r>
            <a:r>
              <a:rPr lang="en-US" sz="800" b="0" i="0" dirty="0">
                <a:solidFill>
                  <a:schemeClr val="bg1"/>
                </a:solidFill>
                <a:effectLst/>
                <a:latin typeface="BlinkMacSystemFont"/>
              </a:rPr>
              <a:t> R, </a:t>
            </a:r>
            <a:r>
              <a:rPr lang="en-US" sz="800" b="0" i="0" dirty="0" err="1">
                <a:solidFill>
                  <a:schemeClr val="bg1"/>
                </a:solidFill>
                <a:effectLst/>
                <a:latin typeface="BlinkMacSystemFont"/>
              </a:rPr>
              <a:t>Sringean</a:t>
            </a:r>
            <a:r>
              <a:rPr lang="en-US" sz="800" b="0" i="0" dirty="0">
                <a:solidFill>
                  <a:schemeClr val="bg1"/>
                </a:solidFill>
                <a:effectLst/>
                <a:latin typeface="BlinkMacSystemFont"/>
              </a:rPr>
              <a:t> J, Reich SG, </a:t>
            </a:r>
            <a:r>
              <a:rPr lang="en-US" sz="800" b="0" i="0" dirty="0" err="1">
                <a:solidFill>
                  <a:schemeClr val="bg1"/>
                </a:solidFill>
                <a:effectLst/>
                <a:latin typeface="BlinkMacSystemFont"/>
              </a:rPr>
              <a:t>Colosimo</a:t>
            </a:r>
            <a:r>
              <a:rPr lang="en-US" sz="800" b="0" i="0" dirty="0">
                <a:solidFill>
                  <a:schemeClr val="bg1"/>
                </a:solidFill>
                <a:effectLst/>
                <a:latin typeface="BlinkMacSystemFont"/>
              </a:rPr>
              <a:t> C. Red flags phenotyping: A systematic review on clinical features in atypical parkinsonian disorders. Parkinsonism </a:t>
            </a:r>
            <a:r>
              <a:rPr lang="en-US" sz="800" b="0" i="0" dirty="0" err="1">
                <a:solidFill>
                  <a:schemeClr val="bg1"/>
                </a:solidFill>
                <a:effectLst/>
                <a:latin typeface="BlinkMacSystemFont"/>
              </a:rPr>
              <a:t>Relat</a:t>
            </a:r>
            <a:r>
              <a:rPr lang="en-US" sz="800" b="0" i="0" dirty="0">
                <a:solidFill>
                  <a:schemeClr val="bg1"/>
                </a:solidFill>
                <a:effectLst/>
                <a:latin typeface="BlinkMacSystemFont"/>
              </a:rPr>
              <a:t> </a:t>
            </a:r>
            <a:r>
              <a:rPr lang="en-US" sz="800" b="0" i="0" dirty="0" err="1">
                <a:solidFill>
                  <a:schemeClr val="bg1"/>
                </a:solidFill>
                <a:effectLst/>
                <a:latin typeface="BlinkMacSystemFont"/>
              </a:rPr>
              <a:t>Disord</a:t>
            </a:r>
            <a:r>
              <a:rPr lang="en-US" sz="800" b="0" i="0" dirty="0">
                <a:solidFill>
                  <a:schemeClr val="bg1"/>
                </a:solidFill>
                <a:effectLst/>
                <a:latin typeface="BlinkMacSystemFont"/>
              </a:rPr>
              <a:t>. 2019 Feb;59:82-92.</a:t>
            </a:r>
            <a:endParaRPr lang="en-US" sz="800" dirty="0">
              <a:solidFill>
                <a:schemeClr val="bg1"/>
              </a:solidFill>
            </a:endParaRPr>
          </a:p>
        </p:txBody>
      </p:sp>
      <p:pic>
        <p:nvPicPr>
          <p:cNvPr id="3" name="Picture 2">
            <a:extLst>
              <a:ext uri="{FF2B5EF4-FFF2-40B4-BE49-F238E27FC236}">
                <a16:creationId xmlns:a16="http://schemas.microsoft.com/office/drawing/2014/main" id="{8A9D1C20-DFAF-6A64-EE37-29F8A0C001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57297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12</a:t>
            </a:fld>
            <a:endParaRPr lang="en-US" dirty="0"/>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DLB &amp; “THE LEWY BODY DISEASE CONTINUUM”</a:t>
            </a:r>
          </a:p>
        </p:txBody>
      </p:sp>
      <p:pic>
        <p:nvPicPr>
          <p:cNvPr id="5" name="Picture 4">
            <a:extLst>
              <a:ext uri="{FF2B5EF4-FFF2-40B4-BE49-F238E27FC236}">
                <a16:creationId xmlns:a16="http://schemas.microsoft.com/office/drawing/2014/main" id="{5AB93EC2-D2AF-9639-0CF8-D71D35438CAE}"/>
              </a:ext>
            </a:extLst>
          </p:cNvPr>
          <p:cNvPicPr>
            <a:picLocks noChangeAspect="1"/>
          </p:cNvPicPr>
          <p:nvPr/>
        </p:nvPicPr>
        <p:blipFill>
          <a:blip r:embed="rId2"/>
          <a:stretch>
            <a:fillRect/>
          </a:stretch>
        </p:blipFill>
        <p:spPr>
          <a:xfrm>
            <a:off x="795386" y="1054199"/>
            <a:ext cx="6675475" cy="3772443"/>
          </a:xfrm>
          <a:prstGeom prst="rect">
            <a:avLst/>
          </a:prstGeom>
        </p:spPr>
      </p:pic>
      <p:pic>
        <p:nvPicPr>
          <p:cNvPr id="8" name="Picture 7">
            <a:extLst>
              <a:ext uri="{FF2B5EF4-FFF2-40B4-BE49-F238E27FC236}">
                <a16:creationId xmlns:a16="http://schemas.microsoft.com/office/drawing/2014/main" id="{DADCC772-2EC5-31CC-CEF2-93BE57EF2E6A}"/>
              </a:ext>
            </a:extLst>
          </p:cNvPr>
          <p:cNvPicPr>
            <a:picLocks noChangeAspect="1"/>
          </p:cNvPicPr>
          <p:nvPr/>
        </p:nvPicPr>
        <p:blipFill>
          <a:blip r:embed="rId3"/>
          <a:stretch>
            <a:fillRect/>
          </a:stretch>
        </p:blipFill>
        <p:spPr>
          <a:xfrm>
            <a:off x="1985397" y="6135624"/>
            <a:ext cx="4452877" cy="494764"/>
          </a:xfrm>
          <a:prstGeom prst="rect">
            <a:avLst/>
          </a:prstGeom>
        </p:spPr>
      </p:pic>
      <p:sp>
        <p:nvSpPr>
          <p:cNvPr id="9" name="Rectangle 3">
            <a:extLst>
              <a:ext uri="{FF2B5EF4-FFF2-40B4-BE49-F238E27FC236}">
                <a16:creationId xmlns:a16="http://schemas.microsoft.com/office/drawing/2014/main" id="{1A01DCEB-5337-5367-84F7-556E08AAA4F6}"/>
              </a:ext>
            </a:extLst>
          </p:cNvPr>
          <p:cNvSpPr txBox="1">
            <a:spLocks noChangeArrowheads="1"/>
          </p:cNvSpPr>
          <p:nvPr/>
        </p:nvSpPr>
        <p:spPr>
          <a:xfrm>
            <a:off x="6240662" y="1288012"/>
            <a:ext cx="2028836" cy="538319"/>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800" dirty="0">
                <a:solidFill>
                  <a:srgbClr val="FFC000"/>
                </a:solidFill>
                <a:latin typeface="Arial" panose="020B0604020202020204" pitchFamily="34" charset="0"/>
              </a:rPr>
              <a:t>Non-motor</a:t>
            </a:r>
          </a:p>
          <a:p>
            <a:pPr>
              <a:lnSpc>
                <a:spcPct val="90000"/>
              </a:lnSpc>
            </a:pPr>
            <a:endParaRPr lang="en-US" altLang="en-US" sz="2800" dirty="0">
              <a:solidFill>
                <a:schemeClr val="bg1"/>
              </a:solidFill>
              <a:latin typeface="Arial" panose="020B0604020202020204" pitchFamily="34" charset="0"/>
            </a:endParaRPr>
          </a:p>
          <a:p>
            <a:pPr algn="ctr">
              <a:lnSpc>
                <a:spcPct val="90000"/>
              </a:lnSpc>
              <a:buFont typeface="Wingdings" panose="05000000000000000000" pitchFamily="2" charset="2"/>
              <a:buNone/>
            </a:pPr>
            <a:endParaRPr lang="en-US" altLang="en-US" sz="2800" dirty="0">
              <a:solidFill>
                <a:schemeClr val="bg1"/>
              </a:solidFill>
              <a:latin typeface="Arial" panose="020B0604020202020204" pitchFamily="34" charset="0"/>
            </a:endParaRPr>
          </a:p>
        </p:txBody>
      </p:sp>
      <p:sp>
        <p:nvSpPr>
          <p:cNvPr id="11" name="Rectangle 3">
            <a:extLst>
              <a:ext uri="{FF2B5EF4-FFF2-40B4-BE49-F238E27FC236}">
                <a16:creationId xmlns:a16="http://schemas.microsoft.com/office/drawing/2014/main" id="{3C2E75ED-4554-202E-4D31-37C127D9D16B}"/>
              </a:ext>
            </a:extLst>
          </p:cNvPr>
          <p:cNvSpPr txBox="1">
            <a:spLocks noChangeArrowheads="1"/>
          </p:cNvSpPr>
          <p:nvPr/>
        </p:nvSpPr>
        <p:spPr>
          <a:xfrm>
            <a:off x="7092224" y="2168757"/>
            <a:ext cx="1177274" cy="538319"/>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800" dirty="0">
                <a:solidFill>
                  <a:srgbClr val="FFC000"/>
                </a:solidFill>
                <a:latin typeface="Arial" panose="020B0604020202020204" pitchFamily="34" charset="0"/>
              </a:rPr>
              <a:t>Motor</a:t>
            </a:r>
          </a:p>
          <a:p>
            <a:pPr>
              <a:lnSpc>
                <a:spcPct val="90000"/>
              </a:lnSpc>
            </a:pPr>
            <a:endParaRPr lang="en-US" altLang="en-US" sz="2800" dirty="0">
              <a:solidFill>
                <a:schemeClr val="bg1"/>
              </a:solidFill>
              <a:latin typeface="Arial" panose="020B0604020202020204" pitchFamily="34" charset="0"/>
            </a:endParaRPr>
          </a:p>
          <a:p>
            <a:pPr algn="ctr">
              <a:lnSpc>
                <a:spcPct val="90000"/>
              </a:lnSpc>
              <a:buFont typeface="Wingdings" panose="05000000000000000000" pitchFamily="2" charset="2"/>
              <a:buNone/>
            </a:pPr>
            <a:endParaRPr lang="en-US" altLang="en-US" sz="2800" dirty="0">
              <a:solidFill>
                <a:schemeClr val="bg1"/>
              </a:solidFill>
              <a:latin typeface="Arial" panose="020B0604020202020204" pitchFamily="34" charset="0"/>
            </a:endParaRPr>
          </a:p>
        </p:txBody>
      </p:sp>
      <p:pic>
        <p:nvPicPr>
          <p:cNvPr id="3074" name="Picture 2">
            <a:extLst>
              <a:ext uri="{FF2B5EF4-FFF2-40B4-BE49-F238E27FC236}">
                <a16:creationId xmlns:a16="http://schemas.microsoft.com/office/drawing/2014/main" id="{CA8F1E28-3952-124A-D2AB-1DBB8675C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374" y="5032276"/>
            <a:ext cx="5981700" cy="7715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C8CBDD7-410C-F406-A19D-EAF8F7DD7A2D}"/>
              </a:ext>
            </a:extLst>
          </p:cNvPr>
          <p:cNvSpPr txBox="1"/>
          <p:nvPr/>
        </p:nvSpPr>
        <p:spPr>
          <a:xfrm>
            <a:off x="6890347" y="6203260"/>
            <a:ext cx="6152744" cy="215444"/>
          </a:xfrm>
          <a:prstGeom prst="rect">
            <a:avLst/>
          </a:prstGeom>
          <a:noFill/>
        </p:spPr>
        <p:txBody>
          <a:bodyPr wrap="square">
            <a:spAutoFit/>
          </a:bodyPr>
          <a:lstStyle/>
          <a:p>
            <a:r>
              <a:rPr lang="en-US" sz="800" b="0" i="0" dirty="0">
                <a:solidFill>
                  <a:schemeClr val="bg1"/>
                </a:solidFill>
                <a:effectLst/>
                <a:latin typeface="ff-scala-sans-pro"/>
              </a:rPr>
              <a:t>https://www.alzforum.org/news/conference-coverage/dementia-lewy-bodies-sharper-image-formerly-blurry-disease</a:t>
            </a:r>
            <a:endParaRPr lang="en-US" sz="800" dirty="0">
              <a:solidFill>
                <a:schemeClr val="bg1"/>
              </a:solidFill>
            </a:endParaRPr>
          </a:p>
        </p:txBody>
      </p:sp>
      <p:pic>
        <p:nvPicPr>
          <p:cNvPr id="3076" name="Picture 4">
            <a:extLst>
              <a:ext uri="{FF2B5EF4-FFF2-40B4-BE49-F238E27FC236}">
                <a16:creationId xmlns:a16="http://schemas.microsoft.com/office/drawing/2014/main" id="{090FD8D6-44A1-3781-1DAD-7E0AACDEB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5397" y="1054199"/>
            <a:ext cx="3143703" cy="377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1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13</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6655443" y="1132960"/>
            <a:ext cx="5193657" cy="4812100"/>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lnSpc>
                <a:spcPct val="90000"/>
              </a:lnSpc>
              <a:buAutoNum type="alphaUcParenR"/>
            </a:pPr>
            <a:r>
              <a:rPr lang="en-US" altLang="en-US" sz="2000" dirty="0">
                <a:solidFill>
                  <a:schemeClr val="bg1"/>
                </a:solidFill>
                <a:latin typeface="Arial" panose="020B0604020202020204" pitchFamily="34" charset="0"/>
              </a:rPr>
              <a:t>Axial images from FP-CIT SPECT (</a:t>
            </a:r>
            <a:r>
              <a:rPr lang="en-US" altLang="en-US" sz="2000" dirty="0" err="1">
                <a:solidFill>
                  <a:schemeClr val="bg1"/>
                </a:solidFill>
                <a:latin typeface="Arial" panose="020B0604020202020204" pitchFamily="34" charset="0"/>
              </a:rPr>
              <a:t>DaTscan</a:t>
            </a:r>
            <a:r>
              <a:rPr lang="en-US" altLang="en-US" sz="2000" dirty="0">
                <a:solidFill>
                  <a:schemeClr val="bg1"/>
                </a:solidFill>
                <a:latin typeface="Arial" panose="020B0604020202020204" pitchFamily="34" charset="0"/>
              </a:rPr>
              <a:t>) at the level of the striatum. </a:t>
            </a:r>
            <a:r>
              <a:rPr lang="en-US" altLang="en-US" sz="2000" dirty="0">
                <a:solidFill>
                  <a:srgbClr val="7030A0"/>
                </a:solidFill>
                <a:latin typeface="Arial" panose="020B0604020202020204" pitchFamily="34" charset="0"/>
              </a:rPr>
              <a:t>Balanced bilateral loss in the caudate and putamen is often seen. </a:t>
            </a:r>
            <a:endParaRPr lang="en-US" altLang="en-US" sz="2000" dirty="0">
              <a:solidFill>
                <a:schemeClr val="bg1"/>
              </a:solidFill>
              <a:latin typeface="Arial" panose="020B0604020202020204" pitchFamily="34" charset="0"/>
            </a:endParaRPr>
          </a:p>
          <a:p>
            <a:pPr marL="457200" indent="-457200">
              <a:lnSpc>
                <a:spcPct val="90000"/>
              </a:lnSpc>
              <a:buAutoNum type="alphaUcParenR"/>
            </a:pPr>
            <a:endParaRPr lang="en-US" altLang="en-US" sz="2000" dirty="0">
              <a:solidFill>
                <a:schemeClr val="bg1"/>
              </a:solidFill>
              <a:latin typeface="Arial" panose="020B0604020202020204" pitchFamily="34" charset="0"/>
            </a:endParaRPr>
          </a:p>
          <a:p>
            <a:pPr marL="457200" indent="-457200">
              <a:lnSpc>
                <a:spcPct val="90000"/>
              </a:lnSpc>
              <a:buAutoNum type="alphaUcParenR"/>
            </a:pPr>
            <a:r>
              <a:rPr lang="en-US" altLang="en-US" sz="2000" dirty="0">
                <a:solidFill>
                  <a:schemeClr val="bg1"/>
                </a:solidFill>
                <a:latin typeface="Arial" panose="020B0604020202020204" pitchFamily="34" charset="0"/>
              </a:rPr>
              <a:t>Cardiac Meta-</a:t>
            </a:r>
            <a:r>
              <a:rPr lang="en-US" altLang="en-US" sz="2000" dirty="0" err="1">
                <a:solidFill>
                  <a:schemeClr val="bg1"/>
                </a:solidFill>
                <a:latin typeface="Arial" panose="020B0604020202020204" pitchFamily="34" charset="0"/>
              </a:rPr>
              <a:t>iodobenzylguanidine</a:t>
            </a:r>
            <a:r>
              <a:rPr lang="en-US" altLang="en-US" sz="2000" dirty="0">
                <a:solidFill>
                  <a:schemeClr val="bg1"/>
                </a:solidFill>
                <a:latin typeface="Arial" panose="020B0604020202020204" pitchFamily="34" charset="0"/>
              </a:rPr>
              <a:t> (MIBG SPECT) Imaging. </a:t>
            </a:r>
            <a:r>
              <a:rPr lang="en-US" altLang="en-US" sz="2000" dirty="0">
                <a:solidFill>
                  <a:srgbClr val="7030A0"/>
                </a:solidFill>
                <a:latin typeface="Arial" panose="020B0604020202020204" pitchFamily="34" charset="0"/>
              </a:rPr>
              <a:t>The bottom image is abnormal with no visible cardiac outline </a:t>
            </a:r>
            <a:endParaRPr lang="en-US" altLang="en-US" sz="2000" dirty="0">
              <a:solidFill>
                <a:schemeClr val="bg1"/>
              </a:solidFill>
              <a:latin typeface="Arial" panose="020B0604020202020204" pitchFamily="34" charset="0"/>
            </a:endParaRPr>
          </a:p>
          <a:p>
            <a:pPr marL="457200" indent="-457200">
              <a:lnSpc>
                <a:spcPct val="90000"/>
              </a:lnSpc>
              <a:buAutoNum type="alphaUcParenR"/>
            </a:pPr>
            <a:endParaRPr lang="en-US" altLang="en-US" sz="2000" dirty="0">
              <a:solidFill>
                <a:schemeClr val="bg1"/>
              </a:solidFill>
              <a:latin typeface="Arial" panose="020B0604020202020204" pitchFamily="34" charset="0"/>
            </a:endParaRPr>
          </a:p>
          <a:p>
            <a:pPr marL="457200" indent="-457200">
              <a:lnSpc>
                <a:spcPct val="90000"/>
              </a:lnSpc>
              <a:buAutoNum type="alphaUcParenR"/>
            </a:pPr>
            <a:r>
              <a:rPr lang="en-US" altLang="en-US" sz="2000" dirty="0">
                <a:solidFill>
                  <a:schemeClr val="bg1"/>
                </a:solidFill>
                <a:latin typeface="Arial" panose="020B0604020202020204" pitchFamily="34" charset="0"/>
              </a:rPr>
              <a:t>Polysomnography (PSG) recording demonstrating episodes of </a:t>
            </a:r>
            <a:r>
              <a:rPr lang="en-US" altLang="en-US" sz="2000" dirty="0">
                <a:solidFill>
                  <a:srgbClr val="7030A0"/>
                </a:solidFill>
                <a:latin typeface="Arial" panose="020B0604020202020204" pitchFamily="34" charset="0"/>
              </a:rPr>
              <a:t>REM sleep without atonia</a:t>
            </a:r>
            <a:r>
              <a:rPr lang="en-US" altLang="en-US" sz="2000" dirty="0">
                <a:solidFill>
                  <a:schemeClr val="bg1"/>
                </a:solidFill>
                <a:latin typeface="Arial" panose="020B0604020202020204" pitchFamily="34" charset="0"/>
              </a:rPr>
              <a:t> on electro-oculogram (EOG) measuring eye movements, electroencephalogram (EEG) and electromyogram (EMG) measuring chin movement. </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DLB: radiographic and diagnostic pearls</a:t>
            </a:r>
          </a:p>
        </p:txBody>
      </p:sp>
      <p:sp>
        <p:nvSpPr>
          <p:cNvPr id="15" name="TextBox 14">
            <a:extLst>
              <a:ext uri="{FF2B5EF4-FFF2-40B4-BE49-F238E27FC236}">
                <a16:creationId xmlns:a16="http://schemas.microsoft.com/office/drawing/2014/main" id="{20EDCDC3-0618-F76A-C52A-CB1B833CEDF0}"/>
              </a:ext>
            </a:extLst>
          </p:cNvPr>
          <p:cNvSpPr txBox="1"/>
          <p:nvPr/>
        </p:nvSpPr>
        <p:spPr>
          <a:xfrm>
            <a:off x="2054059" y="6404851"/>
            <a:ext cx="8085363" cy="215444"/>
          </a:xfrm>
          <a:prstGeom prst="rect">
            <a:avLst/>
          </a:prstGeom>
          <a:noFill/>
        </p:spPr>
        <p:txBody>
          <a:bodyPr wrap="square">
            <a:spAutoFit/>
          </a:bodyPr>
          <a:lstStyle/>
          <a:p>
            <a:r>
              <a:rPr lang="en-US" sz="800" b="0" i="0" dirty="0" err="1">
                <a:solidFill>
                  <a:schemeClr val="bg1"/>
                </a:solidFill>
                <a:effectLst/>
                <a:latin typeface="ff-scala-sans-pro"/>
              </a:rPr>
              <a:t>Outeiro</a:t>
            </a:r>
            <a:r>
              <a:rPr lang="en-US" sz="800" b="0" i="0" dirty="0">
                <a:solidFill>
                  <a:schemeClr val="bg1"/>
                </a:solidFill>
                <a:effectLst/>
                <a:latin typeface="ff-scala-sans-pro"/>
              </a:rPr>
              <a:t>, T.F., Koss, D.J., Erskine, D. et al. Dementia with Lewy bodies: an update and outlook. Mol Neurodegeneration 14, 5 (2019). https://doi.org/10.1186/s13024-019-0306-8</a:t>
            </a:r>
            <a:endParaRPr lang="en-US" sz="800" dirty="0">
              <a:solidFill>
                <a:schemeClr val="bg1"/>
              </a:solidFill>
            </a:endParaRPr>
          </a:p>
        </p:txBody>
      </p:sp>
      <p:pic>
        <p:nvPicPr>
          <p:cNvPr id="1026" name="Picture 2" descr="Fig. 1">
            <a:extLst>
              <a:ext uri="{FF2B5EF4-FFF2-40B4-BE49-F238E27FC236}">
                <a16:creationId xmlns:a16="http://schemas.microsoft.com/office/drawing/2014/main" id="{B24CB6E6-27C1-8383-502C-0242DBED2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34" y="963566"/>
            <a:ext cx="5764706" cy="51699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B28EDC-E9C2-A263-2BC2-6E7E378F65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75112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DLB: </a:t>
            </a:r>
            <a:r>
              <a:rPr lang="en-US" dirty="0" err="1"/>
              <a:t>DatSCAN</a:t>
            </a:r>
            <a:r>
              <a:rPr lang="en-US" dirty="0"/>
              <a:t>® vs SYN-ONE TEST®</a:t>
            </a:r>
          </a:p>
        </p:txBody>
      </p:sp>
      <p:sp>
        <p:nvSpPr>
          <p:cNvPr id="7" name="TextBox 6">
            <a:extLst>
              <a:ext uri="{FF2B5EF4-FFF2-40B4-BE49-F238E27FC236}">
                <a16:creationId xmlns:a16="http://schemas.microsoft.com/office/drawing/2014/main" id="{81EE5417-AD7D-FE72-085A-55E3508E44FA}"/>
              </a:ext>
            </a:extLst>
          </p:cNvPr>
          <p:cNvSpPr txBox="1"/>
          <p:nvPr/>
        </p:nvSpPr>
        <p:spPr>
          <a:xfrm>
            <a:off x="2278273" y="5523930"/>
            <a:ext cx="8028992" cy="1323439"/>
          </a:xfrm>
          <a:prstGeom prst="rect">
            <a:avLst/>
          </a:prstGeom>
          <a:noFill/>
        </p:spPr>
        <p:txBody>
          <a:bodyPr wrap="square">
            <a:spAutoFit/>
          </a:bodyPr>
          <a:lstStyle/>
          <a:p>
            <a:r>
              <a:rPr lang="en-US" sz="800" dirty="0">
                <a:solidFill>
                  <a:schemeClr val="bg1"/>
                </a:solidFill>
                <a:hlinkClick r:id="rId2"/>
              </a:rPr>
              <a:t>https://www.parkinsons.org.uk/sites/default/files/2017-07/RD2734%20DaTCAT%20accuracy.pdf</a:t>
            </a:r>
            <a:endParaRPr lang="en-US" sz="800" dirty="0">
              <a:solidFill>
                <a:schemeClr val="bg1"/>
              </a:solidFill>
            </a:endParaRPr>
          </a:p>
          <a:p>
            <a:endParaRPr lang="en-US" sz="800" dirty="0">
              <a:solidFill>
                <a:schemeClr val="bg1"/>
              </a:solidFill>
            </a:endParaRPr>
          </a:p>
          <a:p>
            <a:r>
              <a:rPr lang="en-US" sz="800" dirty="0" err="1">
                <a:solidFill>
                  <a:schemeClr val="bg1"/>
                </a:solidFill>
              </a:rPr>
              <a:t>Papathanasiou</a:t>
            </a:r>
            <a:r>
              <a:rPr lang="en-US" sz="800" dirty="0">
                <a:solidFill>
                  <a:schemeClr val="bg1"/>
                </a:solidFill>
              </a:rPr>
              <a:t> ND, </a:t>
            </a:r>
            <a:r>
              <a:rPr lang="en-US" sz="800" dirty="0" err="1">
                <a:solidFill>
                  <a:schemeClr val="bg1"/>
                </a:solidFill>
              </a:rPr>
              <a:t>Boutsiadis</a:t>
            </a:r>
            <a:r>
              <a:rPr lang="en-US" sz="800" dirty="0">
                <a:solidFill>
                  <a:schemeClr val="bg1"/>
                </a:solidFill>
              </a:rPr>
              <a:t> A, Dickson  J, </a:t>
            </a:r>
            <a:r>
              <a:rPr lang="en-US" sz="800" dirty="0" err="1">
                <a:solidFill>
                  <a:schemeClr val="bg1"/>
                </a:solidFill>
              </a:rPr>
              <a:t>Bomanji</a:t>
            </a:r>
            <a:r>
              <a:rPr lang="en-US" sz="800" dirty="0">
                <a:solidFill>
                  <a:schemeClr val="bg1"/>
                </a:solidFill>
              </a:rPr>
              <a:t> JB. Diagnostic accuracy of  123I-FP-CIT (</a:t>
            </a:r>
            <a:r>
              <a:rPr lang="en-US" sz="800" dirty="0" err="1">
                <a:solidFill>
                  <a:schemeClr val="bg1"/>
                </a:solidFill>
              </a:rPr>
              <a:t>DaTSCAN</a:t>
            </a:r>
            <a:r>
              <a:rPr lang="en-US" sz="800" dirty="0">
                <a:solidFill>
                  <a:schemeClr val="bg1"/>
                </a:solidFill>
              </a:rPr>
              <a:t>) in dementia with Lewy bodies: A meta-analysis of published studies. Parkinsonism and Related Disorders. 2012;18(3):225-9.</a:t>
            </a:r>
          </a:p>
          <a:p>
            <a:endParaRPr lang="en-US" sz="800" dirty="0">
              <a:solidFill>
                <a:schemeClr val="bg1"/>
              </a:solidFill>
            </a:endParaRPr>
          </a:p>
          <a:p>
            <a:r>
              <a:rPr lang="en-US" sz="800" dirty="0" err="1">
                <a:solidFill>
                  <a:schemeClr val="bg1"/>
                </a:solidFill>
              </a:rPr>
              <a:t>Urval</a:t>
            </a:r>
            <a:r>
              <a:rPr lang="en-US" sz="800" dirty="0">
                <a:solidFill>
                  <a:schemeClr val="bg1"/>
                </a:solidFill>
              </a:rPr>
              <a:t> N, </a:t>
            </a:r>
            <a:r>
              <a:rPr lang="en-US" sz="800" dirty="0" err="1">
                <a:solidFill>
                  <a:schemeClr val="bg1"/>
                </a:solidFill>
              </a:rPr>
              <a:t>Bortan</a:t>
            </a:r>
            <a:r>
              <a:rPr lang="en-US" sz="800" dirty="0">
                <a:solidFill>
                  <a:schemeClr val="bg1"/>
                </a:solidFill>
              </a:rPr>
              <a:t> E, </a:t>
            </a:r>
            <a:r>
              <a:rPr lang="en-US" sz="800" dirty="0" err="1">
                <a:solidFill>
                  <a:schemeClr val="bg1"/>
                </a:solidFill>
              </a:rPr>
              <a:t>Dagostine</a:t>
            </a:r>
            <a:r>
              <a:rPr lang="en-US" sz="800" dirty="0">
                <a:solidFill>
                  <a:schemeClr val="bg1"/>
                </a:solidFill>
              </a:rPr>
              <a:t> M, et al. Clinical utility of skin biopsy compared to </a:t>
            </a:r>
            <a:r>
              <a:rPr lang="en-US" sz="800" dirty="0" err="1">
                <a:solidFill>
                  <a:schemeClr val="bg1"/>
                </a:solidFill>
              </a:rPr>
              <a:t>DaTscan</a:t>
            </a:r>
            <a:r>
              <a:rPr lang="en-US" sz="800" dirty="0">
                <a:solidFill>
                  <a:schemeClr val="bg1"/>
                </a:solidFill>
              </a:rPr>
              <a:t> in diagnosing </a:t>
            </a:r>
            <a:r>
              <a:rPr lang="en-US" sz="800" dirty="0" err="1">
                <a:solidFill>
                  <a:schemeClr val="bg1"/>
                </a:solidFill>
              </a:rPr>
              <a:t>synucleinopathies</a:t>
            </a:r>
            <a:r>
              <a:rPr lang="en-US" sz="800" dirty="0">
                <a:solidFill>
                  <a:schemeClr val="bg1"/>
                </a:solidFill>
              </a:rPr>
              <a:t>. Poster presented at: American Academy of Neurology Annual Meeting; April 22-27, 2023; Boston, MA</a:t>
            </a:r>
          </a:p>
          <a:p>
            <a:endParaRPr lang="en-US" sz="800" dirty="0">
              <a:solidFill>
                <a:schemeClr val="bg1"/>
              </a:solidFill>
            </a:endParaRPr>
          </a:p>
          <a:p>
            <a:r>
              <a:rPr lang="en-US" sz="800" dirty="0">
                <a:solidFill>
                  <a:schemeClr val="bg1"/>
                </a:solidFill>
              </a:rPr>
              <a:t>Gibbons C, Levine T, Bellaire B, et al. The Synuclein-One Study: Skin Biopsy Detection of Phosphorylated alpha-synuclein for Diagnosis of the </a:t>
            </a:r>
            <a:r>
              <a:rPr lang="en-US" sz="800" dirty="0" err="1">
                <a:solidFill>
                  <a:schemeClr val="bg1"/>
                </a:solidFill>
              </a:rPr>
              <a:t>Synucleinopathies</a:t>
            </a:r>
            <a:r>
              <a:rPr lang="en-US" sz="800" dirty="0">
                <a:solidFill>
                  <a:schemeClr val="bg1"/>
                </a:solidFill>
              </a:rPr>
              <a:t>. Presented at: AAN Annual Meeting; April 22-27, 2023; Boston, MA and Virtual. Presentation 6545.</a:t>
            </a:r>
          </a:p>
        </p:txBody>
      </p:sp>
      <p:sp>
        <p:nvSpPr>
          <p:cNvPr id="2" name="Rectangle 3">
            <a:extLst>
              <a:ext uri="{FF2B5EF4-FFF2-40B4-BE49-F238E27FC236}">
                <a16:creationId xmlns:a16="http://schemas.microsoft.com/office/drawing/2014/main" id="{21BA5127-650E-D953-5632-136F242B7EF5}"/>
              </a:ext>
            </a:extLst>
          </p:cNvPr>
          <p:cNvSpPr txBox="1">
            <a:spLocks noChangeArrowheads="1"/>
          </p:cNvSpPr>
          <p:nvPr/>
        </p:nvSpPr>
        <p:spPr>
          <a:xfrm>
            <a:off x="532436" y="1159568"/>
            <a:ext cx="5960961" cy="4812100"/>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err="1">
                <a:solidFill>
                  <a:schemeClr val="bg1"/>
                </a:solidFill>
                <a:latin typeface="Arial" panose="020B0604020202020204" pitchFamily="34" charset="0"/>
              </a:rPr>
              <a:t>DaTscan</a:t>
            </a:r>
            <a:r>
              <a:rPr lang="en-US" altLang="en-US" sz="2000" dirty="0">
                <a:solidFill>
                  <a:schemeClr val="bg1"/>
                </a:solidFill>
                <a:latin typeface="Arial" panose="020B0604020202020204" pitchFamily="34" charset="0"/>
              </a:rPr>
              <a:t> ®: PD vs ET</a:t>
            </a:r>
          </a:p>
          <a:p>
            <a:pPr>
              <a:lnSpc>
                <a:spcPct val="90000"/>
              </a:lnSpc>
            </a:pPr>
            <a:r>
              <a:rPr lang="en-US" altLang="en-US" sz="2000" dirty="0">
                <a:solidFill>
                  <a:schemeClr val="bg1"/>
                </a:solidFill>
                <a:latin typeface="Arial" panose="020B0604020202020204" pitchFamily="34" charset="0"/>
              </a:rPr>
              <a:t>Sensitivity = </a:t>
            </a:r>
            <a:r>
              <a:rPr lang="en-US" altLang="en-US" sz="2000" dirty="0">
                <a:solidFill>
                  <a:srgbClr val="FFC000"/>
                </a:solidFill>
                <a:latin typeface="Arial" panose="020B0604020202020204" pitchFamily="34" charset="0"/>
              </a:rPr>
              <a:t>80-</a:t>
            </a:r>
            <a:r>
              <a:rPr lang="en-US" altLang="en-US" sz="2000" dirty="0">
                <a:solidFill>
                  <a:srgbClr val="00B050"/>
                </a:solidFill>
                <a:latin typeface="Arial" panose="020B0604020202020204" pitchFamily="34" charset="0"/>
              </a:rPr>
              <a:t>98</a:t>
            </a:r>
            <a:r>
              <a:rPr lang="en-US" altLang="en-US" sz="2000" dirty="0">
                <a:solidFill>
                  <a:srgbClr val="FFC000"/>
                </a:solidFill>
                <a:latin typeface="Arial" panose="020B0604020202020204" pitchFamily="34" charset="0"/>
              </a:rPr>
              <a:t>%</a:t>
            </a:r>
            <a:r>
              <a:rPr lang="en-US" altLang="en-US" sz="2000" dirty="0">
                <a:solidFill>
                  <a:schemeClr val="bg1"/>
                </a:solidFill>
                <a:latin typeface="Arial" panose="020B0604020202020204" pitchFamily="34" charset="0"/>
              </a:rPr>
              <a:t>  /  Specificity = </a:t>
            </a:r>
            <a:r>
              <a:rPr lang="en-US" altLang="en-US" sz="2000" dirty="0">
                <a:solidFill>
                  <a:srgbClr val="00B050"/>
                </a:solidFill>
                <a:latin typeface="Arial" panose="020B0604020202020204" pitchFamily="34" charset="0"/>
              </a:rPr>
              <a:t>93-100%</a:t>
            </a:r>
            <a:r>
              <a:rPr lang="en-US" altLang="en-US" sz="2000" dirty="0">
                <a:solidFill>
                  <a:schemeClr val="bg1"/>
                </a:solidFill>
                <a:latin typeface="Arial" panose="020B0604020202020204" pitchFamily="34" charset="0"/>
              </a:rPr>
              <a:t> </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err="1">
                <a:solidFill>
                  <a:schemeClr val="bg1"/>
                </a:solidFill>
                <a:latin typeface="Arial" panose="020B0604020202020204" pitchFamily="34" charset="0"/>
              </a:rPr>
              <a:t>DaTscan</a:t>
            </a:r>
            <a:r>
              <a:rPr lang="en-US" altLang="en-US" sz="2000" dirty="0">
                <a:solidFill>
                  <a:schemeClr val="bg1"/>
                </a:solidFill>
                <a:latin typeface="Arial" panose="020B0604020202020204" pitchFamily="34" charset="0"/>
              </a:rPr>
              <a:t> ®: DLB vs AD</a:t>
            </a:r>
          </a:p>
          <a:p>
            <a:pPr>
              <a:lnSpc>
                <a:spcPct val="90000"/>
              </a:lnSpc>
            </a:pPr>
            <a:r>
              <a:rPr lang="en-US" altLang="en-US" sz="2000" dirty="0">
                <a:solidFill>
                  <a:schemeClr val="bg1"/>
                </a:solidFill>
                <a:latin typeface="Arial" panose="020B0604020202020204" pitchFamily="34" charset="0"/>
              </a:rPr>
              <a:t>Sensitivity = </a:t>
            </a:r>
            <a:r>
              <a:rPr lang="en-US" altLang="en-US" sz="2000" dirty="0">
                <a:solidFill>
                  <a:srgbClr val="FFC000"/>
                </a:solidFill>
                <a:latin typeface="Arial" panose="020B0604020202020204" pitchFamily="34" charset="0"/>
              </a:rPr>
              <a:t>80%</a:t>
            </a:r>
            <a:r>
              <a:rPr lang="en-US" altLang="en-US" sz="2000" dirty="0">
                <a:solidFill>
                  <a:schemeClr val="bg1"/>
                </a:solidFill>
                <a:latin typeface="Arial" panose="020B0604020202020204" pitchFamily="34" charset="0"/>
              </a:rPr>
              <a:t>  /  Specificity = </a:t>
            </a:r>
            <a:r>
              <a:rPr lang="en-US" altLang="en-US" sz="2000" dirty="0">
                <a:solidFill>
                  <a:srgbClr val="00B050"/>
                </a:solidFill>
                <a:latin typeface="Arial" panose="020B0604020202020204" pitchFamily="34" charset="0"/>
              </a:rPr>
              <a:t>92%</a:t>
            </a:r>
          </a:p>
          <a:p>
            <a:pPr>
              <a:lnSpc>
                <a:spcPct val="90000"/>
              </a:lnSpc>
            </a:pPr>
            <a:endParaRPr lang="en-US" altLang="en-US" sz="2000" dirty="0">
              <a:solidFill>
                <a:schemeClr val="bg1"/>
              </a:solidFill>
              <a:latin typeface="Arial" panose="020B0604020202020204" pitchFamily="34" charset="0"/>
            </a:endParaRPr>
          </a:p>
          <a:p>
            <a:pPr>
              <a:lnSpc>
                <a:spcPct val="90000"/>
              </a:lnSpc>
            </a:pPr>
            <a:endParaRPr lang="en-US" altLang="en-US" sz="2000" dirty="0">
              <a:solidFill>
                <a:schemeClr val="bg1"/>
              </a:solidFill>
              <a:latin typeface="Arial" panose="020B0604020202020204" pitchFamily="34" charset="0"/>
            </a:endParaRP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Syn-One ®: </a:t>
            </a:r>
            <a:r>
              <a:rPr lang="en-US" altLang="en-US" sz="2000" dirty="0" err="1">
                <a:solidFill>
                  <a:schemeClr val="bg1"/>
                </a:solidFill>
                <a:latin typeface="Arial" panose="020B0604020202020204" pitchFamily="34" charset="0"/>
              </a:rPr>
              <a:t>synucleinopathy</a:t>
            </a:r>
            <a:r>
              <a:rPr lang="en-US" altLang="en-US" sz="2000" dirty="0">
                <a:solidFill>
                  <a:schemeClr val="bg1"/>
                </a:solidFill>
                <a:latin typeface="Arial" panose="020B0604020202020204" pitchFamily="34" charset="0"/>
              </a:rPr>
              <a:t> vs normal controls</a:t>
            </a:r>
          </a:p>
          <a:p>
            <a:pPr>
              <a:lnSpc>
                <a:spcPct val="90000"/>
              </a:lnSpc>
            </a:pPr>
            <a:r>
              <a:rPr lang="en-US" altLang="en-US" sz="2000" dirty="0">
                <a:solidFill>
                  <a:schemeClr val="bg1"/>
                </a:solidFill>
                <a:latin typeface="Arial" panose="020B0604020202020204" pitchFamily="34" charset="0"/>
              </a:rPr>
              <a:t>Sensitivity = </a:t>
            </a:r>
            <a:r>
              <a:rPr lang="en-US" altLang="en-US" sz="2000" dirty="0">
                <a:solidFill>
                  <a:srgbClr val="00B050"/>
                </a:solidFill>
                <a:latin typeface="Arial" panose="020B0604020202020204" pitchFamily="34" charset="0"/>
              </a:rPr>
              <a:t>95.5%</a:t>
            </a:r>
            <a:r>
              <a:rPr lang="en-US" altLang="en-US" sz="2000" dirty="0">
                <a:solidFill>
                  <a:schemeClr val="bg1"/>
                </a:solidFill>
                <a:latin typeface="Arial" panose="020B0604020202020204" pitchFamily="34" charset="0"/>
              </a:rPr>
              <a:t>  /  Specificity = </a:t>
            </a:r>
            <a:r>
              <a:rPr lang="en-US" altLang="en-US" sz="2000" dirty="0">
                <a:solidFill>
                  <a:srgbClr val="00B050"/>
                </a:solidFill>
                <a:latin typeface="Arial" panose="020B0604020202020204" pitchFamily="34" charset="0"/>
              </a:rPr>
              <a:t>96.7%</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00B050"/>
                </a:solidFill>
                <a:latin typeface="Arial" panose="020B0604020202020204" pitchFamily="34" charset="0"/>
              </a:rPr>
              <a:t>for DLB, sensitivity = 96.0%...</a:t>
            </a:r>
            <a:r>
              <a:rPr lang="en-US" altLang="en-US" sz="2000" dirty="0">
                <a:solidFill>
                  <a:srgbClr val="FFC000"/>
                </a:solidFill>
                <a:latin typeface="Arial" panose="020B0604020202020204" pitchFamily="34" charset="0"/>
              </a:rPr>
              <a:t>but not tested against PD or AD as the control</a:t>
            </a:r>
          </a:p>
        </p:txBody>
      </p:sp>
      <p:sp>
        <p:nvSpPr>
          <p:cNvPr id="4" name="Rectangle 3">
            <a:extLst>
              <a:ext uri="{FF2B5EF4-FFF2-40B4-BE49-F238E27FC236}">
                <a16:creationId xmlns:a16="http://schemas.microsoft.com/office/drawing/2014/main" id="{B358EAFC-1709-2C83-6D90-AECF0D0821EE}"/>
              </a:ext>
            </a:extLst>
          </p:cNvPr>
          <p:cNvSpPr/>
          <p:nvPr/>
        </p:nvSpPr>
        <p:spPr>
          <a:xfrm>
            <a:off x="795386" y="2974695"/>
            <a:ext cx="1016583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6300981-262D-4B32-FB49-377DE623DE20}"/>
              </a:ext>
            </a:extLst>
          </p:cNvPr>
          <p:cNvPicPr>
            <a:picLocks noChangeAspect="1"/>
          </p:cNvPicPr>
          <p:nvPr/>
        </p:nvPicPr>
        <p:blipFill>
          <a:blip r:embed="rId3"/>
          <a:stretch>
            <a:fillRect/>
          </a:stretch>
        </p:blipFill>
        <p:spPr>
          <a:xfrm>
            <a:off x="7685589" y="1020227"/>
            <a:ext cx="3118171" cy="1823701"/>
          </a:xfrm>
          <a:prstGeom prst="rect">
            <a:avLst/>
          </a:prstGeom>
        </p:spPr>
      </p:pic>
      <p:pic>
        <p:nvPicPr>
          <p:cNvPr id="10" name="Picture 9">
            <a:extLst>
              <a:ext uri="{FF2B5EF4-FFF2-40B4-BE49-F238E27FC236}">
                <a16:creationId xmlns:a16="http://schemas.microsoft.com/office/drawing/2014/main" id="{275E6752-7606-A929-F3BB-F9B4188352E6}"/>
              </a:ext>
            </a:extLst>
          </p:cNvPr>
          <p:cNvPicPr>
            <a:picLocks noChangeAspect="1"/>
          </p:cNvPicPr>
          <p:nvPr/>
        </p:nvPicPr>
        <p:blipFill>
          <a:blip r:embed="rId4"/>
          <a:stretch>
            <a:fillRect/>
          </a:stretch>
        </p:blipFill>
        <p:spPr>
          <a:xfrm>
            <a:off x="7243954" y="3267316"/>
            <a:ext cx="3609975" cy="2457450"/>
          </a:xfrm>
          <a:prstGeom prst="rect">
            <a:avLst/>
          </a:prstGeom>
        </p:spPr>
      </p:pic>
    </p:spTree>
    <p:extLst>
      <p:ext uri="{BB962C8B-B14F-4D97-AF65-F5344CB8AC3E}">
        <p14:creationId xmlns:p14="http://schemas.microsoft.com/office/powerpoint/2010/main" val="149446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15</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6251366" cy="4726701"/>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chemeClr val="bg1"/>
                </a:solidFill>
                <a:latin typeface="Arial" panose="020B0604020202020204" pitchFamily="34" charset="0"/>
              </a:rPr>
              <a:t>Clinical symptoms: </a:t>
            </a:r>
          </a:p>
          <a:p>
            <a:pPr>
              <a:lnSpc>
                <a:spcPct val="90000"/>
              </a:lnSpc>
            </a:pPr>
            <a:r>
              <a:rPr lang="en-US" altLang="en-US" sz="2000" dirty="0">
                <a:solidFill>
                  <a:schemeClr val="bg1"/>
                </a:solidFill>
                <a:latin typeface="Arial" panose="020B0604020202020204" pitchFamily="34" charset="0"/>
              </a:rPr>
              <a:t>= </a:t>
            </a:r>
            <a:r>
              <a:rPr lang="en-US" altLang="en-US" sz="2000" dirty="0" err="1">
                <a:solidFill>
                  <a:schemeClr val="bg1"/>
                </a:solidFill>
                <a:latin typeface="Arial" panose="020B0604020202020204" pitchFamily="34" charset="0"/>
              </a:rPr>
              <a:t>dysautonomic</a:t>
            </a:r>
            <a:r>
              <a:rPr lang="en-US" altLang="en-US" sz="2000" dirty="0">
                <a:solidFill>
                  <a:schemeClr val="bg1"/>
                </a:solidFill>
                <a:latin typeface="Arial" panose="020B0604020202020204" pitchFamily="34" charset="0"/>
              </a:rPr>
              <a:t> symptoms are an obligatory component of MSA—especially urinary incontinence, erectile dysfunction, or orthostatic hypotension.  Isolated pure autonomic failure (PAF) may precede the motor impairments in MSA.</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00B050"/>
                </a:solidFill>
                <a:latin typeface="Arial" panose="020B0604020202020204" pitchFamily="34" charset="0"/>
              </a:rPr>
              <a:t>= MSA-P with predominant parkinsonism</a:t>
            </a:r>
          </a:p>
          <a:p>
            <a:pPr>
              <a:lnSpc>
                <a:spcPct val="90000"/>
              </a:lnSpc>
            </a:pPr>
            <a:r>
              <a:rPr lang="en-US" altLang="en-US" sz="2000" dirty="0">
                <a:solidFill>
                  <a:srgbClr val="00B050"/>
                </a:solidFill>
                <a:latin typeface="Arial" panose="020B0604020202020204" pitchFamily="34" charset="0"/>
              </a:rPr>
              <a:t>= MSA-C with predominant cerebellar </a:t>
            </a:r>
            <a:r>
              <a:rPr lang="en-US" altLang="en-US" sz="2000" dirty="0" err="1">
                <a:solidFill>
                  <a:srgbClr val="00B050"/>
                </a:solidFill>
                <a:latin typeface="Arial" panose="020B0604020202020204" pitchFamily="34" charset="0"/>
              </a:rPr>
              <a:t>sxs</a:t>
            </a:r>
            <a:endParaRPr lang="en-US" altLang="en-US" sz="2000" dirty="0">
              <a:solidFill>
                <a:srgbClr val="00B050"/>
              </a:solidFill>
              <a:latin typeface="Arial" panose="020B0604020202020204" pitchFamily="34" charset="0"/>
            </a:endParaRP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Prevalence: 5/100 000. </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Mean age at disease onset: 50s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Disease course:  6 to 10 years, patients die mostly from aspiration or cardiac arrest</a:t>
            </a:r>
          </a:p>
          <a:p>
            <a:pPr>
              <a:lnSpc>
                <a:spcPct val="90000"/>
              </a:lnSpc>
            </a:pPr>
            <a:endParaRPr lang="en-US" altLang="en-US" sz="2000" dirty="0">
              <a:solidFill>
                <a:schemeClr val="bg1"/>
              </a:solidFill>
              <a:latin typeface="Arial" panose="020B0604020202020204" pitchFamily="34" charset="0"/>
            </a:endParaRP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MSA: the basics</a:t>
            </a:r>
          </a:p>
        </p:txBody>
      </p:sp>
      <p:pic>
        <p:nvPicPr>
          <p:cNvPr id="13314" name="Picture 2">
            <a:extLst>
              <a:ext uri="{FF2B5EF4-FFF2-40B4-BE49-F238E27FC236}">
                <a16:creationId xmlns:a16="http://schemas.microsoft.com/office/drawing/2014/main" id="{E5766882-5238-E54F-662B-F2D4A54DE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966" y="394246"/>
            <a:ext cx="4784420" cy="62330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0EDCDC3-0618-F76A-C52A-CB1B833CEDF0}"/>
              </a:ext>
            </a:extLst>
          </p:cNvPr>
          <p:cNvSpPr txBox="1"/>
          <p:nvPr/>
        </p:nvSpPr>
        <p:spPr>
          <a:xfrm>
            <a:off x="2054060" y="6404851"/>
            <a:ext cx="6152744" cy="215444"/>
          </a:xfrm>
          <a:prstGeom prst="rect">
            <a:avLst/>
          </a:prstGeom>
          <a:noFill/>
        </p:spPr>
        <p:txBody>
          <a:bodyPr wrap="square">
            <a:spAutoFit/>
          </a:bodyPr>
          <a:lstStyle/>
          <a:p>
            <a:r>
              <a:rPr lang="en-US" sz="800" b="0" i="0" dirty="0">
                <a:solidFill>
                  <a:schemeClr val="bg1"/>
                </a:solidFill>
                <a:effectLst/>
                <a:latin typeface="ff-scala-sans-pro"/>
              </a:rPr>
              <a:t>N </a:t>
            </a:r>
            <a:r>
              <a:rPr lang="en-US" sz="800" b="0" i="0" dirty="0" err="1">
                <a:solidFill>
                  <a:schemeClr val="bg1"/>
                </a:solidFill>
                <a:effectLst/>
                <a:latin typeface="ff-scala-sans-pro"/>
              </a:rPr>
              <a:t>Engl</a:t>
            </a:r>
            <a:r>
              <a:rPr lang="en-US" sz="800" b="0" i="0" dirty="0">
                <a:solidFill>
                  <a:schemeClr val="bg1"/>
                </a:solidFill>
                <a:effectLst/>
                <a:latin typeface="ff-scala-sans-pro"/>
              </a:rPr>
              <a:t> J Med 2015; 372:249-263</a:t>
            </a:r>
            <a:endParaRPr lang="en-US" sz="800" dirty="0">
              <a:solidFill>
                <a:schemeClr val="bg1"/>
              </a:solidFill>
            </a:endParaRPr>
          </a:p>
        </p:txBody>
      </p:sp>
    </p:spTree>
    <p:extLst>
      <p:ext uri="{BB962C8B-B14F-4D97-AF65-F5344CB8AC3E}">
        <p14:creationId xmlns:p14="http://schemas.microsoft.com/office/powerpoint/2010/main" val="298455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53DAEE-3F59-59E0-A81F-1D2281C2DE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16</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5356021" cy="5079782"/>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rgbClr val="FF0000"/>
                </a:solidFill>
                <a:latin typeface="Arial" panose="020B0604020202020204" pitchFamily="34" charset="0"/>
              </a:rPr>
              <a:t>Rapid clinical deterioration</a:t>
            </a:r>
          </a:p>
          <a:p>
            <a:pPr>
              <a:lnSpc>
                <a:spcPct val="90000"/>
              </a:lnSpc>
            </a:pPr>
            <a:r>
              <a:rPr lang="en-US" altLang="en-US" sz="2000" dirty="0">
                <a:solidFill>
                  <a:schemeClr val="bg1"/>
                </a:solidFill>
                <a:latin typeface="Arial" panose="020B0604020202020204" pitchFamily="34" charset="0"/>
              </a:rPr>
              <a:t>• Wheelchair within 5 </a:t>
            </a:r>
            <a:r>
              <a:rPr lang="en-US" altLang="en-US" sz="2000" dirty="0" err="1">
                <a:solidFill>
                  <a:schemeClr val="bg1"/>
                </a:solidFill>
                <a:latin typeface="Arial" panose="020B0604020202020204" pitchFamily="34" charset="0"/>
              </a:rPr>
              <a:t>yrs</a:t>
            </a:r>
            <a:r>
              <a:rPr lang="en-US" altLang="en-US" sz="2000" dirty="0">
                <a:solidFill>
                  <a:schemeClr val="bg1"/>
                </a:solidFill>
                <a:latin typeface="Arial" panose="020B0604020202020204" pitchFamily="34" charset="0"/>
              </a:rPr>
              <a:t>, dependent 10 </a:t>
            </a:r>
            <a:r>
              <a:rPr lang="en-US" altLang="en-US" sz="2000" dirty="0" err="1">
                <a:solidFill>
                  <a:schemeClr val="bg1"/>
                </a:solidFill>
                <a:latin typeface="Arial" panose="020B0604020202020204" pitchFamily="34" charset="0"/>
              </a:rPr>
              <a:t>yrs</a:t>
            </a: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 Early postural instability and recurrent falls within 3 years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Eye movement abnormalities</a:t>
            </a:r>
          </a:p>
          <a:p>
            <a:pPr>
              <a:lnSpc>
                <a:spcPct val="90000"/>
              </a:lnSpc>
            </a:pPr>
            <a:r>
              <a:rPr lang="en-US" altLang="en-US" sz="2000" dirty="0">
                <a:solidFill>
                  <a:schemeClr val="bg1"/>
                </a:solidFill>
                <a:latin typeface="Arial" panose="020B0604020202020204" pitchFamily="34" charset="0"/>
              </a:rPr>
              <a:t>• Gaze-evoked, downbeat and rebound nystagmus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Abnormal facial appearances</a:t>
            </a:r>
          </a:p>
          <a:p>
            <a:pPr>
              <a:lnSpc>
                <a:spcPct val="90000"/>
              </a:lnSpc>
            </a:pPr>
            <a:r>
              <a:rPr lang="en-US" altLang="en-US" sz="2000" dirty="0">
                <a:solidFill>
                  <a:schemeClr val="bg1"/>
                </a:solidFill>
                <a:latin typeface="Arial" panose="020B0604020202020204" pitchFamily="34" charset="0"/>
              </a:rPr>
              <a:t>• Orofacial dystonia</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Limb abnormalities</a:t>
            </a:r>
          </a:p>
          <a:p>
            <a:pPr>
              <a:lnSpc>
                <a:spcPct val="90000"/>
              </a:lnSpc>
            </a:pPr>
            <a:r>
              <a:rPr lang="en-US" altLang="en-US" sz="2000" dirty="0">
                <a:solidFill>
                  <a:schemeClr val="bg1"/>
                </a:solidFill>
                <a:latin typeface="Arial" panose="020B0604020202020204" pitchFamily="34" charset="0"/>
              </a:rPr>
              <a:t>• Tremulous movements during ballistic aiming movements</a:t>
            </a:r>
          </a:p>
          <a:p>
            <a:pPr>
              <a:lnSpc>
                <a:spcPct val="90000"/>
              </a:lnSpc>
            </a:pPr>
            <a:r>
              <a:rPr lang="en-US" altLang="en-US" sz="2000" dirty="0">
                <a:solidFill>
                  <a:schemeClr val="bg1"/>
                </a:solidFill>
                <a:latin typeface="Arial" panose="020B0604020202020204" pitchFamily="34" charset="0"/>
              </a:rPr>
              <a:t>• Jerky postural tremor</a:t>
            </a:r>
          </a:p>
          <a:p>
            <a:pPr>
              <a:lnSpc>
                <a:spcPct val="90000"/>
              </a:lnSpc>
            </a:pPr>
            <a:r>
              <a:rPr lang="en-US" altLang="en-US" sz="2000" dirty="0">
                <a:solidFill>
                  <a:schemeClr val="bg1"/>
                </a:solidFill>
                <a:latin typeface="Arial" panose="020B0604020202020204" pitchFamily="34" charset="0"/>
              </a:rPr>
              <a:t>• Striatal hands</a:t>
            </a:r>
          </a:p>
          <a:p>
            <a:pPr>
              <a:lnSpc>
                <a:spcPct val="90000"/>
              </a:lnSpc>
            </a:pPr>
            <a:r>
              <a:rPr lang="en-US" altLang="en-US" sz="2000" dirty="0">
                <a:solidFill>
                  <a:schemeClr val="bg1"/>
                </a:solidFill>
                <a:latin typeface="Arial" panose="020B0604020202020204" pitchFamily="34" charset="0"/>
              </a:rPr>
              <a:t>• Contracture of hands and feet</a:t>
            </a:r>
          </a:p>
        </p:txBody>
      </p:sp>
      <p:sp>
        <p:nvSpPr>
          <p:cNvPr id="6" name="TextBox 5">
            <a:extLst>
              <a:ext uri="{FF2B5EF4-FFF2-40B4-BE49-F238E27FC236}">
                <a16:creationId xmlns:a16="http://schemas.microsoft.com/office/drawing/2014/main" id="{33E9C7CB-888A-17B1-7D1B-02B05947CDAD}"/>
              </a:ext>
            </a:extLst>
          </p:cNvPr>
          <p:cNvSpPr txBox="1"/>
          <p:nvPr/>
        </p:nvSpPr>
        <p:spPr>
          <a:xfrm>
            <a:off x="6494307" y="1153238"/>
            <a:ext cx="5697693" cy="5632311"/>
          </a:xfrm>
          <a:prstGeom prst="rect">
            <a:avLst/>
          </a:prstGeom>
          <a:noFill/>
        </p:spPr>
        <p:txBody>
          <a:bodyPr wrap="square">
            <a:spAutoFit/>
          </a:bodyPr>
          <a:lstStyle/>
          <a:p>
            <a:pPr>
              <a:lnSpc>
                <a:spcPct val="90000"/>
              </a:lnSpc>
            </a:pPr>
            <a:r>
              <a:rPr lang="en-US" altLang="en-US" sz="2000" b="1" dirty="0">
                <a:solidFill>
                  <a:srgbClr val="FF0000"/>
                </a:solidFill>
                <a:latin typeface="Arial" panose="020B0604020202020204" pitchFamily="34" charset="0"/>
              </a:rPr>
              <a:t>Axial dysfunction</a:t>
            </a:r>
          </a:p>
          <a:p>
            <a:pPr>
              <a:lnSpc>
                <a:spcPct val="90000"/>
              </a:lnSpc>
            </a:pPr>
            <a:r>
              <a:rPr lang="en-US" altLang="en-US" sz="2000" b="1" dirty="0">
                <a:solidFill>
                  <a:schemeClr val="bg1"/>
                </a:solidFill>
                <a:latin typeface="Arial" panose="020B0604020202020204" pitchFamily="34" charset="0"/>
              </a:rPr>
              <a:t>• Severe dysarthria / dysphagia</a:t>
            </a:r>
          </a:p>
          <a:p>
            <a:pPr>
              <a:lnSpc>
                <a:spcPct val="90000"/>
              </a:lnSpc>
            </a:pPr>
            <a:r>
              <a:rPr lang="en-US" altLang="en-US" sz="2000" b="1" dirty="0">
                <a:solidFill>
                  <a:schemeClr val="bg1"/>
                </a:solidFill>
                <a:latin typeface="Arial" panose="020B0604020202020204" pitchFamily="34" charset="0"/>
              </a:rPr>
              <a:t>• </a:t>
            </a:r>
            <a:r>
              <a:rPr lang="en-US" altLang="en-US" sz="2000" b="1" dirty="0" err="1">
                <a:solidFill>
                  <a:schemeClr val="bg1"/>
                </a:solidFill>
                <a:latin typeface="Arial" panose="020B0604020202020204" pitchFamily="34" charset="0"/>
              </a:rPr>
              <a:t>Anterocollis</a:t>
            </a:r>
            <a:r>
              <a:rPr lang="en-US" altLang="en-US" sz="2000" b="1" dirty="0">
                <a:solidFill>
                  <a:schemeClr val="bg1"/>
                </a:solidFill>
                <a:latin typeface="Arial" panose="020B0604020202020204" pitchFamily="34" charset="0"/>
              </a:rPr>
              <a:t>, Chin-on-chest posture</a:t>
            </a:r>
          </a:p>
          <a:p>
            <a:pPr>
              <a:lnSpc>
                <a:spcPct val="90000"/>
              </a:lnSpc>
            </a:pPr>
            <a:r>
              <a:rPr lang="en-US" altLang="en-US" sz="2000" b="1" dirty="0">
                <a:solidFill>
                  <a:schemeClr val="bg1"/>
                </a:solidFill>
                <a:latin typeface="Arial" panose="020B0604020202020204" pitchFamily="34" charset="0"/>
              </a:rPr>
              <a:t>• Camptocormia, lateral flexion or Pisa</a:t>
            </a:r>
          </a:p>
          <a:p>
            <a:pPr>
              <a:lnSpc>
                <a:spcPct val="90000"/>
              </a:lnSpc>
            </a:pPr>
            <a:r>
              <a:rPr lang="en-US" altLang="en-US" sz="2000" b="1" dirty="0">
                <a:solidFill>
                  <a:schemeClr val="bg1"/>
                </a:solidFill>
                <a:latin typeface="Arial" panose="020B0604020202020204" pitchFamily="34" charset="0"/>
              </a:rPr>
              <a:t>• Freezing of gait within three years of onset</a:t>
            </a:r>
          </a:p>
          <a:p>
            <a:pPr algn="just">
              <a:lnSpc>
                <a:spcPct val="90000"/>
              </a:lnSpc>
            </a:pPr>
            <a:r>
              <a:rPr lang="en-US" altLang="en-US" sz="2000" b="1" dirty="0">
                <a:solidFill>
                  <a:schemeClr val="bg1"/>
                </a:solidFill>
                <a:latin typeface="Arial" panose="020B0604020202020204" pitchFamily="34" charset="0"/>
              </a:rPr>
              <a:t>• A wide-based gait, decreased ten-step tandem gait performance</a:t>
            </a:r>
          </a:p>
          <a:p>
            <a:pPr>
              <a:lnSpc>
                <a:spcPct val="90000"/>
              </a:lnSpc>
            </a:pPr>
            <a:r>
              <a:rPr lang="en-US" altLang="en-US" sz="2000" b="1" dirty="0">
                <a:solidFill>
                  <a:schemeClr val="bg1"/>
                </a:solidFill>
                <a:latin typeface="Arial" panose="020B0604020202020204" pitchFamily="34" charset="0"/>
              </a:rPr>
              <a:t>• Loss of cycling ability</a:t>
            </a:r>
          </a:p>
          <a:p>
            <a:pPr>
              <a:lnSpc>
                <a:spcPct val="90000"/>
              </a:lnSpc>
            </a:pP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rgbClr val="FF0000"/>
                </a:solidFill>
                <a:latin typeface="Arial" panose="020B0604020202020204" pitchFamily="34" charset="0"/>
              </a:rPr>
              <a:t>Autonomic dysfunction</a:t>
            </a:r>
          </a:p>
          <a:p>
            <a:pPr>
              <a:lnSpc>
                <a:spcPct val="90000"/>
              </a:lnSpc>
            </a:pPr>
            <a:r>
              <a:rPr lang="en-US" altLang="en-US" sz="2000" b="1" dirty="0">
                <a:solidFill>
                  <a:schemeClr val="bg1"/>
                </a:solidFill>
                <a:latin typeface="Arial" panose="020B0604020202020204" pitchFamily="34" charset="0"/>
              </a:rPr>
              <a:t>• Early severe autonomic dysfunction</a:t>
            </a:r>
          </a:p>
          <a:p>
            <a:pPr>
              <a:lnSpc>
                <a:spcPct val="90000"/>
              </a:lnSpc>
            </a:pPr>
            <a:r>
              <a:rPr lang="en-US" altLang="en-US" sz="2000" b="1" dirty="0">
                <a:solidFill>
                  <a:schemeClr val="bg1"/>
                </a:solidFill>
                <a:latin typeface="Arial" panose="020B0604020202020204" pitchFamily="34" charset="0"/>
              </a:rPr>
              <a:t>• Autonomic dysfunction before </a:t>
            </a:r>
            <a:r>
              <a:rPr lang="en-US" altLang="en-US" sz="2000" b="1" dirty="0" err="1">
                <a:solidFill>
                  <a:schemeClr val="bg1"/>
                </a:solidFill>
                <a:latin typeface="Arial" panose="020B0604020202020204" pitchFamily="34" charset="0"/>
              </a:rPr>
              <a:t>Pdism</a:t>
            </a: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chemeClr val="bg1"/>
                </a:solidFill>
                <a:latin typeface="Arial" panose="020B0604020202020204" pitchFamily="34" charset="0"/>
              </a:rPr>
              <a:t>• Inspiratory stridor or sighs</a:t>
            </a:r>
          </a:p>
          <a:p>
            <a:pPr>
              <a:lnSpc>
                <a:spcPct val="90000"/>
              </a:lnSpc>
            </a:pPr>
            <a:r>
              <a:rPr lang="en-US" altLang="en-US" sz="2000" b="1" dirty="0">
                <a:solidFill>
                  <a:schemeClr val="bg1"/>
                </a:solidFill>
                <a:latin typeface="Arial" panose="020B0604020202020204" pitchFamily="34" charset="0"/>
              </a:rPr>
              <a:t>• Cold hand signs</a:t>
            </a:r>
          </a:p>
          <a:p>
            <a:pPr>
              <a:lnSpc>
                <a:spcPct val="90000"/>
              </a:lnSpc>
            </a:pP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rgbClr val="FF0000"/>
                </a:solidFill>
                <a:latin typeface="Arial" panose="020B0604020202020204" pitchFamily="34" charset="0"/>
              </a:rPr>
              <a:t>Cognitive, neuropsychiatric</a:t>
            </a:r>
          </a:p>
          <a:p>
            <a:pPr>
              <a:lnSpc>
                <a:spcPct val="90000"/>
              </a:lnSpc>
            </a:pPr>
            <a:r>
              <a:rPr lang="en-US" altLang="en-US" sz="2000" b="1" dirty="0">
                <a:solidFill>
                  <a:schemeClr val="bg1"/>
                </a:solidFill>
                <a:latin typeface="Arial" panose="020B0604020202020204" pitchFamily="34" charset="0"/>
              </a:rPr>
              <a:t>• Emotional incontinence</a:t>
            </a:r>
          </a:p>
          <a:p>
            <a:pPr>
              <a:lnSpc>
                <a:spcPct val="90000"/>
              </a:lnSpc>
            </a:pP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rgbClr val="FF0000"/>
                </a:solidFill>
                <a:latin typeface="Arial" panose="020B0604020202020204" pitchFamily="34" charset="0"/>
              </a:rPr>
              <a:t>Other non-motor symptoms</a:t>
            </a:r>
          </a:p>
          <a:p>
            <a:pPr>
              <a:lnSpc>
                <a:spcPct val="90000"/>
              </a:lnSpc>
            </a:pPr>
            <a:r>
              <a:rPr lang="en-US" altLang="en-US" sz="2000" b="1" dirty="0">
                <a:solidFill>
                  <a:schemeClr val="bg1"/>
                </a:solidFill>
                <a:latin typeface="Arial" panose="020B0604020202020204" pitchFamily="34" charset="0"/>
              </a:rPr>
              <a:t>• Coat hanger pain</a:t>
            </a:r>
            <a:endParaRPr lang="en-US" sz="2000" b="1" dirty="0"/>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MSA: “red flags” and presentation</a:t>
            </a:r>
          </a:p>
        </p:txBody>
      </p:sp>
      <p:sp>
        <p:nvSpPr>
          <p:cNvPr id="5" name="TextBox 4">
            <a:extLst>
              <a:ext uri="{FF2B5EF4-FFF2-40B4-BE49-F238E27FC236}">
                <a16:creationId xmlns:a16="http://schemas.microsoft.com/office/drawing/2014/main" id="{42422794-9691-0C60-57A6-B2910914202B}"/>
              </a:ext>
            </a:extLst>
          </p:cNvPr>
          <p:cNvSpPr txBox="1"/>
          <p:nvPr/>
        </p:nvSpPr>
        <p:spPr>
          <a:xfrm>
            <a:off x="1757492" y="6404753"/>
            <a:ext cx="4223858" cy="338554"/>
          </a:xfrm>
          <a:prstGeom prst="rect">
            <a:avLst/>
          </a:prstGeom>
          <a:noFill/>
        </p:spPr>
        <p:txBody>
          <a:bodyPr wrap="square">
            <a:spAutoFit/>
          </a:bodyPr>
          <a:lstStyle/>
          <a:p>
            <a:r>
              <a:rPr lang="en-US" sz="800" b="0" i="0" dirty="0" err="1">
                <a:solidFill>
                  <a:schemeClr val="bg1"/>
                </a:solidFill>
                <a:effectLst/>
                <a:latin typeface="BlinkMacSystemFont"/>
              </a:rPr>
              <a:t>Bhidayasiri</a:t>
            </a:r>
            <a:r>
              <a:rPr lang="en-US" sz="800" b="0" i="0" dirty="0">
                <a:solidFill>
                  <a:schemeClr val="bg1"/>
                </a:solidFill>
                <a:effectLst/>
                <a:latin typeface="BlinkMacSystemFont"/>
              </a:rPr>
              <a:t> R, </a:t>
            </a:r>
            <a:r>
              <a:rPr lang="en-US" sz="800" b="0" i="0" dirty="0" err="1">
                <a:solidFill>
                  <a:schemeClr val="bg1"/>
                </a:solidFill>
                <a:effectLst/>
                <a:latin typeface="BlinkMacSystemFont"/>
              </a:rPr>
              <a:t>Sringean</a:t>
            </a:r>
            <a:r>
              <a:rPr lang="en-US" sz="800" b="0" i="0" dirty="0">
                <a:solidFill>
                  <a:schemeClr val="bg1"/>
                </a:solidFill>
                <a:effectLst/>
                <a:latin typeface="BlinkMacSystemFont"/>
              </a:rPr>
              <a:t> J, Reich SG, </a:t>
            </a:r>
            <a:r>
              <a:rPr lang="en-US" sz="800" b="0" i="0" dirty="0" err="1">
                <a:solidFill>
                  <a:schemeClr val="bg1"/>
                </a:solidFill>
                <a:effectLst/>
                <a:latin typeface="BlinkMacSystemFont"/>
              </a:rPr>
              <a:t>Colosimo</a:t>
            </a:r>
            <a:r>
              <a:rPr lang="en-US" sz="800" b="0" i="0" dirty="0">
                <a:solidFill>
                  <a:schemeClr val="bg1"/>
                </a:solidFill>
                <a:effectLst/>
                <a:latin typeface="BlinkMacSystemFont"/>
              </a:rPr>
              <a:t> C. Red flags phenotyping: A systematic review on clinical features in atypical parkinsonian disorders. Parkinsonism </a:t>
            </a:r>
            <a:r>
              <a:rPr lang="en-US" sz="800" b="0" i="0" dirty="0" err="1">
                <a:solidFill>
                  <a:schemeClr val="bg1"/>
                </a:solidFill>
                <a:effectLst/>
                <a:latin typeface="BlinkMacSystemFont"/>
              </a:rPr>
              <a:t>Relat</a:t>
            </a:r>
            <a:r>
              <a:rPr lang="en-US" sz="800" b="0" i="0" dirty="0">
                <a:solidFill>
                  <a:schemeClr val="bg1"/>
                </a:solidFill>
                <a:effectLst/>
                <a:latin typeface="BlinkMacSystemFont"/>
              </a:rPr>
              <a:t> </a:t>
            </a:r>
            <a:r>
              <a:rPr lang="en-US" sz="800" b="0" i="0" dirty="0" err="1">
                <a:solidFill>
                  <a:schemeClr val="bg1"/>
                </a:solidFill>
                <a:effectLst/>
                <a:latin typeface="BlinkMacSystemFont"/>
              </a:rPr>
              <a:t>Disord</a:t>
            </a:r>
            <a:r>
              <a:rPr lang="en-US" sz="800" b="0" i="0" dirty="0">
                <a:solidFill>
                  <a:schemeClr val="bg1"/>
                </a:solidFill>
                <a:effectLst/>
                <a:latin typeface="BlinkMacSystemFont"/>
              </a:rPr>
              <a:t>. 2019 Feb;59:82-92.</a:t>
            </a:r>
            <a:endParaRPr lang="en-US" sz="800" dirty="0">
              <a:solidFill>
                <a:schemeClr val="bg1"/>
              </a:solidFill>
            </a:endParaRPr>
          </a:p>
        </p:txBody>
      </p:sp>
    </p:spTree>
    <p:extLst>
      <p:ext uri="{BB962C8B-B14F-4D97-AF65-F5344CB8AC3E}">
        <p14:creationId xmlns:p14="http://schemas.microsoft.com/office/powerpoint/2010/main" val="374042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17</a:t>
            </a:fld>
            <a:endParaRPr lang="en-US" dirty="0"/>
          </a:p>
        </p:txBody>
      </p:sp>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MSA: clinical pearls</a:t>
            </a:r>
          </a:p>
        </p:txBody>
      </p:sp>
      <p:pic>
        <p:nvPicPr>
          <p:cNvPr id="9218" name="Picture 2">
            <a:extLst>
              <a:ext uri="{FF2B5EF4-FFF2-40B4-BE49-F238E27FC236}">
                <a16:creationId xmlns:a16="http://schemas.microsoft.com/office/drawing/2014/main" id="{5C9B6DFD-18B3-8464-6334-2F5467F9A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86" y="2365499"/>
            <a:ext cx="4391025" cy="25455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84BC463-5ED0-EDC9-4F05-303763BC2950}"/>
              </a:ext>
            </a:extLst>
          </p:cNvPr>
          <p:cNvPicPr>
            <a:picLocks noChangeAspect="1"/>
          </p:cNvPicPr>
          <p:nvPr/>
        </p:nvPicPr>
        <p:blipFill>
          <a:blip r:embed="rId3"/>
          <a:stretch>
            <a:fillRect/>
          </a:stretch>
        </p:blipFill>
        <p:spPr>
          <a:xfrm>
            <a:off x="6548486" y="1022130"/>
            <a:ext cx="4391025" cy="1266825"/>
          </a:xfrm>
          <a:prstGeom prst="rect">
            <a:avLst/>
          </a:prstGeom>
        </p:spPr>
      </p:pic>
      <p:sp>
        <p:nvSpPr>
          <p:cNvPr id="8" name="TextBox 7">
            <a:extLst>
              <a:ext uri="{FF2B5EF4-FFF2-40B4-BE49-F238E27FC236}">
                <a16:creationId xmlns:a16="http://schemas.microsoft.com/office/drawing/2014/main" id="{3FA8B7C2-D234-E799-6D4D-C37BEE21F632}"/>
              </a:ext>
            </a:extLst>
          </p:cNvPr>
          <p:cNvSpPr txBox="1"/>
          <p:nvPr/>
        </p:nvSpPr>
        <p:spPr>
          <a:xfrm>
            <a:off x="6457135" y="4911021"/>
            <a:ext cx="4482376" cy="923330"/>
          </a:xfrm>
          <a:prstGeom prst="rect">
            <a:avLst/>
          </a:prstGeom>
          <a:noFill/>
        </p:spPr>
        <p:txBody>
          <a:bodyPr wrap="square">
            <a:spAutoFit/>
          </a:bodyPr>
          <a:lstStyle/>
          <a:p>
            <a:r>
              <a:rPr lang="en-US" b="0" i="0" dirty="0">
                <a:solidFill>
                  <a:schemeClr val="bg1"/>
                </a:solidFill>
                <a:effectLst/>
                <a:latin typeface="Crimson Text"/>
              </a:rPr>
              <a:t>= helps to distinguish MSA from PD</a:t>
            </a:r>
            <a:endParaRPr lang="en-US" dirty="0">
              <a:solidFill>
                <a:schemeClr val="bg1"/>
              </a:solidFill>
              <a:latin typeface="Crimson Text"/>
            </a:endParaRPr>
          </a:p>
          <a:p>
            <a:r>
              <a:rPr lang="en-US" b="0" i="0" dirty="0">
                <a:solidFill>
                  <a:schemeClr val="bg1"/>
                </a:solidFill>
                <a:effectLst/>
                <a:latin typeface="Crimson Text"/>
              </a:rPr>
              <a:t>= consists of cold, dusky, violaceous hands with delayed capillary refill after blanching</a:t>
            </a:r>
            <a:endParaRPr lang="en-US" dirty="0">
              <a:solidFill>
                <a:schemeClr val="bg1"/>
              </a:solidFill>
            </a:endParaRPr>
          </a:p>
        </p:txBody>
      </p:sp>
      <p:pic>
        <p:nvPicPr>
          <p:cNvPr id="13" name="Picture 12">
            <a:extLst>
              <a:ext uri="{FF2B5EF4-FFF2-40B4-BE49-F238E27FC236}">
                <a16:creationId xmlns:a16="http://schemas.microsoft.com/office/drawing/2014/main" id="{E1F5964F-67F8-3C54-1A72-CEF3EB97FE6B}"/>
              </a:ext>
            </a:extLst>
          </p:cNvPr>
          <p:cNvPicPr>
            <a:picLocks noChangeAspect="1"/>
          </p:cNvPicPr>
          <p:nvPr/>
        </p:nvPicPr>
        <p:blipFill>
          <a:blip r:embed="rId4"/>
          <a:stretch>
            <a:fillRect/>
          </a:stretch>
        </p:blipFill>
        <p:spPr>
          <a:xfrm>
            <a:off x="956327" y="1022130"/>
            <a:ext cx="5256466" cy="3822884"/>
          </a:xfrm>
          <a:prstGeom prst="rect">
            <a:avLst/>
          </a:prstGeom>
        </p:spPr>
      </p:pic>
      <p:sp>
        <p:nvSpPr>
          <p:cNvPr id="15" name="TextBox 14">
            <a:extLst>
              <a:ext uri="{FF2B5EF4-FFF2-40B4-BE49-F238E27FC236}">
                <a16:creationId xmlns:a16="http://schemas.microsoft.com/office/drawing/2014/main" id="{DEDAA495-AD74-C974-CFF3-FA7668C96A50}"/>
              </a:ext>
            </a:extLst>
          </p:cNvPr>
          <p:cNvSpPr txBox="1"/>
          <p:nvPr/>
        </p:nvSpPr>
        <p:spPr>
          <a:xfrm>
            <a:off x="795386" y="4911020"/>
            <a:ext cx="5417407" cy="1200329"/>
          </a:xfrm>
          <a:prstGeom prst="rect">
            <a:avLst/>
          </a:prstGeom>
          <a:noFill/>
        </p:spPr>
        <p:txBody>
          <a:bodyPr wrap="square">
            <a:spAutoFit/>
          </a:bodyPr>
          <a:lstStyle/>
          <a:p>
            <a:r>
              <a:rPr lang="en-US" dirty="0">
                <a:solidFill>
                  <a:schemeClr val="bg1"/>
                </a:solidFill>
                <a:latin typeface="Crimson Text"/>
              </a:rPr>
              <a:t>=</a:t>
            </a:r>
            <a:r>
              <a:rPr lang="en-US" b="0" i="0" dirty="0">
                <a:solidFill>
                  <a:schemeClr val="bg1"/>
                </a:solidFill>
                <a:effectLst/>
                <a:latin typeface="Crimson Text"/>
              </a:rPr>
              <a:t> Often misdiagnosed as a spinal or fibromyalgia</a:t>
            </a:r>
          </a:p>
          <a:p>
            <a:r>
              <a:rPr lang="en-US" dirty="0">
                <a:solidFill>
                  <a:schemeClr val="bg1"/>
                </a:solidFill>
                <a:latin typeface="Crimson Text"/>
              </a:rPr>
              <a:t>=</a:t>
            </a:r>
            <a:r>
              <a:rPr lang="en-US" b="0" i="0" dirty="0">
                <a:solidFill>
                  <a:schemeClr val="bg1"/>
                </a:solidFill>
                <a:effectLst/>
                <a:latin typeface="Crimson Text"/>
              </a:rPr>
              <a:t> Believed to be caused by poor blood flow in the large muscles of the upper back and neck, caused by disrupted autonomic neurovascular control.</a:t>
            </a:r>
            <a:endParaRPr lang="en-US" dirty="0">
              <a:solidFill>
                <a:schemeClr val="bg1"/>
              </a:solidFill>
            </a:endParaRPr>
          </a:p>
        </p:txBody>
      </p:sp>
      <p:pic>
        <p:nvPicPr>
          <p:cNvPr id="3" name="Picture 2">
            <a:extLst>
              <a:ext uri="{FF2B5EF4-FFF2-40B4-BE49-F238E27FC236}">
                <a16:creationId xmlns:a16="http://schemas.microsoft.com/office/drawing/2014/main" id="{5CE3DCAF-B000-C138-22D3-C748DA89A2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73447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18</a:t>
            </a:fld>
            <a:endParaRPr lang="en-US" dirty="0"/>
          </a:p>
        </p:txBody>
      </p:sp>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MSA: radiographic pearls</a:t>
            </a:r>
          </a:p>
        </p:txBody>
      </p:sp>
      <p:pic>
        <p:nvPicPr>
          <p:cNvPr id="6" name="Picture 5">
            <a:extLst>
              <a:ext uri="{FF2B5EF4-FFF2-40B4-BE49-F238E27FC236}">
                <a16:creationId xmlns:a16="http://schemas.microsoft.com/office/drawing/2014/main" id="{8B43D4F0-AE29-2E46-4B09-24EFEF612035}"/>
              </a:ext>
            </a:extLst>
          </p:cNvPr>
          <p:cNvPicPr>
            <a:picLocks noChangeAspect="1"/>
          </p:cNvPicPr>
          <p:nvPr/>
        </p:nvPicPr>
        <p:blipFill>
          <a:blip r:embed="rId2"/>
          <a:stretch>
            <a:fillRect/>
          </a:stretch>
        </p:blipFill>
        <p:spPr>
          <a:xfrm>
            <a:off x="795386" y="1118418"/>
            <a:ext cx="3893489" cy="4844374"/>
          </a:xfrm>
          <a:prstGeom prst="rect">
            <a:avLst/>
          </a:prstGeom>
        </p:spPr>
      </p:pic>
      <p:pic>
        <p:nvPicPr>
          <p:cNvPr id="9" name="Picture 8">
            <a:extLst>
              <a:ext uri="{FF2B5EF4-FFF2-40B4-BE49-F238E27FC236}">
                <a16:creationId xmlns:a16="http://schemas.microsoft.com/office/drawing/2014/main" id="{060AC212-643B-8D8F-B5B3-69993188FC90}"/>
              </a:ext>
            </a:extLst>
          </p:cNvPr>
          <p:cNvPicPr>
            <a:picLocks noChangeAspect="1"/>
          </p:cNvPicPr>
          <p:nvPr/>
        </p:nvPicPr>
        <p:blipFill>
          <a:blip r:embed="rId3"/>
          <a:stretch>
            <a:fillRect/>
          </a:stretch>
        </p:blipFill>
        <p:spPr>
          <a:xfrm>
            <a:off x="7953973" y="1118418"/>
            <a:ext cx="3744939" cy="5087465"/>
          </a:xfrm>
          <a:prstGeom prst="rect">
            <a:avLst/>
          </a:prstGeom>
        </p:spPr>
      </p:pic>
      <p:sp>
        <p:nvSpPr>
          <p:cNvPr id="10" name="Title 3">
            <a:extLst>
              <a:ext uri="{FF2B5EF4-FFF2-40B4-BE49-F238E27FC236}">
                <a16:creationId xmlns:a16="http://schemas.microsoft.com/office/drawing/2014/main" id="{4B9ABB3A-5DDF-0A2C-95EE-9C3CB8D89F5D}"/>
              </a:ext>
            </a:extLst>
          </p:cNvPr>
          <p:cNvSpPr txBox="1">
            <a:spLocks/>
          </p:cNvSpPr>
          <p:nvPr/>
        </p:nvSpPr>
        <p:spPr>
          <a:xfrm>
            <a:off x="4766552" y="3341034"/>
            <a:ext cx="4594037" cy="830893"/>
          </a:xfrm>
          <a:prstGeom prst="rect">
            <a:avLst/>
          </a:prstGeom>
        </p:spPr>
        <p:txBody>
          <a:bodyPr vert="horz" wrap="square" lIns="91440" tIns="45720" rIns="91440" bIns="45720" rtlCol="0" anchor="b" anchorCtr="0">
            <a:noAutofit/>
          </a:bodyPr>
          <a:lstStyle>
            <a:lvl1pPr algn="l" defTabSz="914400" rtl="0" eaLnBrk="1" latinLnBrk="0" hangingPunct="1">
              <a:lnSpc>
                <a:spcPct val="90000"/>
              </a:lnSpc>
              <a:spcBef>
                <a:spcPct val="0"/>
              </a:spcBef>
              <a:buNone/>
              <a:defRPr lang="en-US" sz="3200" b="1" kern="1200" spc="-50" baseline="0" dirty="0">
                <a:solidFill>
                  <a:schemeClr val="bg1"/>
                </a:solidFill>
                <a:latin typeface="Arial Black" charset="0"/>
                <a:ea typeface="+mn-ea"/>
                <a:cs typeface="+mn-cs"/>
              </a:defRPr>
            </a:lvl1pPr>
          </a:lstStyle>
          <a:p>
            <a:r>
              <a:rPr lang="en-US" dirty="0"/>
              <a:t>Hot cross bun</a:t>
            </a:r>
          </a:p>
          <a:p>
            <a:endParaRPr lang="en-US" dirty="0"/>
          </a:p>
          <a:p>
            <a:r>
              <a:rPr lang="en-US" dirty="0"/>
              <a:t>Hyperintense </a:t>
            </a:r>
            <a:r>
              <a:rPr lang="en-US" dirty="0" err="1"/>
              <a:t>putaminal</a:t>
            </a:r>
            <a:r>
              <a:rPr lang="en-US" dirty="0"/>
              <a:t> rim</a:t>
            </a:r>
          </a:p>
        </p:txBody>
      </p:sp>
      <p:cxnSp>
        <p:nvCxnSpPr>
          <p:cNvPr id="14" name="Straight Arrow Connector 13">
            <a:extLst>
              <a:ext uri="{FF2B5EF4-FFF2-40B4-BE49-F238E27FC236}">
                <a16:creationId xmlns:a16="http://schemas.microsoft.com/office/drawing/2014/main" id="{78600E70-E02A-C746-C461-ED6536D22C6D}"/>
              </a:ext>
            </a:extLst>
          </p:cNvPr>
          <p:cNvCxnSpPr>
            <a:cxnSpLocks/>
          </p:cNvCxnSpPr>
          <p:nvPr/>
        </p:nvCxnSpPr>
        <p:spPr>
          <a:xfrm flipH="1">
            <a:off x="2951948" y="2789940"/>
            <a:ext cx="1208014" cy="50044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26F8FE-3FC0-B351-8A12-82E08DB619BC}"/>
              </a:ext>
            </a:extLst>
          </p:cNvPr>
          <p:cNvCxnSpPr>
            <a:cxnSpLocks/>
          </p:cNvCxnSpPr>
          <p:nvPr/>
        </p:nvCxnSpPr>
        <p:spPr>
          <a:xfrm flipV="1">
            <a:off x="8134005" y="3293977"/>
            <a:ext cx="1110663" cy="33909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7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8043A-510E-833E-A4C2-3E7AC56BE0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19</a:t>
            </a:fld>
            <a:endParaRPr lang="en-US" dirty="0"/>
          </a:p>
        </p:txBody>
      </p:sp>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MSA: radiographic pearls</a:t>
            </a:r>
          </a:p>
        </p:txBody>
      </p:sp>
      <p:pic>
        <p:nvPicPr>
          <p:cNvPr id="5" name="Picture 4">
            <a:extLst>
              <a:ext uri="{FF2B5EF4-FFF2-40B4-BE49-F238E27FC236}">
                <a16:creationId xmlns:a16="http://schemas.microsoft.com/office/drawing/2014/main" id="{3C18BB4C-17E7-FB77-2DD3-BB8ECE59BF0F}"/>
              </a:ext>
            </a:extLst>
          </p:cNvPr>
          <p:cNvPicPr>
            <a:picLocks noChangeAspect="1"/>
          </p:cNvPicPr>
          <p:nvPr/>
        </p:nvPicPr>
        <p:blipFill>
          <a:blip r:embed="rId3"/>
          <a:stretch>
            <a:fillRect/>
          </a:stretch>
        </p:blipFill>
        <p:spPr>
          <a:xfrm>
            <a:off x="4484451" y="1117113"/>
            <a:ext cx="7445862" cy="4844852"/>
          </a:xfrm>
          <a:prstGeom prst="rect">
            <a:avLst/>
          </a:prstGeom>
        </p:spPr>
      </p:pic>
      <p:sp>
        <p:nvSpPr>
          <p:cNvPr id="7" name="Title 3">
            <a:extLst>
              <a:ext uri="{FF2B5EF4-FFF2-40B4-BE49-F238E27FC236}">
                <a16:creationId xmlns:a16="http://schemas.microsoft.com/office/drawing/2014/main" id="{3C5F874F-0776-327E-8962-F623EC30E4DD}"/>
              </a:ext>
            </a:extLst>
          </p:cNvPr>
          <p:cNvSpPr txBox="1">
            <a:spLocks/>
          </p:cNvSpPr>
          <p:nvPr/>
        </p:nvSpPr>
        <p:spPr>
          <a:xfrm>
            <a:off x="647557" y="4179934"/>
            <a:ext cx="4594037" cy="830893"/>
          </a:xfrm>
          <a:prstGeom prst="rect">
            <a:avLst/>
          </a:prstGeom>
        </p:spPr>
        <p:txBody>
          <a:bodyPr vert="horz" wrap="square" lIns="91440" tIns="45720" rIns="91440" bIns="45720" rtlCol="0" anchor="b" anchorCtr="0">
            <a:noAutofit/>
          </a:bodyPr>
          <a:lstStyle>
            <a:lvl1pPr algn="l" defTabSz="914400" rtl="0" eaLnBrk="1" latinLnBrk="0" hangingPunct="1">
              <a:lnSpc>
                <a:spcPct val="90000"/>
              </a:lnSpc>
              <a:spcBef>
                <a:spcPct val="0"/>
              </a:spcBef>
              <a:buNone/>
              <a:defRPr lang="en-US" sz="3200" b="1" kern="1200" spc="-50" baseline="0" dirty="0">
                <a:solidFill>
                  <a:schemeClr val="bg1"/>
                </a:solidFill>
                <a:latin typeface="Arial Black" charset="0"/>
                <a:ea typeface="+mn-ea"/>
                <a:cs typeface="+mn-cs"/>
              </a:defRPr>
            </a:lvl1pPr>
          </a:lstStyle>
          <a:p>
            <a:r>
              <a:rPr lang="en-US" dirty="0"/>
              <a:t>Hot cross bun</a:t>
            </a:r>
          </a:p>
          <a:p>
            <a:endParaRPr lang="en-US" dirty="0"/>
          </a:p>
          <a:p>
            <a:r>
              <a:rPr lang="en-US" dirty="0"/>
              <a:t>MCP Sign</a:t>
            </a:r>
          </a:p>
          <a:p>
            <a:endParaRPr lang="en-US" dirty="0"/>
          </a:p>
          <a:p>
            <a:r>
              <a:rPr lang="en-US" dirty="0" err="1"/>
              <a:t>Olivoponto</a:t>
            </a:r>
            <a:r>
              <a:rPr lang="en-US" dirty="0"/>
              <a:t>-cerebellar </a:t>
            </a:r>
          </a:p>
          <a:p>
            <a:r>
              <a:rPr lang="en-US" dirty="0"/>
              <a:t>atrophy (OPCA)</a:t>
            </a:r>
          </a:p>
        </p:txBody>
      </p:sp>
      <p:pic>
        <p:nvPicPr>
          <p:cNvPr id="8" name="Picture 7">
            <a:extLst>
              <a:ext uri="{FF2B5EF4-FFF2-40B4-BE49-F238E27FC236}">
                <a16:creationId xmlns:a16="http://schemas.microsoft.com/office/drawing/2014/main" id="{85BA525F-2270-1195-C4B0-5535D933D411}"/>
              </a:ext>
            </a:extLst>
          </p:cNvPr>
          <p:cNvPicPr>
            <a:picLocks noChangeAspect="1"/>
          </p:cNvPicPr>
          <p:nvPr/>
        </p:nvPicPr>
        <p:blipFill>
          <a:blip r:embed="rId4"/>
          <a:stretch>
            <a:fillRect/>
          </a:stretch>
        </p:blipFill>
        <p:spPr>
          <a:xfrm>
            <a:off x="9420838" y="149689"/>
            <a:ext cx="2630908" cy="806459"/>
          </a:xfrm>
          <a:prstGeom prst="rect">
            <a:avLst/>
          </a:prstGeom>
        </p:spPr>
      </p:pic>
    </p:spTree>
    <p:extLst>
      <p:ext uri="{BB962C8B-B14F-4D97-AF65-F5344CB8AC3E}">
        <p14:creationId xmlns:p14="http://schemas.microsoft.com/office/powerpoint/2010/main" val="283829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a:t>
            </a:fld>
            <a:endParaRPr lang="en-US" dirty="0"/>
          </a:p>
        </p:txBody>
      </p:sp>
      <p:sp>
        <p:nvSpPr>
          <p:cNvPr id="4" name="Title 3">
            <a:extLst>
              <a:ext uri="{FF2B5EF4-FFF2-40B4-BE49-F238E27FC236}">
                <a16:creationId xmlns:a16="http://schemas.microsoft.com/office/drawing/2014/main" id="{A62A30EF-0BCD-4071-98F9-7461BF4EBF37}"/>
              </a:ext>
            </a:extLst>
          </p:cNvPr>
          <p:cNvSpPr>
            <a:spLocks noGrp="1"/>
          </p:cNvSpPr>
          <p:nvPr>
            <p:ph type="title"/>
          </p:nvPr>
        </p:nvSpPr>
        <p:spPr>
          <a:xfrm>
            <a:off x="795386" y="114693"/>
            <a:ext cx="11506200" cy="830893"/>
          </a:xfrm>
        </p:spPr>
        <p:txBody>
          <a:bodyPr/>
          <a:lstStyle/>
          <a:p>
            <a:r>
              <a:rPr lang="en-US" dirty="0"/>
              <a:t>Disclosures</a:t>
            </a:r>
          </a:p>
        </p:txBody>
      </p:sp>
      <p:sp>
        <p:nvSpPr>
          <p:cNvPr id="5" name="Text Placeholder 4">
            <a:extLst>
              <a:ext uri="{FF2B5EF4-FFF2-40B4-BE49-F238E27FC236}">
                <a16:creationId xmlns:a16="http://schemas.microsoft.com/office/drawing/2014/main" id="{B044734A-BA0A-4CF7-A1B0-C74F73408301}"/>
              </a:ext>
            </a:extLst>
          </p:cNvPr>
          <p:cNvSpPr>
            <a:spLocks noGrp="1"/>
          </p:cNvSpPr>
          <p:nvPr>
            <p:ph type="body" idx="1"/>
          </p:nvPr>
        </p:nvSpPr>
        <p:spPr>
          <a:xfrm>
            <a:off x="880227" y="1193740"/>
            <a:ext cx="11506199" cy="916573"/>
          </a:xfrm>
        </p:spPr>
        <p:txBody>
          <a:bodyPr>
            <a:normAutofit/>
          </a:bodyPr>
          <a:lstStyle/>
          <a:p>
            <a:pPr marL="285750" indent="-285750">
              <a:spcBef>
                <a:spcPct val="0"/>
              </a:spcBef>
              <a:spcAft>
                <a:spcPts val="2500"/>
              </a:spcAft>
              <a:buSzPct val="120000"/>
              <a:buFontTx/>
              <a:buChar char="•"/>
            </a:pPr>
            <a:r>
              <a:rPr lang="en-US" sz="3200" dirty="0">
                <a:solidFill>
                  <a:schemeClr val="bg1"/>
                </a:solidFill>
              </a:rPr>
              <a:t>No pertinent financial disclosures</a:t>
            </a:r>
            <a:endParaRPr lang="en-US" sz="2800" dirty="0">
              <a:solidFill>
                <a:schemeClr val="bg1"/>
              </a:solidFill>
            </a:endParaRPr>
          </a:p>
        </p:txBody>
      </p:sp>
      <p:pic>
        <p:nvPicPr>
          <p:cNvPr id="7" name="Picture 6">
            <a:extLst>
              <a:ext uri="{FF2B5EF4-FFF2-40B4-BE49-F238E27FC236}">
                <a16:creationId xmlns:a16="http://schemas.microsoft.com/office/drawing/2014/main" id="{3552D2ED-F486-DCA8-5C6D-A7EBCE98DC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38611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20</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10957590" cy="5079782"/>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chemeClr val="bg1"/>
                </a:solidFill>
                <a:latin typeface="Arial" panose="020B0604020202020204" pitchFamily="34" charset="0"/>
              </a:rPr>
              <a:t>For prognosis?  Palliative Care</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For parkinsonism?  Levodopa &gt; amantadine &gt; dopamine agonists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For dystonia?  Amantadine + botulinum toxins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For ataxia?  PT/OT, no meds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For choking/stridor?  Speech therapy + sialorrhea </a:t>
            </a:r>
            <a:r>
              <a:rPr lang="en-US" altLang="en-US" sz="2000" dirty="0" err="1">
                <a:solidFill>
                  <a:schemeClr val="bg1"/>
                </a:solidFill>
                <a:latin typeface="Arial" panose="020B0604020202020204" pitchFamily="34" charset="0"/>
              </a:rPr>
              <a:t>tx</a:t>
            </a:r>
            <a:r>
              <a:rPr lang="en-US" altLang="en-US" sz="2000" dirty="0">
                <a:solidFill>
                  <a:schemeClr val="bg1"/>
                </a:solidFill>
                <a:latin typeface="Arial" panose="020B0604020202020204" pitchFamily="34" charset="0"/>
              </a:rPr>
              <a:t> (1% atropine, Botox)</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For neurogenic bladder? Mirabegron, anti-</a:t>
            </a:r>
            <a:r>
              <a:rPr lang="en-US" altLang="en-US" sz="2000" dirty="0" err="1">
                <a:solidFill>
                  <a:schemeClr val="bg1"/>
                </a:solidFill>
                <a:latin typeface="Arial" panose="020B0604020202020204" pitchFamily="34" charset="0"/>
              </a:rPr>
              <a:t>cholinergics</a:t>
            </a:r>
            <a:r>
              <a:rPr lang="en-US" altLang="en-US" sz="2000" dirty="0">
                <a:solidFill>
                  <a:schemeClr val="bg1"/>
                </a:solidFill>
                <a:latin typeface="Arial" panose="020B0604020202020204" pitchFamily="34" charset="0"/>
              </a:rPr>
              <a:t>, catheters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For orthostasis? </a:t>
            </a:r>
          </a:p>
          <a:p>
            <a:pPr>
              <a:lnSpc>
                <a:spcPct val="90000"/>
              </a:lnSpc>
            </a:pPr>
            <a:r>
              <a:rPr lang="en-US" altLang="en-US" sz="2000" dirty="0">
                <a:solidFill>
                  <a:schemeClr val="bg1"/>
                </a:solidFill>
                <a:latin typeface="Arial" panose="020B0604020202020204" pitchFamily="34" charset="0"/>
              </a:rPr>
              <a:t>	Non-Rx:  1) avoid rapid postural change, heavy meals, straining while coughing or passing stool, &amp; hot temperatures. 2) add leg crossing, increasing water and salt intake, keeping the head of the bed raised, and using compression stockings or binders</a:t>
            </a:r>
          </a:p>
          <a:p>
            <a:pPr>
              <a:lnSpc>
                <a:spcPct val="90000"/>
              </a:lnSpc>
            </a:pPr>
            <a:r>
              <a:rPr lang="en-US" altLang="en-US" sz="2000" dirty="0">
                <a:solidFill>
                  <a:schemeClr val="bg1"/>
                </a:solidFill>
                <a:latin typeface="Arial" panose="020B0604020202020204" pitchFamily="34" charset="0"/>
              </a:rPr>
              <a:t>	Rx: 1) droxidopa, midodrine, fludrocortisone, pyridostigmine</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For reactive hypertension? Short acting clonidine, vasodilators like Nitro paste</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MSA: treatment tips and tricks</a:t>
            </a:r>
          </a:p>
        </p:txBody>
      </p:sp>
      <p:pic>
        <p:nvPicPr>
          <p:cNvPr id="3" name="Picture 2">
            <a:extLst>
              <a:ext uri="{FF2B5EF4-FFF2-40B4-BE49-F238E27FC236}">
                <a16:creationId xmlns:a16="http://schemas.microsoft.com/office/drawing/2014/main" id="{5D9BEA58-BD04-FA44-9B74-3A77ACFB8E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96281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21</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5982919" cy="4980254"/>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chemeClr val="bg1"/>
                </a:solidFill>
                <a:latin typeface="Arial" panose="020B0604020202020204" pitchFamily="34" charset="0"/>
              </a:rPr>
              <a:t>Clinical symptoms: </a:t>
            </a:r>
          </a:p>
          <a:p>
            <a:pPr>
              <a:lnSpc>
                <a:spcPct val="90000"/>
              </a:lnSpc>
            </a:pPr>
            <a:r>
              <a:rPr lang="en-US" altLang="en-US" sz="2000" dirty="0">
                <a:solidFill>
                  <a:schemeClr val="bg1"/>
                </a:solidFill>
                <a:latin typeface="Arial" panose="020B0604020202020204" pitchFamily="34" charset="0"/>
              </a:rPr>
              <a:t>= levodopa-resistant akinetic-rigid symptoms affecting the axial muscles</a:t>
            </a:r>
          </a:p>
          <a:p>
            <a:pPr>
              <a:lnSpc>
                <a:spcPct val="90000"/>
              </a:lnSpc>
            </a:pPr>
            <a:r>
              <a:rPr lang="en-US" altLang="en-US" sz="2000" dirty="0">
                <a:solidFill>
                  <a:schemeClr val="bg1"/>
                </a:solidFill>
                <a:latin typeface="Arial" panose="020B0604020202020204" pitchFamily="34" charset="0"/>
              </a:rPr>
              <a:t>= tendency to fall backwards</a:t>
            </a:r>
          </a:p>
          <a:p>
            <a:pPr>
              <a:lnSpc>
                <a:spcPct val="90000"/>
              </a:lnSpc>
            </a:pPr>
            <a:r>
              <a:rPr lang="en-US" altLang="en-US" sz="2000" dirty="0">
                <a:solidFill>
                  <a:schemeClr val="bg1"/>
                </a:solidFill>
                <a:latin typeface="Arial" panose="020B0604020202020204" pitchFamily="34" charset="0"/>
              </a:rPr>
              <a:t>= vertical gaze paresis  </a:t>
            </a:r>
          </a:p>
          <a:p>
            <a:pPr>
              <a:lnSpc>
                <a:spcPct val="90000"/>
              </a:lnSpc>
            </a:pPr>
            <a:r>
              <a:rPr lang="en-US" altLang="en-US" sz="2000" dirty="0">
                <a:solidFill>
                  <a:schemeClr val="bg1"/>
                </a:solidFill>
                <a:latin typeface="Arial" panose="020B0604020202020204" pitchFamily="34" charset="0"/>
              </a:rPr>
              <a:t>= frontal lobe syndrome </a:t>
            </a:r>
            <a:r>
              <a:rPr lang="en-US" altLang="en-US" sz="2000" dirty="0">
                <a:solidFill>
                  <a:schemeClr val="bg1"/>
                </a:solidFill>
                <a:latin typeface="Arial" panose="020B0604020202020204" pitchFamily="34" charset="0"/>
                <a:sym typeface="Wingdings" panose="05000000000000000000" pitchFamily="2" charset="2"/>
              </a:rPr>
              <a:t> </a:t>
            </a:r>
            <a:r>
              <a:rPr lang="en-US" altLang="en-US" sz="2000" dirty="0">
                <a:solidFill>
                  <a:schemeClr val="bg1"/>
                </a:solidFill>
                <a:latin typeface="Arial" panose="020B0604020202020204" pitchFamily="34" charset="0"/>
              </a:rPr>
              <a:t>apathy, impaired executive functions, and a “applause sign”</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i="1" dirty="0">
                <a:solidFill>
                  <a:schemeClr val="bg1"/>
                </a:solidFill>
                <a:latin typeface="Arial" panose="020B0604020202020204" pitchFamily="34" charset="0"/>
              </a:rPr>
              <a:t>MAY HAVE SOME INITIAL asymmetric levodopa-responsive parkinsonism (PSP-P, about 20%) which is clinically indistinguishable from Parkinson’s disease, until the later onset of vertical gaze paresis….</a:t>
            </a:r>
          </a:p>
          <a:p>
            <a:pPr>
              <a:lnSpc>
                <a:spcPct val="90000"/>
              </a:lnSpc>
            </a:pPr>
            <a:endParaRPr lang="en-US" altLang="en-US" sz="2000" i="1"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Prevalence:  5–10/100 000 persons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Mean age at disease onset: 60s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Disease course:  “rule of odds”</a:t>
            </a:r>
          </a:p>
          <a:p>
            <a:pPr>
              <a:lnSpc>
                <a:spcPct val="90000"/>
              </a:lnSpc>
            </a:pPr>
            <a:r>
              <a:rPr lang="en-US" altLang="en-US" sz="2000" dirty="0">
                <a:solidFill>
                  <a:schemeClr val="bg1"/>
                </a:solidFill>
                <a:latin typeface="Arial" panose="020B0604020202020204" pitchFamily="34" charset="0"/>
              </a:rPr>
              <a:t> 1) year 1, falls</a:t>
            </a:r>
          </a:p>
          <a:p>
            <a:pPr>
              <a:lnSpc>
                <a:spcPct val="90000"/>
              </a:lnSpc>
            </a:pPr>
            <a:r>
              <a:rPr lang="en-US" altLang="en-US" sz="2000" dirty="0">
                <a:solidFill>
                  <a:schemeClr val="bg1"/>
                </a:solidFill>
                <a:latin typeface="Arial" panose="020B0604020202020204" pitchFamily="34" charset="0"/>
              </a:rPr>
              <a:t> 2) year 3, gaze palsy</a:t>
            </a:r>
          </a:p>
          <a:p>
            <a:pPr>
              <a:lnSpc>
                <a:spcPct val="90000"/>
              </a:lnSpc>
            </a:pPr>
            <a:r>
              <a:rPr lang="en-US" altLang="en-US" sz="2000" dirty="0">
                <a:solidFill>
                  <a:schemeClr val="bg1"/>
                </a:solidFill>
                <a:latin typeface="Arial" panose="020B0604020202020204" pitchFamily="34" charset="0"/>
              </a:rPr>
              <a:t> 3) year 5, cognitive</a:t>
            </a:r>
          </a:p>
          <a:p>
            <a:pPr>
              <a:lnSpc>
                <a:spcPct val="90000"/>
              </a:lnSpc>
            </a:pPr>
            <a:r>
              <a:rPr lang="en-US" altLang="en-US" sz="2000" dirty="0">
                <a:solidFill>
                  <a:schemeClr val="bg1"/>
                </a:solidFill>
                <a:latin typeface="Arial" panose="020B0604020202020204" pitchFamily="34" charset="0"/>
              </a:rPr>
              <a:t> 4) years 7-9, near death, die from aspiration or falls</a:t>
            </a:r>
          </a:p>
          <a:p>
            <a:pPr>
              <a:lnSpc>
                <a:spcPct val="90000"/>
              </a:lnSpc>
            </a:pPr>
            <a:endParaRPr lang="en-US" altLang="en-US" sz="2000" dirty="0">
              <a:solidFill>
                <a:schemeClr val="bg1"/>
              </a:solidFill>
              <a:latin typeface="Arial" panose="020B0604020202020204" pitchFamily="34" charset="0"/>
            </a:endParaRP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PSP: the basics</a:t>
            </a:r>
          </a:p>
        </p:txBody>
      </p:sp>
      <p:pic>
        <p:nvPicPr>
          <p:cNvPr id="20484" name="Picture 4" descr="Neuroglia 01 00010 g002">
            <a:extLst>
              <a:ext uri="{FF2B5EF4-FFF2-40B4-BE49-F238E27FC236}">
                <a16:creationId xmlns:a16="http://schemas.microsoft.com/office/drawing/2014/main" id="{6DC5689F-ADCE-4781-85AE-A003950A1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340" y="228602"/>
            <a:ext cx="4604315" cy="5554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8AF6F9-6558-BC3D-D27F-04DDE71B0F01}"/>
              </a:ext>
            </a:extLst>
          </p:cNvPr>
          <p:cNvSpPr txBox="1"/>
          <p:nvPr/>
        </p:nvSpPr>
        <p:spPr>
          <a:xfrm>
            <a:off x="1757492" y="6404753"/>
            <a:ext cx="4223858" cy="215444"/>
          </a:xfrm>
          <a:prstGeom prst="rect">
            <a:avLst/>
          </a:prstGeom>
          <a:noFill/>
        </p:spPr>
        <p:txBody>
          <a:bodyPr wrap="square">
            <a:spAutoFit/>
          </a:bodyPr>
          <a:lstStyle/>
          <a:p>
            <a:r>
              <a:rPr lang="en-US" sz="800" b="0" i="0" dirty="0">
                <a:solidFill>
                  <a:schemeClr val="bg1"/>
                </a:solidFill>
                <a:effectLst/>
                <a:latin typeface="BlinkMacSystemFont"/>
              </a:rPr>
              <a:t>Need reference for slides</a:t>
            </a:r>
            <a:endParaRPr lang="en-US" sz="800" dirty="0">
              <a:solidFill>
                <a:schemeClr val="bg1"/>
              </a:solidFill>
            </a:endParaRPr>
          </a:p>
        </p:txBody>
      </p:sp>
      <p:pic>
        <p:nvPicPr>
          <p:cNvPr id="3" name="Picture 2">
            <a:extLst>
              <a:ext uri="{FF2B5EF4-FFF2-40B4-BE49-F238E27FC236}">
                <a16:creationId xmlns:a16="http://schemas.microsoft.com/office/drawing/2014/main" id="{60E43EEA-4143-5871-28C9-4C152E4CE9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201019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32659-FB5D-7B23-EFAD-F47641D1C5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22</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5638970" cy="5474028"/>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92500" lnSpcReduction="1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rgbClr val="FF0000"/>
                </a:solidFill>
                <a:latin typeface="Arial" panose="020B0604020202020204" pitchFamily="34" charset="0"/>
              </a:rPr>
              <a:t>Rapid clinical deterioration</a:t>
            </a:r>
          </a:p>
          <a:p>
            <a:pPr>
              <a:lnSpc>
                <a:spcPct val="90000"/>
              </a:lnSpc>
            </a:pPr>
            <a:r>
              <a:rPr lang="en-US" altLang="en-US" sz="2000" dirty="0">
                <a:solidFill>
                  <a:schemeClr val="bg1"/>
                </a:solidFill>
                <a:latin typeface="Arial" panose="020B0604020202020204" pitchFamily="34" charset="0"/>
              </a:rPr>
              <a:t>• Wheelchair in 5 </a:t>
            </a:r>
            <a:r>
              <a:rPr lang="en-US" altLang="en-US" sz="2000" dirty="0" err="1">
                <a:solidFill>
                  <a:schemeClr val="bg1"/>
                </a:solidFill>
                <a:latin typeface="Arial" panose="020B0604020202020204" pitchFamily="34" charset="0"/>
              </a:rPr>
              <a:t>yrs</a:t>
            </a:r>
            <a:r>
              <a:rPr lang="en-US" altLang="en-US" sz="2000" dirty="0">
                <a:solidFill>
                  <a:schemeClr val="bg1"/>
                </a:solidFill>
                <a:latin typeface="Arial" panose="020B0604020202020204" pitchFamily="34" charset="0"/>
              </a:rPr>
              <a:t>, dependent in 10 (like MSA)</a:t>
            </a:r>
          </a:p>
          <a:p>
            <a:pPr>
              <a:lnSpc>
                <a:spcPct val="90000"/>
              </a:lnSpc>
            </a:pPr>
            <a:r>
              <a:rPr lang="en-US" altLang="en-US" sz="2000" dirty="0">
                <a:solidFill>
                  <a:schemeClr val="bg1"/>
                </a:solidFill>
                <a:latin typeface="Arial" panose="020B0604020202020204" pitchFamily="34" charset="0"/>
              </a:rPr>
              <a:t>• Falls within the first year</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Eye movement abnormalities</a:t>
            </a:r>
          </a:p>
          <a:p>
            <a:pPr>
              <a:lnSpc>
                <a:spcPct val="90000"/>
              </a:lnSpc>
            </a:pPr>
            <a:r>
              <a:rPr lang="en-US" altLang="en-US" sz="2000" dirty="0">
                <a:solidFill>
                  <a:schemeClr val="bg1"/>
                </a:solidFill>
                <a:latin typeface="Arial" panose="020B0604020202020204" pitchFamily="34" charset="0"/>
              </a:rPr>
              <a:t>• Giant or macro square wave jerks</a:t>
            </a:r>
          </a:p>
          <a:p>
            <a:pPr>
              <a:lnSpc>
                <a:spcPct val="90000"/>
              </a:lnSpc>
            </a:pPr>
            <a:r>
              <a:rPr lang="en-US" altLang="en-US" sz="2000" dirty="0">
                <a:solidFill>
                  <a:schemeClr val="bg1"/>
                </a:solidFill>
                <a:latin typeface="Arial" panose="020B0604020202020204" pitchFamily="34" charset="0"/>
              </a:rPr>
              <a:t>• Curved trajectory vertical saccades (Round-the-house sign)</a:t>
            </a:r>
          </a:p>
          <a:p>
            <a:pPr>
              <a:lnSpc>
                <a:spcPct val="90000"/>
              </a:lnSpc>
            </a:pPr>
            <a:r>
              <a:rPr lang="en-US" altLang="en-US" sz="2000" dirty="0">
                <a:solidFill>
                  <a:schemeClr val="bg1"/>
                </a:solidFill>
                <a:latin typeface="Arial" panose="020B0604020202020204" pitchFamily="34" charset="0"/>
              </a:rPr>
              <a:t>• Slow vertical saccades</a:t>
            </a:r>
          </a:p>
          <a:p>
            <a:pPr>
              <a:lnSpc>
                <a:spcPct val="90000"/>
              </a:lnSpc>
            </a:pPr>
            <a:r>
              <a:rPr lang="en-US" altLang="en-US" sz="2000" dirty="0">
                <a:solidFill>
                  <a:schemeClr val="bg1"/>
                </a:solidFill>
                <a:latin typeface="Arial" panose="020B0604020202020204" pitchFamily="34" charset="0"/>
              </a:rPr>
              <a:t>• Supranuclear vertical gaze palsy</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Abnormal facial appearances</a:t>
            </a:r>
          </a:p>
          <a:p>
            <a:pPr>
              <a:lnSpc>
                <a:spcPct val="90000"/>
              </a:lnSpc>
            </a:pPr>
            <a:r>
              <a:rPr lang="en-US" altLang="en-US" sz="2000" dirty="0">
                <a:solidFill>
                  <a:schemeClr val="bg1"/>
                </a:solidFill>
                <a:latin typeface="Arial" panose="020B0604020202020204" pitchFamily="34" charset="0"/>
              </a:rPr>
              <a:t>• Dystonic wrinkling of the glabellar region (Procerus or corrugator sign)</a:t>
            </a:r>
          </a:p>
          <a:p>
            <a:pPr>
              <a:lnSpc>
                <a:spcPct val="90000"/>
              </a:lnSpc>
            </a:pPr>
            <a:r>
              <a:rPr lang="en-US" altLang="en-US" sz="2000" dirty="0">
                <a:solidFill>
                  <a:schemeClr val="bg1"/>
                </a:solidFill>
                <a:latin typeface="Arial" panose="020B0604020202020204" pitchFamily="34" charset="0"/>
              </a:rPr>
              <a:t>• Blepharospasm (&amp; apraxia of eyelid opening)</a:t>
            </a:r>
          </a:p>
          <a:p>
            <a:pPr>
              <a:lnSpc>
                <a:spcPct val="90000"/>
              </a:lnSpc>
            </a:pPr>
            <a:r>
              <a:rPr lang="en-US" altLang="en-US" sz="2000" dirty="0">
                <a:solidFill>
                  <a:schemeClr val="bg1"/>
                </a:solidFill>
                <a:latin typeface="Arial" panose="020B0604020202020204" pitchFamily="34" charset="0"/>
              </a:rPr>
              <a:t>• Lid retraction (‘Reptilian stare’)</a:t>
            </a:r>
          </a:p>
          <a:p>
            <a:pPr>
              <a:lnSpc>
                <a:spcPct val="90000"/>
              </a:lnSpc>
            </a:pPr>
            <a:r>
              <a:rPr lang="en-US" altLang="en-US" sz="2000" dirty="0">
                <a:solidFill>
                  <a:schemeClr val="bg1"/>
                </a:solidFill>
                <a:latin typeface="Arial" panose="020B0604020202020204" pitchFamily="34" charset="0"/>
              </a:rPr>
              <a:t>• Transient head deviation</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Limb abnormalities</a:t>
            </a:r>
          </a:p>
          <a:p>
            <a:pPr>
              <a:lnSpc>
                <a:spcPct val="90000"/>
              </a:lnSpc>
            </a:pPr>
            <a:r>
              <a:rPr lang="en-US" altLang="en-US" sz="2000" dirty="0">
                <a:solidFill>
                  <a:schemeClr val="bg1"/>
                </a:solidFill>
                <a:latin typeface="Arial" panose="020B0604020202020204" pitchFamily="34" charset="0"/>
              </a:rPr>
              <a:t>• Tremulous movements during ballistic aiming movements</a:t>
            </a:r>
          </a:p>
        </p:txBody>
      </p:sp>
      <p:sp>
        <p:nvSpPr>
          <p:cNvPr id="6" name="TextBox 5">
            <a:extLst>
              <a:ext uri="{FF2B5EF4-FFF2-40B4-BE49-F238E27FC236}">
                <a16:creationId xmlns:a16="http://schemas.microsoft.com/office/drawing/2014/main" id="{33E9C7CB-888A-17B1-7D1B-02B05947CDAD}"/>
              </a:ext>
            </a:extLst>
          </p:cNvPr>
          <p:cNvSpPr txBox="1"/>
          <p:nvPr/>
        </p:nvSpPr>
        <p:spPr>
          <a:xfrm>
            <a:off x="6494307" y="1153238"/>
            <a:ext cx="5697693" cy="5078313"/>
          </a:xfrm>
          <a:prstGeom prst="rect">
            <a:avLst/>
          </a:prstGeom>
          <a:noFill/>
        </p:spPr>
        <p:txBody>
          <a:bodyPr wrap="square">
            <a:spAutoFit/>
          </a:bodyPr>
          <a:lstStyle/>
          <a:p>
            <a:pPr>
              <a:lnSpc>
                <a:spcPct val="90000"/>
              </a:lnSpc>
            </a:pPr>
            <a:r>
              <a:rPr lang="en-US" altLang="en-US" sz="2000" b="1" dirty="0">
                <a:solidFill>
                  <a:srgbClr val="FF0000"/>
                </a:solidFill>
                <a:latin typeface="Arial" panose="020B0604020202020204" pitchFamily="34" charset="0"/>
              </a:rPr>
              <a:t>Axial dysfunction</a:t>
            </a:r>
          </a:p>
          <a:p>
            <a:pPr>
              <a:lnSpc>
                <a:spcPct val="90000"/>
              </a:lnSpc>
            </a:pPr>
            <a:r>
              <a:rPr lang="en-US" altLang="en-US" sz="2000" b="1" dirty="0">
                <a:solidFill>
                  <a:schemeClr val="bg1"/>
                </a:solidFill>
                <a:latin typeface="Arial" panose="020B0604020202020204" pitchFamily="34" charset="0"/>
              </a:rPr>
              <a:t>• </a:t>
            </a:r>
            <a:r>
              <a:rPr lang="en-US" altLang="en-US" sz="2000" b="1" dirty="0" err="1">
                <a:solidFill>
                  <a:schemeClr val="bg1"/>
                </a:solidFill>
                <a:latin typeface="Arial" panose="020B0604020202020204" pitchFamily="34" charset="0"/>
              </a:rPr>
              <a:t>Retrocollis</a:t>
            </a:r>
            <a:r>
              <a:rPr lang="en-US" altLang="en-US" sz="2000" b="1" dirty="0">
                <a:solidFill>
                  <a:schemeClr val="bg1"/>
                </a:solidFill>
                <a:latin typeface="Arial" panose="020B0604020202020204" pitchFamily="34" charset="0"/>
              </a:rPr>
              <a:t> with extended body posture</a:t>
            </a:r>
          </a:p>
          <a:p>
            <a:pPr>
              <a:lnSpc>
                <a:spcPct val="90000"/>
              </a:lnSpc>
            </a:pPr>
            <a:r>
              <a:rPr lang="en-US" altLang="en-US" sz="2000" b="1" dirty="0">
                <a:solidFill>
                  <a:schemeClr val="bg1"/>
                </a:solidFill>
                <a:latin typeface="Arial" panose="020B0604020202020204" pitchFamily="34" charset="0"/>
              </a:rPr>
              <a:t>• Freezing of gait within three years of onset</a:t>
            </a:r>
          </a:p>
          <a:p>
            <a:pPr>
              <a:lnSpc>
                <a:spcPct val="90000"/>
              </a:lnSpc>
            </a:pPr>
            <a:r>
              <a:rPr lang="en-US" altLang="en-US" sz="2000" b="1" dirty="0">
                <a:solidFill>
                  <a:schemeClr val="bg1"/>
                </a:solidFill>
                <a:latin typeface="Arial" panose="020B0604020202020204" pitchFamily="34" charset="0"/>
              </a:rPr>
              <a:t>• Robotic voice, dysarthria and dysphagia</a:t>
            </a:r>
          </a:p>
          <a:p>
            <a:pPr>
              <a:lnSpc>
                <a:spcPct val="90000"/>
              </a:lnSpc>
            </a:pPr>
            <a:r>
              <a:rPr lang="en-US" altLang="en-US" sz="2000" b="1" dirty="0">
                <a:solidFill>
                  <a:schemeClr val="bg1"/>
                </a:solidFill>
                <a:latin typeface="Arial" panose="020B0604020202020204" pitchFamily="34" charset="0"/>
              </a:rPr>
              <a:t>• A wide-based gait, lateral instability</a:t>
            </a:r>
          </a:p>
          <a:p>
            <a:pPr>
              <a:lnSpc>
                <a:spcPct val="90000"/>
              </a:lnSpc>
            </a:pPr>
            <a:r>
              <a:rPr lang="en-US" altLang="en-US" sz="2000" b="1" dirty="0">
                <a:solidFill>
                  <a:schemeClr val="bg1"/>
                </a:solidFill>
                <a:latin typeface="Arial" panose="020B0604020202020204" pitchFamily="34" charset="0"/>
              </a:rPr>
              <a:t>• Decreased ten-step tandem gait</a:t>
            </a:r>
          </a:p>
          <a:p>
            <a:pPr>
              <a:lnSpc>
                <a:spcPct val="90000"/>
              </a:lnSpc>
            </a:pPr>
            <a:r>
              <a:rPr lang="en-US" altLang="en-US" sz="2000" b="1" dirty="0">
                <a:solidFill>
                  <a:schemeClr val="bg1"/>
                </a:solidFill>
                <a:latin typeface="Arial" panose="020B0604020202020204" pitchFamily="34" charset="0"/>
              </a:rPr>
              <a:t>• Loss of cycling ability</a:t>
            </a:r>
          </a:p>
          <a:p>
            <a:pPr>
              <a:lnSpc>
                <a:spcPct val="90000"/>
              </a:lnSpc>
            </a:pP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rgbClr val="FF0000"/>
                </a:solidFill>
                <a:latin typeface="Arial" panose="020B0604020202020204" pitchFamily="34" charset="0"/>
              </a:rPr>
              <a:t>Cognitive, neuropsychiatric</a:t>
            </a:r>
          </a:p>
          <a:p>
            <a:pPr>
              <a:lnSpc>
                <a:spcPct val="90000"/>
              </a:lnSpc>
            </a:pPr>
            <a:r>
              <a:rPr lang="en-US" altLang="en-US" sz="2000" b="1" dirty="0">
                <a:solidFill>
                  <a:schemeClr val="bg1"/>
                </a:solidFill>
                <a:latin typeface="Arial" panose="020B0604020202020204" pitchFamily="34" charset="0"/>
              </a:rPr>
              <a:t>• Executive dysfunction and apathy within three years of onset</a:t>
            </a:r>
          </a:p>
          <a:p>
            <a:pPr>
              <a:lnSpc>
                <a:spcPct val="90000"/>
              </a:lnSpc>
            </a:pPr>
            <a:r>
              <a:rPr lang="en-US" altLang="en-US" sz="2000" b="1" dirty="0">
                <a:solidFill>
                  <a:schemeClr val="bg1"/>
                </a:solidFill>
                <a:latin typeface="Arial" panose="020B0604020202020204" pitchFamily="34" charset="0"/>
              </a:rPr>
              <a:t>• Apathy and impulsivity (Rocket’s sign)</a:t>
            </a:r>
          </a:p>
          <a:p>
            <a:pPr>
              <a:lnSpc>
                <a:spcPct val="90000"/>
              </a:lnSpc>
            </a:pPr>
            <a:r>
              <a:rPr lang="en-US" altLang="en-US" sz="2000" b="1" dirty="0">
                <a:solidFill>
                  <a:schemeClr val="bg1"/>
                </a:solidFill>
                <a:latin typeface="Arial" panose="020B0604020202020204" pitchFamily="34" charset="0"/>
              </a:rPr>
              <a:t>• Emotional incontinence</a:t>
            </a:r>
          </a:p>
          <a:p>
            <a:pPr>
              <a:lnSpc>
                <a:spcPct val="90000"/>
              </a:lnSpc>
            </a:pPr>
            <a:r>
              <a:rPr lang="en-US" altLang="en-US" sz="2000" b="1" dirty="0">
                <a:solidFill>
                  <a:schemeClr val="bg1"/>
                </a:solidFill>
                <a:latin typeface="Arial" panose="020B0604020202020204" pitchFamily="34" charset="0"/>
              </a:rPr>
              <a:t>• Non-fluent aphasia</a:t>
            </a:r>
          </a:p>
          <a:p>
            <a:pPr>
              <a:lnSpc>
                <a:spcPct val="90000"/>
              </a:lnSpc>
            </a:pP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rgbClr val="FF0000"/>
                </a:solidFill>
                <a:latin typeface="Arial" panose="020B0604020202020204" pitchFamily="34" charset="0"/>
              </a:rPr>
              <a:t>Other non-motor symptoms</a:t>
            </a:r>
          </a:p>
          <a:p>
            <a:pPr>
              <a:lnSpc>
                <a:spcPct val="90000"/>
              </a:lnSpc>
            </a:pPr>
            <a:r>
              <a:rPr lang="en-US" altLang="en-US" sz="2000" b="1" dirty="0">
                <a:solidFill>
                  <a:schemeClr val="bg1"/>
                </a:solidFill>
                <a:latin typeface="Arial" panose="020B0604020202020204" pitchFamily="34" charset="0"/>
              </a:rPr>
              <a:t>• Decreased pain sensitivity</a:t>
            </a:r>
          </a:p>
          <a:p>
            <a:pPr>
              <a:lnSpc>
                <a:spcPct val="90000"/>
              </a:lnSpc>
            </a:pPr>
            <a:r>
              <a:rPr lang="en-US" altLang="en-US" sz="2000" b="1" dirty="0">
                <a:solidFill>
                  <a:schemeClr val="bg1"/>
                </a:solidFill>
                <a:latin typeface="Arial" panose="020B0604020202020204" pitchFamily="34" charset="0"/>
              </a:rPr>
              <a:t>• Absent of autonomic symptoms</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a:t>PSP: “red flags” and presentation</a:t>
            </a:r>
            <a:endParaRPr lang="en-US" dirty="0"/>
          </a:p>
        </p:txBody>
      </p:sp>
      <p:sp>
        <p:nvSpPr>
          <p:cNvPr id="5" name="TextBox 4">
            <a:extLst>
              <a:ext uri="{FF2B5EF4-FFF2-40B4-BE49-F238E27FC236}">
                <a16:creationId xmlns:a16="http://schemas.microsoft.com/office/drawing/2014/main" id="{42422794-9691-0C60-57A6-B2910914202B}"/>
              </a:ext>
            </a:extLst>
          </p:cNvPr>
          <p:cNvSpPr txBox="1"/>
          <p:nvPr/>
        </p:nvSpPr>
        <p:spPr>
          <a:xfrm>
            <a:off x="1757492" y="6404753"/>
            <a:ext cx="4223858" cy="338554"/>
          </a:xfrm>
          <a:prstGeom prst="rect">
            <a:avLst/>
          </a:prstGeom>
          <a:noFill/>
        </p:spPr>
        <p:txBody>
          <a:bodyPr wrap="square">
            <a:spAutoFit/>
          </a:bodyPr>
          <a:lstStyle/>
          <a:p>
            <a:r>
              <a:rPr lang="en-US" sz="800" b="0" i="0" dirty="0" err="1">
                <a:solidFill>
                  <a:schemeClr val="bg1"/>
                </a:solidFill>
                <a:effectLst/>
                <a:latin typeface="BlinkMacSystemFont"/>
              </a:rPr>
              <a:t>Bhidayasiri</a:t>
            </a:r>
            <a:r>
              <a:rPr lang="en-US" sz="800" b="0" i="0" dirty="0">
                <a:solidFill>
                  <a:schemeClr val="bg1"/>
                </a:solidFill>
                <a:effectLst/>
                <a:latin typeface="BlinkMacSystemFont"/>
              </a:rPr>
              <a:t> R, </a:t>
            </a:r>
            <a:r>
              <a:rPr lang="en-US" sz="800" b="0" i="0" dirty="0" err="1">
                <a:solidFill>
                  <a:schemeClr val="bg1"/>
                </a:solidFill>
                <a:effectLst/>
                <a:latin typeface="BlinkMacSystemFont"/>
              </a:rPr>
              <a:t>Sringean</a:t>
            </a:r>
            <a:r>
              <a:rPr lang="en-US" sz="800" b="0" i="0" dirty="0">
                <a:solidFill>
                  <a:schemeClr val="bg1"/>
                </a:solidFill>
                <a:effectLst/>
                <a:latin typeface="BlinkMacSystemFont"/>
              </a:rPr>
              <a:t> J, Reich SG, </a:t>
            </a:r>
            <a:r>
              <a:rPr lang="en-US" sz="800" b="0" i="0" dirty="0" err="1">
                <a:solidFill>
                  <a:schemeClr val="bg1"/>
                </a:solidFill>
                <a:effectLst/>
                <a:latin typeface="BlinkMacSystemFont"/>
              </a:rPr>
              <a:t>Colosimo</a:t>
            </a:r>
            <a:r>
              <a:rPr lang="en-US" sz="800" b="0" i="0" dirty="0">
                <a:solidFill>
                  <a:schemeClr val="bg1"/>
                </a:solidFill>
                <a:effectLst/>
                <a:latin typeface="BlinkMacSystemFont"/>
              </a:rPr>
              <a:t> C. Red flags phenotyping: A systematic review on clinical features in atypical parkinsonian disorders. Parkinsonism </a:t>
            </a:r>
            <a:r>
              <a:rPr lang="en-US" sz="800" b="0" i="0" dirty="0" err="1">
                <a:solidFill>
                  <a:schemeClr val="bg1"/>
                </a:solidFill>
                <a:effectLst/>
                <a:latin typeface="BlinkMacSystemFont"/>
              </a:rPr>
              <a:t>Relat</a:t>
            </a:r>
            <a:r>
              <a:rPr lang="en-US" sz="800" b="0" i="0" dirty="0">
                <a:solidFill>
                  <a:schemeClr val="bg1"/>
                </a:solidFill>
                <a:effectLst/>
                <a:latin typeface="BlinkMacSystemFont"/>
              </a:rPr>
              <a:t> </a:t>
            </a:r>
            <a:r>
              <a:rPr lang="en-US" sz="800" b="0" i="0" dirty="0" err="1">
                <a:solidFill>
                  <a:schemeClr val="bg1"/>
                </a:solidFill>
                <a:effectLst/>
                <a:latin typeface="BlinkMacSystemFont"/>
              </a:rPr>
              <a:t>Disord</a:t>
            </a:r>
            <a:r>
              <a:rPr lang="en-US" sz="800" b="0" i="0" dirty="0">
                <a:solidFill>
                  <a:schemeClr val="bg1"/>
                </a:solidFill>
                <a:effectLst/>
                <a:latin typeface="BlinkMacSystemFont"/>
              </a:rPr>
              <a:t>. 2019 Feb;59:82-92.</a:t>
            </a:r>
            <a:endParaRPr lang="en-US" sz="800" dirty="0">
              <a:solidFill>
                <a:schemeClr val="bg1"/>
              </a:solidFill>
            </a:endParaRPr>
          </a:p>
        </p:txBody>
      </p:sp>
    </p:spTree>
    <p:extLst>
      <p:ext uri="{BB962C8B-B14F-4D97-AF65-F5344CB8AC3E}">
        <p14:creationId xmlns:p14="http://schemas.microsoft.com/office/powerpoint/2010/main" val="334203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23</a:t>
            </a:fld>
            <a:endParaRPr lang="en-US" dirty="0"/>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PSP: clinical phenotypes (most lumping)</a:t>
            </a:r>
          </a:p>
        </p:txBody>
      </p:sp>
      <p:sp>
        <p:nvSpPr>
          <p:cNvPr id="5" name="TextBox 4">
            <a:extLst>
              <a:ext uri="{FF2B5EF4-FFF2-40B4-BE49-F238E27FC236}">
                <a16:creationId xmlns:a16="http://schemas.microsoft.com/office/drawing/2014/main" id="{5DB34EF7-0474-88AB-CB1D-A993416FC76E}"/>
              </a:ext>
            </a:extLst>
          </p:cNvPr>
          <p:cNvSpPr txBox="1"/>
          <p:nvPr/>
        </p:nvSpPr>
        <p:spPr>
          <a:xfrm>
            <a:off x="2401152" y="6273723"/>
            <a:ext cx="6149130" cy="215444"/>
          </a:xfrm>
          <a:prstGeom prst="rect">
            <a:avLst/>
          </a:prstGeom>
          <a:noFill/>
        </p:spPr>
        <p:txBody>
          <a:bodyPr wrap="square">
            <a:spAutoFit/>
          </a:bodyPr>
          <a:lstStyle/>
          <a:p>
            <a:r>
              <a:rPr lang="en-US" sz="800" b="0" i="0" dirty="0">
                <a:solidFill>
                  <a:schemeClr val="bg1"/>
                </a:solidFill>
                <a:effectLst/>
                <a:latin typeface="Roboto" panose="02000000000000000000" pitchFamily="2" charset="0"/>
              </a:rPr>
              <a:t>Multiple sources</a:t>
            </a:r>
            <a:endParaRPr lang="en-US" sz="800" dirty="0">
              <a:solidFill>
                <a:schemeClr val="bg1"/>
              </a:solidFill>
            </a:endParaRPr>
          </a:p>
        </p:txBody>
      </p:sp>
      <p:sp>
        <p:nvSpPr>
          <p:cNvPr id="7" name="TextBox 6">
            <a:extLst>
              <a:ext uri="{FF2B5EF4-FFF2-40B4-BE49-F238E27FC236}">
                <a16:creationId xmlns:a16="http://schemas.microsoft.com/office/drawing/2014/main" id="{4C03508D-B588-A1CE-3B26-03E938E10553}"/>
              </a:ext>
            </a:extLst>
          </p:cNvPr>
          <p:cNvSpPr txBox="1"/>
          <p:nvPr/>
        </p:nvSpPr>
        <p:spPr>
          <a:xfrm>
            <a:off x="943761" y="1126360"/>
            <a:ext cx="8175072" cy="5078313"/>
          </a:xfrm>
          <a:prstGeom prst="rect">
            <a:avLst/>
          </a:prstGeom>
          <a:noFill/>
        </p:spPr>
        <p:txBody>
          <a:bodyPr wrap="square">
            <a:spAutoFit/>
          </a:bodyPr>
          <a:lstStyle/>
          <a:p>
            <a:r>
              <a:rPr lang="en-US" b="1" i="0" dirty="0">
                <a:solidFill>
                  <a:schemeClr val="bg1"/>
                </a:solidFill>
                <a:effectLst/>
                <a:latin typeface="Arial" panose="020B0604020202020204" pitchFamily="34" charset="0"/>
                <a:cs typeface="Arial" panose="020B0604020202020204" pitchFamily="34" charset="0"/>
              </a:rPr>
              <a:t>Richardson's Syndrome (RS)</a:t>
            </a:r>
          </a:p>
          <a:p>
            <a:pPr marL="285750" indent="-285750">
              <a:buFontTx/>
              <a:buChar char="-"/>
            </a:pPr>
            <a:r>
              <a:rPr lang="en-US" b="0" i="0" dirty="0">
                <a:solidFill>
                  <a:schemeClr val="bg1"/>
                </a:solidFill>
                <a:effectLst/>
                <a:latin typeface="Arial" panose="020B0604020202020204" pitchFamily="34" charset="0"/>
                <a:cs typeface="Arial" panose="020B0604020202020204" pitchFamily="34" charset="0"/>
              </a:rPr>
              <a:t>most common subtype of PSP, accounting for about 70% of all cases</a:t>
            </a:r>
          </a:p>
          <a:p>
            <a:pPr marL="285750" indent="-285750">
              <a:buFontTx/>
              <a:buChar char="-"/>
            </a:pPr>
            <a:r>
              <a:rPr lang="en-US" dirty="0">
                <a:solidFill>
                  <a:schemeClr val="bg1"/>
                </a:solidFill>
                <a:latin typeface="Arial" panose="020B0604020202020204" pitchFamily="34" charset="0"/>
                <a:cs typeface="Arial" panose="020B0604020202020204" pitchFamily="34" charset="0"/>
              </a:rPr>
              <a:t>C</a:t>
            </a:r>
            <a:r>
              <a:rPr lang="en-US" b="0" i="0" dirty="0">
                <a:solidFill>
                  <a:schemeClr val="bg1"/>
                </a:solidFill>
                <a:effectLst/>
                <a:latin typeface="Arial" panose="020B0604020202020204" pitchFamily="34" charset="0"/>
                <a:cs typeface="Arial" panose="020B0604020202020204" pitchFamily="34" charset="0"/>
              </a:rPr>
              <a:t>lassic triad of symptoms: postural instability, supranuclear gaze palsy, and</a:t>
            </a:r>
          </a:p>
          <a:p>
            <a:endParaRPr lang="en-US" dirty="0">
              <a:solidFill>
                <a:schemeClr val="bg1"/>
              </a:solidFill>
              <a:latin typeface="Arial" panose="020B0604020202020204" pitchFamily="34" charset="0"/>
              <a:cs typeface="Arial" panose="020B0604020202020204" pitchFamily="34" charset="0"/>
            </a:endParaRPr>
          </a:p>
          <a:p>
            <a:r>
              <a:rPr lang="en-US" b="1" i="0" dirty="0">
                <a:solidFill>
                  <a:schemeClr val="bg1"/>
                </a:solidFill>
                <a:effectLst/>
                <a:latin typeface="Arial" panose="020B0604020202020204" pitchFamily="34" charset="0"/>
                <a:cs typeface="Arial" panose="020B0604020202020204" pitchFamily="34" charset="0"/>
              </a:rPr>
              <a:t>PSP-Parkinsonism (PSP-P)</a:t>
            </a:r>
          </a:p>
          <a:p>
            <a:pPr marL="285750" indent="-285750">
              <a:buFontTx/>
              <a:buChar char="-"/>
            </a:pPr>
            <a:r>
              <a:rPr lang="en-US" b="0" i="0" dirty="0">
                <a:solidFill>
                  <a:schemeClr val="bg1"/>
                </a:solidFill>
                <a:effectLst/>
                <a:latin typeface="Arial" panose="020B0604020202020204" pitchFamily="34" charset="0"/>
                <a:cs typeface="Arial" panose="020B0604020202020204" pitchFamily="34" charset="0"/>
              </a:rPr>
              <a:t>subtype of PSP that is characterized by a combination of Parkinsonian features, such as tremors, rigidity, and bradykinesia, along with the classic PSP features</a:t>
            </a:r>
          </a:p>
          <a:p>
            <a:pPr marL="285750" indent="-285750">
              <a:buFontTx/>
              <a:buChar char="-"/>
            </a:pPr>
            <a:r>
              <a:rPr lang="en-US" dirty="0">
                <a:solidFill>
                  <a:schemeClr val="bg1"/>
                </a:solidFill>
                <a:latin typeface="Arial" panose="020B0604020202020204" pitchFamily="34" charset="0"/>
                <a:cs typeface="Arial" panose="020B0604020202020204" pitchFamily="34" charset="0"/>
              </a:rPr>
              <a:t>Greater </a:t>
            </a:r>
            <a:r>
              <a:rPr lang="en-US" dirty="0" err="1">
                <a:solidFill>
                  <a:schemeClr val="bg1"/>
                </a:solidFill>
                <a:latin typeface="Arial" panose="020B0604020202020204" pitchFamily="34" charset="0"/>
                <a:cs typeface="Arial" panose="020B0604020202020204" pitchFamily="34" charset="0"/>
              </a:rPr>
              <a:t>ldopa</a:t>
            </a:r>
            <a:r>
              <a:rPr lang="en-US" dirty="0">
                <a:solidFill>
                  <a:schemeClr val="bg1"/>
                </a:solidFill>
                <a:latin typeface="Arial" panose="020B0604020202020204" pitchFamily="34" charset="0"/>
                <a:cs typeface="Arial" panose="020B0604020202020204" pitchFamily="34" charset="0"/>
              </a:rPr>
              <a:t> response initially, </a:t>
            </a:r>
            <a:r>
              <a:rPr lang="en-US" b="0" i="0" dirty="0">
                <a:solidFill>
                  <a:schemeClr val="bg1"/>
                </a:solidFill>
                <a:effectLst/>
                <a:latin typeface="Arial" panose="020B0604020202020204" pitchFamily="34" charset="0"/>
                <a:cs typeface="Arial" panose="020B0604020202020204" pitchFamily="34" charset="0"/>
              </a:rPr>
              <a:t>often misdiagnosed as Parkinson's disease</a:t>
            </a:r>
          </a:p>
          <a:p>
            <a:pPr marL="285750" indent="-285750">
              <a:buFontTx/>
              <a:buChar char="-"/>
            </a:pPr>
            <a:endParaRPr lang="en-US" b="0" i="0" dirty="0">
              <a:solidFill>
                <a:schemeClr val="bg1"/>
              </a:solidFill>
              <a:effectLst/>
              <a:latin typeface="Arial" panose="020B0604020202020204" pitchFamily="34" charset="0"/>
              <a:cs typeface="Arial" panose="020B0604020202020204" pitchFamily="34" charset="0"/>
            </a:endParaRPr>
          </a:p>
          <a:p>
            <a:r>
              <a:rPr lang="en-US" b="1" i="0" dirty="0">
                <a:solidFill>
                  <a:schemeClr val="bg1"/>
                </a:solidFill>
                <a:effectLst/>
                <a:latin typeface="Arial" panose="020B0604020202020204" pitchFamily="34" charset="0"/>
                <a:cs typeface="Arial" panose="020B0604020202020204" pitchFamily="34" charset="0"/>
              </a:rPr>
              <a:t>PSP-</a:t>
            </a:r>
            <a:r>
              <a:rPr lang="en-US" b="1" i="0" dirty="0" err="1">
                <a:solidFill>
                  <a:schemeClr val="bg1"/>
                </a:solidFill>
                <a:effectLst/>
                <a:latin typeface="Arial" panose="020B0604020202020204" pitchFamily="34" charset="0"/>
                <a:cs typeface="Arial" panose="020B0604020202020204" pitchFamily="34" charset="0"/>
              </a:rPr>
              <a:t>Corticobasal</a:t>
            </a:r>
            <a:r>
              <a:rPr lang="en-US" b="1" i="0" dirty="0">
                <a:solidFill>
                  <a:schemeClr val="bg1"/>
                </a:solidFill>
                <a:effectLst/>
                <a:latin typeface="Arial" panose="020B0604020202020204" pitchFamily="34" charset="0"/>
                <a:cs typeface="Arial" panose="020B0604020202020204" pitchFamily="34" charset="0"/>
              </a:rPr>
              <a:t> Syndrome (PSP-CBS)</a:t>
            </a:r>
          </a:p>
          <a:p>
            <a:pPr marL="285750" indent="-285750">
              <a:buFontTx/>
              <a:buChar char="-"/>
            </a:pPr>
            <a:r>
              <a:rPr lang="en-US" b="0" i="0" dirty="0">
                <a:solidFill>
                  <a:schemeClr val="bg1"/>
                </a:solidFill>
                <a:effectLst/>
                <a:latin typeface="Arial" panose="020B0604020202020204" pitchFamily="34" charset="0"/>
                <a:cs typeface="Arial" panose="020B0604020202020204" pitchFamily="34" charset="0"/>
              </a:rPr>
              <a:t>subtype combo of PSP and </a:t>
            </a:r>
            <a:r>
              <a:rPr lang="en-US" b="0" i="0" dirty="0" err="1">
                <a:solidFill>
                  <a:schemeClr val="bg1"/>
                </a:solidFill>
                <a:effectLst/>
                <a:latin typeface="Arial" panose="020B0604020202020204" pitchFamily="34" charset="0"/>
                <a:cs typeface="Arial" panose="020B0604020202020204" pitchFamily="34" charset="0"/>
              </a:rPr>
              <a:t>Corticobasal</a:t>
            </a:r>
            <a:r>
              <a:rPr lang="en-US" b="0" i="0" dirty="0">
                <a:solidFill>
                  <a:schemeClr val="bg1"/>
                </a:solidFill>
                <a:effectLst/>
                <a:latin typeface="Arial" panose="020B0604020202020204" pitchFamily="34" charset="0"/>
                <a:cs typeface="Arial" panose="020B0604020202020204" pitchFamily="34" charset="0"/>
              </a:rPr>
              <a:t> features</a:t>
            </a:r>
          </a:p>
          <a:p>
            <a:pPr marL="285750" indent="-285750">
              <a:buFontTx/>
              <a:buChar char="-"/>
            </a:pPr>
            <a:r>
              <a:rPr lang="en-US" dirty="0">
                <a:solidFill>
                  <a:schemeClr val="bg1"/>
                </a:solidFill>
                <a:latin typeface="Arial" panose="020B0604020202020204" pitchFamily="34" charset="0"/>
                <a:cs typeface="Arial" panose="020B0604020202020204" pitchFamily="34" charset="0"/>
              </a:rPr>
              <a:t>more </a:t>
            </a:r>
            <a:r>
              <a:rPr lang="en-US" b="0" i="0" dirty="0">
                <a:solidFill>
                  <a:schemeClr val="bg1"/>
                </a:solidFill>
                <a:effectLst/>
                <a:latin typeface="Arial" panose="020B0604020202020204" pitchFamily="34" charset="0"/>
                <a:cs typeface="Arial" panose="020B0604020202020204" pitchFamily="34" charset="0"/>
              </a:rPr>
              <a:t>rigidity, apraxia, and myoclonus; earlier dementia</a:t>
            </a: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a:p>
            <a:r>
              <a:rPr lang="en-US" b="1" i="0" dirty="0">
                <a:solidFill>
                  <a:schemeClr val="bg1"/>
                </a:solidFill>
                <a:effectLst/>
                <a:latin typeface="Arial" panose="020B0604020202020204" pitchFamily="34" charset="0"/>
                <a:cs typeface="Arial" panose="020B0604020202020204" pitchFamily="34" charset="0"/>
              </a:rPr>
              <a:t>PSP-Pure Akinesia with Gait Freezing (PSP-PAGF)</a:t>
            </a:r>
          </a:p>
          <a:p>
            <a:pPr marL="285750" indent="-285750">
              <a:buFontTx/>
              <a:buChar char="-"/>
            </a:pPr>
            <a:r>
              <a:rPr lang="en-US" b="0" i="0" dirty="0">
                <a:solidFill>
                  <a:schemeClr val="bg1"/>
                </a:solidFill>
                <a:effectLst/>
                <a:latin typeface="Arial" panose="020B0604020202020204" pitchFamily="34" charset="0"/>
                <a:cs typeface="Arial" panose="020B0604020202020204" pitchFamily="34" charset="0"/>
              </a:rPr>
              <a:t>rare subtype of PSP that is characterized by severe akinesia (inability to initiate voluntary movements) and gait freezing</a:t>
            </a:r>
          </a:p>
          <a:p>
            <a:pPr marL="285750" indent="-285750">
              <a:buFontTx/>
              <a:buChar char="-"/>
            </a:pPr>
            <a:endParaRPr lang="en-US"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55E268C-3A0D-92F6-A9D0-28B910F26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41931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BB252-EB7C-548E-93D6-D93D46B1C0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24</a:t>
            </a:fld>
            <a:endParaRPr lang="en-US" dirty="0"/>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PSP: clinical phenotypes (most splitting)</a:t>
            </a:r>
          </a:p>
        </p:txBody>
      </p:sp>
      <p:sp>
        <p:nvSpPr>
          <p:cNvPr id="5" name="TextBox 4">
            <a:extLst>
              <a:ext uri="{FF2B5EF4-FFF2-40B4-BE49-F238E27FC236}">
                <a16:creationId xmlns:a16="http://schemas.microsoft.com/office/drawing/2014/main" id="{5DB34EF7-0474-88AB-CB1D-A993416FC76E}"/>
              </a:ext>
            </a:extLst>
          </p:cNvPr>
          <p:cNvSpPr txBox="1"/>
          <p:nvPr/>
        </p:nvSpPr>
        <p:spPr>
          <a:xfrm>
            <a:off x="342900" y="6137757"/>
            <a:ext cx="8999442" cy="584775"/>
          </a:xfrm>
          <a:prstGeom prst="rect">
            <a:avLst/>
          </a:prstGeom>
          <a:noFill/>
        </p:spPr>
        <p:txBody>
          <a:bodyPr wrap="square">
            <a:spAutoFit/>
          </a:bodyPr>
          <a:lstStyle/>
          <a:p>
            <a:r>
              <a:rPr lang="en-US" sz="800" b="0" i="0" dirty="0" err="1">
                <a:solidFill>
                  <a:schemeClr val="bg1"/>
                </a:solidFill>
                <a:effectLst/>
                <a:latin typeface="Roboto" panose="02000000000000000000" pitchFamily="2" charset="0"/>
              </a:rPr>
              <a:t>Höglinger</a:t>
            </a:r>
            <a:r>
              <a:rPr lang="en-US" sz="800" b="0" i="0" dirty="0">
                <a:solidFill>
                  <a:schemeClr val="bg1"/>
                </a:solidFill>
                <a:effectLst/>
                <a:latin typeface="Roboto" panose="02000000000000000000" pitchFamily="2" charset="0"/>
              </a:rPr>
              <a:t> GU, </a:t>
            </a:r>
            <a:r>
              <a:rPr lang="en-US" sz="800" b="0" i="0" dirty="0" err="1">
                <a:solidFill>
                  <a:schemeClr val="bg1"/>
                </a:solidFill>
                <a:effectLst/>
                <a:latin typeface="Roboto" panose="02000000000000000000" pitchFamily="2" charset="0"/>
              </a:rPr>
              <a:t>Respondek</a:t>
            </a:r>
            <a:r>
              <a:rPr lang="en-US" sz="800" b="0" i="0" dirty="0">
                <a:solidFill>
                  <a:schemeClr val="bg1"/>
                </a:solidFill>
                <a:effectLst/>
                <a:latin typeface="Roboto" panose="02000000000000000000" pitchFamily="2" charset="0"/>
              </a:rPr>
              <a:t> G, </a:t>
            </a:r>
            <a:r>
              <a:rPr lang="en-US" sz="800" b="0" i="0" dirty="0" err="1">
                <a:solidFill>
                  <a:schemeClr val="bg1"/>
                </a:solidFill>
                <a:effectLst/>
                <a:latin typeface="Roboto" panose="02000000000000000000" pitchFamily="2" charset="0"/>
              </a:rPr>
              <a:t>Stamelou</a:t>
            </a:r>
            <a:r>
              <a:rPr lang="en-US" sz="800" b="0" i="0" dirty="0">
                <a:solidFill>
                  <a:schemeClr val="bg1"/>
                </a:solidFill>
                <a:effectLst/>
                <a:latin typeface="Roboto" panose="02000000000000000000" pitchFamily="2" charset="0"/>
              </a:rPr>
              <a:t> M, Kurz C, Josephs KA, Lang AE, </a:t>
            </a:r>
            <a:r>
              <a:rPr lang="en-US" sz="800" b="0" i="0" dirty="0" err="1">
                <a:solidFill>
                  <a:schemeClr val="bg1"/>
                </a:solidFill>
                <a:effectLst/>
                <a:latin typeface="Roboto" panose="02000000000000000000" pitchFamily="2" charset="0"/>
              </a:rPr>
              <a:t>Mollenhauer</a:t>
            </a:r>
            <a:r>
              <a:rPr lang="en-US" sz="800" b="0" i="0" dirty="0">
                <a:solidFill>
                  <a:schemeClr val="bg1"/>
                </a:solidFill>
                <a:effectLst/>
                <a:latin typeface="Roboto" panose="02000000000000000000" pitchFamily="2" charset="0"/>
              </a:rPr>
              <a:t> B, Müller U, Nilsson C, Whitwell JL, </a:t>
            </a:r>
            <a:r>
              <a:rPr lang="en-US" sz="800" b="0" i="0" dirty="0" err="1">
                <a:solidFill>
                  <a:schemeClr val="bg1"/>
                </a:solidFill>
                <a:effectLst/>
                <a:latin typeface="Roboto" panose="02000000000000000000" pitchFamily="2" charset="0"/>
              </a:rPr>
              <a:t>Arzberger</a:t>
            </a:r>
            <a:r>
              <a:rPr lang="en-US" sz="800" b="0" i="0" dirty="0">
                <a:solidFill>
                  <a:schemeClr val="bg1"/>
                </a:solidFill>
                <a:effectLst/>
                <a:latin typeface="Roboto" panose="02000000000000000000" pitchFamily="2" charset="0"/>
              </a:rPr>
              <a:t> T, Englund E, </a:t>
            </a:r>
            <a:r>
              <a:rPr lang="en-US" sz="800" b="0" i="0" dirty="0" err="1">
                <a:solidFill>
                  <a:schemeClr val="bg1"/>
                </a:solidFill>
                <a:effectLst/>
                <a:latin typeface="Roboto" panose="02000000000000000000" pitchFamily="2" charset="0"/>
              </a:rPr>
              <a:t>Gelpi</a:t>
            </a:r>
            <a:r>
              <a:rPr lang="en-US" sz="800" b="0" i="0" dirty="0">
                <a:solidFill>
                  <a:schemeClr val="bg1"/>
                </a:solidFill>
                <a:effectLst/>
                <a:latin typeface="Roboto" panose="02000000000000000000" pitchFamily="2" charset="0"/>
              </a:rPr>
              <a:t> E, Giese A, Irwin DJ, Meissner WG, </a:t>
            </a:r>
            <a:r>
              <a:rPr lang="en-US" sz="800" b="0" i="0" dirty="0" err="1">
                <a:solidFill>
                  <a:schemeClr val="bg1"/>
                </a:solidFill>
                <a:effectLst/>
                <a:latin typeface="Roboto" panose="02000000000000000000" pitchFamily="2" charset="0"/>
              </a:rPr>
              <a:t>Pantelyat</a:t>
            </a:r>
            <a:r>
              <a:rPr lang="en-US" sz="800" b="0" i="0" dirty="0">
                <a:solidFill>
                  <a:schemeClr val="bg1"/>
                </a:solidFill>
                <a:effectLst/>
                <a:latin typeface="Roboto" panose="02000000000000000000" pitchFamily="2" charset="0"/>
              </a:rPr>
              <a:t> A, Rajput A, van </a:t>
            </a:r>
            <a:r>
              <a:rPr lang="en-US" sz="800" b="0" i="0" dirty="0" err="1">
                <a:solidFill>
                  <a:schemeClr val="bg1"/>
                </a:solidFill>
                <a:effectLst/>
                <a:latin typeface="Roboto" panose="02000000000000000000" pitchFamily="2" charset="0"/>
              </a:rPr>
              <a:t>Swieten</a:t>
            </a:r>
            <a:r>
              <a:rPr lang="en-US" sz="800" b="0" i="0" dirty="0">
                <a:solidFill>
                  <a:schemeClr val="bg1"/>
                </a:solidFill>
                <a:effectLst/>
                <a:latin typeface="Roboto" panose="02000000000000000000" pitchFamily="2" charset="0"/>
              </a:rPr>
              <a:t> JC, </a:t>
            </a:r>
            <a:r>
              <a:rPr lang="en-US" sz="800" b="0" i="0" dirty="0" err="1">
                <a:solidFill>
                  <a:schemeClr val="bg1"/>
                </a:solidFill>
                <a:effectLst/>
                <a:latin typeface="Roboto" panose="02000000000000000000" pitchFamily="2" charset="0"/>
              </a:rPr>
              <a:t>Troakes</a:t>
            </a:r>
            <a:r>
              <a:rPr lang="en-US" sz="800" b="0" i="0" dirty="0">
                <a:solidFill>
                  <a:schemeClr val="bg1"/>
                </a:solidFill>
                <a:effectLst/>
                <a:latin typeface="Roboto" panose="02000000000000000000" pitchFamily="2" charset="0"/>
              </a:rPr>
              <a:t> C, </a:t>
            </a:r>
            <a:r>
              <a:rPr lang="en-US" sz="800" b="0" i="0" dirty="0" err="1">
                <a:solidFill>
                  <a:schemeClr val="bg1"/>
                </a:solidFill>
                <a:effectLst/>
                <a:latin typeface="Roboto" panose="02000000000000000000" pitchFamily="2" charset="0"/>
              </a:rPr>
              <a:t>Antonini</a:t>
            </a:r>
            <a:r>
              <a:rPr lang="en-US" sz="800" b="0" i="0" dirty="0">
                <a:solidFill>
                  <a:schemeClr val="bg1"/>
                </a:solidFill>
                <a:effectLst/>
                <a:latin typeface="Roboto" panose="02000000000000000000" pitchFamily="2" charset="0"/>
              </a:rPr>
              <a:t> A, Bhatia KP, Bordelon Y, </a:t>
            </a:r>
            <a:r>
              <a:rPr lang="en-US" sz="800" b="0" i="0" dirty="0" err="1">
                <a:solidFill>
                  <a:schemeClr val="bg1"/>
                </a:solidFill>
                <a:effectLst/>
                <a:latin typeface="Roboto" panose="02000000000000000000" pitchFamily="2" charset="0"/>
              </a:rPr>
              <a:t>Compta</a:t>
            </a:r>
            <a:r>
              <a:rPr lang="en-US" sz="800" b="0" i="0" dirty="0">
                <a:solidFill>
                  <a:schemeClr val="bg1"/>
                </a:solidFill>
                <a:effectLst/>
                <a:latin typeface="Roboto" panose="02000000000000000000" pitchFamily="2" charset="0"/>
              </a:rPr>
              <a:t> Y, </a:t>
            </a:r>
            <a:r>
              <a:rPr lang="en-US" sz="800" b="0" i="0" dirty="0" err="1">
                <a:solidFill>
                  <a:schemeClr val="bg1"/>
                </a:solidFill>
                <a:effectLst/>
                <a:latin typeface="Roboto" panose="02000000000000000000" pitchFamily="2" charset="0"/>
              </a:rPr>
              <a:t>Corvol</a:t>
            </a:r>
            <a:r>
              <a:rPr lang="en-US" sz="800" b="0" i="0" dirty="0">
                <a:solidFill>
                  <a:schemeClr val="bg1"/>
                </a:solidFill>
                <a:effectLst/>
                <a:latin typeface="Roboto" panose="02000000000000000000" pitchFamily="2" charset="0"/>
              </a:rPr>
              <a:t> JC, </a:t>
            </a:r>
            <a:r>
              <a:rPr lang="en-US" sz="800" b="0" i="0" dirty="0" err="1">
                <a:solidFill>
                  <a:schemeClr val="bg1"/>
                </a:solidFill>
                <a:effectLst/>
                <a:latin typeface="Roboto" panose="02000000000000000000" pitchFamily="2" charset="0"/>
              </a:rPr>
              <a:t>Colosimo</a:t>
            </a:r>
            <a:r>
              <a:rPr lang="en-US" sz="800" b="0" i="0" dirty="0">
                <a:solidFill>
                  <a:schemeClr val="bg1"/>
                </a:solidFill>
                <a:effectLst/>
                <a:latin typeface="Roboto" panose="02000000000000000000" pitchFamily="2" charset="0"/>
              </a:rPr>
              <a:t> C, Dickson DW, </a:t>
            </a:r>
            <a:r>
              <a:rPr lang="en-US" sz="800" b="0" i="0" dirty="0" err="1">
                <a:solidFill>
                  <a:schemeClr val="bg1"/>
                </a:solidFill>
                <a:effectLst/>
                <a:latin typeface="Roboto" panose="02000000000000000000" pitchFamily="2" charset="0"/>
              </a:rPr>
              <a:t>Dodel</a:t>
            </a:r>
            <a:r>
              <a:rPr lang="en-US" sz="800" b="0" i="0" dirty="0">
                <a:solidFill>
                  <a:schemeClr val="bg1"/>
                </a:solidFill>
                <a:effectLst/>
                <a:latin typeface="Roboto" panose="02000000000000000000" pitchFamily="2" charset="0"/>
              </a:rPr>
              <a:t> R, Ferguson L, Grossman M, </a:t>
            </a:r>
            <a:r>
              <a:rPr lang="en-US" sz="800" b="0" i="0" dirty="0" err="1">
                <a:solidFill>
                  <a:schemeClr val="bg1"/>
                </a:solidFill>
                <a:effectLst/>
                <a:latin typeface="Roboto" panose="02000000000000000000" pitchFamily="2" charset="0"/>
              </a:rPr>
              <a:t>Kassubek</a:t>
            </a:r>
            <a:r>
              <a:rPr lang="en-US" sz="800" b="0" i="0" dirty="0">
                <a:solidFill>
                  <a:schemeClr val="bg1"/>
                </a:solidFill>
                <a:effectLst/>
                <a:latin typeface="Roboto" panose="02000000000000000000" pitchFamily="2" charset="0"/>
              </a:rPr>
              <a:t> J, </a:t>
            </a:r>
            <a:r>
              <a:rPr lang="en-US" sz="800" b="0" i="0" dirty="0" err="1">
                <a:solidFill>
                  <a:schemeClr val="bg1"/>
                </a:solidFill>
                <a:effectLst/>
                <a:latin typeface="Roboto" panose="02000000000000000000" pitchFamily="2" charset="0"/>
              </a:rPr>
              <a:t>Krismer</a:t>
            </a:r>
            <a:r>
              <a:rPr lang="en-US" sz="800" b="0" i="0" dirty="0">
                <a:solidFill>
                  <a:schemeClr val="bg1"/>
                </a:solidFill>
                <a:effectLst/>
                <a:latin typeface="Roboto" panose="02000000000000000000" pitchFamily="2" charset="0"/>
              </a:rPr>
              <a:t> F, Levin J, </a:t>
            </a:r>
            <a:r>
              <a:rPr lang="en-US" sz="800" b="0" i="0" dirty="0" err="1">
                <a:solidFill>
                  <a:schemeClr val="bg1"/>
                </a:solidFill>
                <a:effectLst/>
                <a:latin typeface="Roboto" panose="02000000000000000000" pitchFamily="2" charset="0"/>
              </a:rPr>
              <a:t>Lorenzl</a:t>
            </a:r>
            <a:r>
              <a:rPr lang="en-US" sz="800" b="0" i="0" dirty="0">
                <a:solidFill>
                  <a:schemeClr val="bg1"/>
                </a:solidFill>
                <a:effectLst/>
                <a:latin typeface="Roboto" panose="02000000000000000000" pitchFamily="2" charset="0"/>
              </a:rPr>
              <a:t> S, Morris HR, Nestor P, </a:t>
            </a:r>
            <a:r>
              <a:rPr lang="en-US" sz="800" b="0" i="0" dirty="0" err="1">
                <a:solidFill>
                  <a:schemeClr val="bg1"/>
                </a:solidFill>
                <a:effectLst/>
                <a:latin typeface="Roboto" panose="02000000000000000000" pitchFamily="2" charset="0"/>
              </a:rPr>
              <a:t>Oertel</a:t>
            </a:r>
            <a:r>
              <a:rPr lang="en-US" sz="800" b="0" i="0" dirty="0">
                <a:solidFill>
                  <a:schemeClr val="bg1"/>
                </a:solidFill>
                <a:effectLst/>
                <a:latin typeface="Roboto" panose="02000000000000000000" pitchFamily="2" charset="0"/>
              </a:rPr>
              <a:t> WH, </a:t>
            </a:r>
            <a:r>
              <a:rPr lang="en-US" sz="800" b="0" i="0" dirty="0" err="1">
                <a:solidFill>
                  <a:schemeClr val="bg1"/>
                </a:solidFill>
                <a:effectLst/>
                <a:latin typeface="Roboto" panose="02000000000000000000" pitchFamily="2" charset="0"/>
              </a:rPr>
              <a:t>Poewe</a:t>
            </a:r>
            <a:r>
              <a:rPr lang="en-US" sz="800" b="0" i="0" dirty="0">
                <a:solidFill>
                  <a:schemeClr val="bg1"/>
                </a:solidFill>
                <a:effectLst/>
                <a:latin typeface="Roboto" panose="02000000000000000000" pitchFamily="2" charset="0"/>
              </a:rPr>
              <a:t> W, </a:t>
            </a:r>
            <a:r>
              <a:rPr lang="en-US" sz="800" b="0" i="0" dirty="0" err="1">
                <a:solidFill>
                  <a:schemeClr val="bg1"/>
                </a:solidFill>
                <a:effectLst/>
                <a:latin typeface="Roboto" panose="02000000000000000000" pitchFamily="2" charset="0"/>
              </a:rPr>
              <a:t>Rabinovici</a:t>
            </a:r>
            <a:r>
              <a:rPr lang="en-US" sz="800" b="0" i="0" dirty="0">
                <a:solidFill>
                  <a:schemeClr val="bg1"/>
                </a:solidFill>
                <a:effectLst/>
                <a:latin typeface="Roboto" panose="02000000000000000000" pitchFamily="2" charset="0"/>
              </a:rPr>
              <a:t> G, Rowe JB, Schellenberg GD, Seppi K, van </a:t>
            </a:r>
            <a:r>
              <a:rPr lang="en-US" sz="800" b="0" i="0" dirty="0" err="1">
                <a:solidFill>
                  <a:schemeClr val="bg1"/>
                </a:solidFill>
                <a:effectLst/>
                <a:latin typeface="Roboto" panose="02000000000000000000" pitchFamily="2" charset="0"/>
              </a:rPr>
              <a:t>Eimeren</a:t>
            </a:r>
            <a:r>
              <a:rPr lang="en-US" sz="800" b="0" i="0" dirty="0">
                <a:solidFill>
                  <a:schemeClr val="bg1"/>
                </a:solidFill>
                <a:effectLst/>
                <a:latin typeface="Roboto" panose="02000000000000000000" pitchFamily="2" charset="0"/>
              </a:rPr>
              <a:t> T, </a:t>
            </a:r>
            <a:r>
              <a:rPr lang="en-US" sz="800" b="0" i="0" dirty="0" err="1">
                <a:solidFill>
                  <a:schemeClr val="bg1"/>
                </a:solidFill>
                <a:effectLst/>
                <a:latin typeface="Roboto" panose="02000000000000000000" pitchFamily="2" charset="0"/>
              </a:rPr>
              <a:t>Wenning</a:t>
            </a:r>
            <a:r>
              <a:rPr lang="en-US" sz="800" b="0" i="0" dirty="0">
                <a:solidFill>
                  <a:schemeClr val="bg1"/>
                </a:solidFill>
                <a:effectLst/>
                <a:latin typeface="Roboto" panose="02000000000000000000" pitchFamily="2" charset="0"/>
              </a:rPr>
              <a:t> GK, Boxer AL, </a:t>
            </a:r>
            <a:r>
              <a:rPr lang="en-US" sz="800" b="0" i="0" dirty="0" err="1">
                <a:solidFill>
                  <a:schemeClr val="bg1"/>
                </a:solidFill>
                <a:effectLst/>
                <a:latin typeface="Roboto" panose="02000000000000000000" pitchFamily="2" charset="0"/>
              </a:rPr>
              <a:t>Golbe</a:t>
            </a:r>
            <a:r>
              <a:rPr lang="en-US" sz="800" b="0" i="0" dirty="0">
                <a:solidFill>
                  <a:schemeClr val="bg1"/>
                </a:solidFill>
                <a:effectLst/>
                <a:latin typeface="Roboto" panose="02000000000000000000" pitchFamily="2" charset="0"/>
              </a:rPr>
              <a:t> LI, </a:t>
            </a:r>
            <a:r>
              <a:rPr lang="en-US" sz="800" b="0" i="0" dirty="0" err="1">
                <a:solidFill>
                  <a:schemeClr val="bg1"/>
                </a:solidFill>
                <a:effectLst/>
                <a:latin typeface="Roboto" panose="02000000000000000000" pitchFamily="2" charset="0"/>
              </a:rPr>
              <a:t>Litvan</a:t>
            </a:r>
            <a:r>
              <a:rPr lang="en-US" sz="800" b="0" i="0" dirty="0">
                <a:solidFill>
                  <a:schemeClr val="bg1"/>
                </a:solidFill>
                <a:effectLst/>
                <a:latin typeface="Roboto" panose="02000000000000000000" pitchFamily="2" charset="0"/>
              </a:rPr>
              <a:t> I; Movement Disorder Society-endorsed PSP Study Group. Clinical diagnosis of progressive supranuclear palsy: The movement disorder society criteria. Mov </a:t>
            </a:r>
            <a:r>
              <a:rPr lang="en-US" sz="800" b="0" i="0" dirty="0" err="1">
                <a:solidFill>
                  <a:schemeClr val="bg1"/>
                </a:solidFill>
                <a:effectLst/>
                <a:latin typeface="Roboto" panose="02000000000000000000" pitchFamily="2" charset="0"/>
              </a:rPr>
              <a:t>Disord</a:t>
            </a:r>
            <a:r>
              <a:rPr lang="en-US" sz="800" b="0" i="0" dirty="0">
                <a:solidFill>
                  <a:schemeClr val="bg1"/>
                </a:solidFill>
                <a:effectLst/>
                <a:latin typeface="Roboto" panose="02000000000000000000" pitchFamily="2" charset="0"/>
              </a:rPr>
              <a:t>. 2017 Jun;32(6):853-864. </a:t>
            </a:r>
            <a:endParaRPr lang="en-US" sz="800" dirty="0">
              <a:solidFill>
                <a:schemeClr val="bg1"/>
              </a:solidFill>
            </a:endParaRPr>
          </a:p>
        </p:txBody>
      </p:sp>
      <p:sp>
        <p:nvSpPr>
          <p:cNvPr id="7" name="TextBox 6">
            <a:extLst>
              <a:ext uri="{FF2B5EF4-FFF2-40B4-BE49-F238E27FC236}">
                <a16:creationId xmlns:a16="http://schemas.microsoft.com/office/drawing/2014/main" id="{4C03508D-B588-A1CE-3B26-03E938E10553}"/>
              </a:ext>
            </a:extLst>
          </p:cNvPr>
          <p:cNvSpPr txBox="1"/>
          <p:nvPr/>
        </p:nvSpPr>
        <p:spPr>
          <a:xfrm>
            <a:off x="890795" y="1258397"/>
            <a:ext cx="10599490" cy="4524315"/>
          </a:xfrm>
          <a:prstGeom prst="rect">
            <a:avLst/>
          </a:prstGeom>
          <a:noFill/>
        </p:spPr>
        <p:txBody>
          <a:bodyPr wrap="square">
            <a:spAutoFit/>
          </a:bodyPr>
          <a:lstStyle/>
          <a:p>
            <a:r>
              <a:rPr lang="en-US" sz="2400" b="0" i="0" dirty="0">
                <a:solidFill>
                  <a:schemeClr val="bg1"/>
                </a:solidFill>
                <a:effectLst/>
                <a:latin typeface="Arial" panose="020B0604020202020204" pitchFamily="34" charset="0"/>
                <a:cs typeface="Arial" panose="020B0604020202020204" pitchFamily="34" charset="0"/>
              </a:rPr>
              <a:t>2017 MDS variant PSP clinical presentations</a:t>
            </a:r>
            <a:r>
              <a:rPr lang="en-US" sz="2400" dirty="0">
                <a:solidFill>
                  <a:schemeClr val="bg1"/>
                </a:solidFill>
                <a:latin typeface="Arial" panose="020B0604020202020204" pitchFamily="34" charset="0"/>
                <a:cs typeface="Arial" panose="020B0604020202020204" pitchFamily="34" charset="0"/>
              </a:rPr>
              <a:t> with </a:t>
            </a:r>
            <a:r>
              <a:rPr lang="en-US" sz="2400" b="0" i="0" dirty="0">
                <a:solidFill>
                  <a:schemeClr val="bg1"/>
                </a:solidFill>
                <a:effectLst/>
                <a:latin typeface="Arial" panose="020B0604020202020204" pitchFamily="34" charset="0"/>
                <a:cs typeface="Arial" panose="020B0604020202020204" pitchFamily="34" charset="0"/>
              </a:rPr>
              <a:t>initial predominance</a:t>
            </a:r>
          </a:p>
          <a:p>
            <a:endParaRPr lang="en-US" sz="2400" b="0" i="0" dirty="0">
              <a:solidFill>
                <a:schemeClr val="bg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ocular motor dysfunction (PSP-OM)</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postural instability (PSP-PI)</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a:t>
            </a:r>
            <a:r>
              <a:rPr lang="en-US" sz="2400" b="0" i="0" dirty="0">
                <a:solidFill>
                  <a:schemeClr val="bg1"/>
                </a:solidFill>
                <a:effectLst/>
                <a:latin typeface="Arial" panose="020B0604020202020204" pitchFamily="34" charset="0"/>
                <a:cs typeface="Arial" panose="020B0604020202020204" pitchFamily="34" charset="0"/>
              </a:rPr>
              <a:t>arkinsonism resembling idiopathic Parkinson’s disease (PSP-P)</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frontal lobe cognitive or behavioral presentations (PSP-F</a:t>
            </a:r>
            <a:r>
              <a:rPr lang="en-US" sz="2400" dirty="0">
                <a:solidFill>
                  <a:schemeClr val="bg1"/>
                </a:solidFill>
                <a:latin typeface="Arial" panose="020B0604020202020204" pitchFamily="34" charset="0"/>
                <a:cs typeface="Arial" panose="020B0604020202020204" pitchFamily="34" charset="0"/>
              </a:rPr>
              <a:t>, + </a:t>
            </a:r>
            <a:r>
              <a:rPr lang="en-US" sz="2400" dirty="0" err="1">
                <a:solidFill>
                  <a:schemeClr val="bg1"/>
                </a:solidFill>
                <a:latin typeface="Arial" panose="020B0604020202020204" pitchFamily="34" charset="0"/>
                <a:cs typeface="Arial" panose="020B0604020202020204" pitchFamily="34" charset="0"/>
              </a:rPr>
              <a:t>bvFTD</a:t>
            </a:r>
            <a:r>
              <a:rPr lang="en-US" sz="2400" dirty="0">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progressive gait freezing (PSP-PGF)</a:t>
            </a:r>
          </a:p>
          <a:p>
            <a:pPr marL="285750" indent="-285750">
              <a:buFont typeface="Arial" panose="020B0604020202020204" pitchFamily="34" charset="0"/>
              <a:buChar char="•"/>
            </a:pPr>
            <a:r>
              <a:rPr lang="en-US" sz="2400" b="0" i="0" dirty="0" err="1">
                <a:solidFill>
                  <a:schemeClr val="bg1"/>
                </a:solidFill>
                <a:effectLst/>
                <a:latin typeface="Arial" panose="020B0604020202020204" pitchFamily="34" charset="0"/>
                <a:cs typeface="Arial" panose="020B0604020202020204" pitchFamily="34" charset="0"/>
              </a:rPr>
              <a:t>corticobasal</a:t>
            </a:r>
            <a:r>
              <a:rPr lang="en-US" sz="2400" b="0" i="0" dirty="0">
                <a:solidFill>
                  <a:schemeClr val="bg1"/>
                </a:solidFill>
                <a:effectLst/>
                <a:latin typeface="Arial" panose="020B0604020202020204" pitchFamily="34" charset="0"/>
                <a:cs typeface="Arial" panose="020B0604020202020204" pitchFamily="34" charset="0"/>
              </a:rPr>
              <a:t> syndrome (PSP-CBS)</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primary lateral sclerosis (PSP-PLS)</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cerebellar ataxia (PSP-C)</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speech/language disorders (PSP-SL, + </a:t>
            </a:r>
            <a:r>
              <a:rPr lang="en-US" sz="2400" b="0" i="0" dirty="0" err="1">
                <a:solidFill>
                  <a:schemeClr val="bg1"/>
                </a:solidFill>
                <a:effectLst/>
                <a:latin typeface="Arial" panose="020B0604020202020204" pitchFamily="34" charset="0"/>
                <a:cs typeface="Arial" panose="020B0604020202020204" pitchFamily="34" charset="0"/>
              </a:rPr>
              <a:t>nfaPPA</a:t>
            </a:r>
            <a:r>
              <a:rPr lang="en-US" sz="2400" b="0" i="0" dirty="0">
                <a:solidFill>
                  <a:schemeClr val="bg1"/>
                </a:solidFill>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b="0" i="0" dirty="0">
                <a:solidFill>
                  <a:schemeClr val="bg1"/>
                </a:solidFill>
                <a:effectLst/>
                <a:latin typeface="Arial" panose="020B0604020202020204" pitchFamily="34" charset="0"/>
                <a:cs typeface="Arial" panose="020B0604020202020204" pitchFamily="34" charset="0"/>
              </a:rPr>
              <a:t>progressive apraxia of speech (AOS).</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88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25</a:t>
            </a:fld>
            <a:endParaRPr lang="en-US" dirty="0"/>
          </a:p>
        </p:txBody>
      </p:sp>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PSP: clinical pearls</a:t>
            </a:r>
          </a:p>
        </p:txBody>
      </p:sp>
      <p:sp>
        <p:nvSpPr>
          <p:cNvPr id="8" name="TextBox 7">
            <a:extLst>
              <a:ext uri="{FF2B5EF4-FFF2-40B4-BE49-F238E27FC236}">
                <a16:creationId xmlns:a16="http://schemas.microsoft.com/office/drawing/2014/main" id="{3FA8B7C2-D234-E799-6D4D-C37BEE21F632}"/>
              </a:ext>
            </a:extLst>
          </p:cNvPr>
          <p:cNvSpPr txBox="1"/>
          <p:nvPr/>
        </p:nvSpPr>
        <p:spPr>
          <a:xfrm>
            <a:off x="4574112" y="2195208"/>
            <a:ext cx="3076648" cy="313932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Crimson Text"/>
              </a:rPr>
              <a:t>At presentation:</a:t>
            </a:r>
          </a:p>
          <a:p>
            <a:r>
              <a:rPr lang="en-US" b="0" i="0" dirty="0">
                <a:solidFill>
                  <a:schemeClr val="bg1"/>
                </a:solidFill>
                <a:effectLst/>
                <a:latin typeface="Crimson Text"/>
              </a:rPr>
              <a:t>111 patients rode a bicycle</a:t>
            </a:r>
          </a:p>
          <a:p>
            <a:r>
              <a:rPr lang="en-US" dirty="0">
                <a:solidFill>
                  <a:schemeClr val="bg1"/>
                </a:solidFill>
                <a:latin typeface="Crimson Text"/>
              </a:rPr>
              <a:t> -- </a:t>
            </a:r>
            <a:r>
              <a:rPr lang="en-US" b="0" i="0" dirty="0">
                <a:solidFill>
                  <a:schemeClr val="bg1"/>
                </a:solidFill>
                <a:effectLst/>
                <a:latin typeface="Crimson Text"/>
              </a:rPr>
              <a:t>45 developed PD</a:t>
            </a:r>
          </a:p>
          <a:p>
            <a:r>
              <a:rPr lang="en-US" dirty="0">
                <a:solidFill>
                  <a:schemeClr val="bg1"/>
                </a:solidFill>
                <a:latin typeface="Crimson Text"/>
              </a:rPr>
              <a:t> -- 64 developed atypical </a:t>
            </a:r>
            <a:r>
              <a:rPr lang="en-US" dirty="0" err="1">
                <a:solidFill>
                  <a:schemeClr val="bg1"/>
                </a:solidFill>
                <a:latin typeface="Crimson Text"/>
              </a:rPr>
              <a:t>Pdism</a:t>
            </a:r>
            <a:endParaRPr lang="en-US" dirty="0">
              <a:solidFill>
                <a:schemeClr val="bg1"/>
              </a:solidFill>
              <a:latin typeface="Crimson Text"/>
            </a:endParaRPr>
          </a:p>
          <a:p>
            <a:endParaRPr lang="en-US" b="0" i="0" dirty="0">
              <a:solidFill>
                <a:schemeClr val="bg1"/>
              </a:solidFill>
              <a:effectLst/>
              <a:latin typeface="Crimson Text"/>
            </a:endParaRPr>
          </a:p>
          <a:p>
            <a:pPr marL="285750" indent="-285750">
              <a:buFont typeface="Arial" panose="020B0604020202020204" pitchFamily="34" charset="0"/>
              <a:buChar char="•"/>
            </a:pPr>
            <a:r>
              <a:rPr lang="en-US" b="0" i="0" dirty="0">
                <a:solidFill>
                  <a:schemeClr val="bg1"/>
                </a:solidFill>
                <a:effectLst/>
                <a:latin typeface="Crimson Text"/>
              </a:rPr>
              <a:t>At media</a:t>
            </a:r>
            <a:r>
              <a:rPr lang="en-US" dirty="0">
                <a:solidFill>
                  <a:schemeClr val="bg1"/>
                </a:solidFill>
                <a:latin typeface="Crimson Text"/>
              </a:rPr>
              <a:t>n 30 months:</a:t>
            </a:r>
          </a:p>
          <a:p>
            <a:r>
              <a:rPr lang="en-US" dirty="0">
                <a:solidFill>
                  <a:schemeClr val="bg1"/>
                </a:solidFill>
                <a:latin typeface="Crimson Text"/>
              </a:rPr>
              <a:t> -- 43/45 PD patients still rode</a:t>
            </a:r>
          </a:p>
          <a:p>
            <a:r>
              <a:rPr lang="en-US" b="0" i="0" dirty="0">
                <a:solidFill>
                  <a:schemeClr val="bg1"/>
                </a:solidFill>
                <a:effectLst/>
                <a:latin typeface="Crimson Text"/>
              </a:rPr>
              <a:t> -- 30/64 </a:t>
            </a:r>
            <a:r>
              <a:rPr lang="en-US" b="0" i="0" dirty="0" err="1">
                <a:solidFill>
                  <a:schemeClr val="bg1"/>
                </a:solidFill>
                <a:effectLst/>
                <a:latin typeface="Crimson Text"/>
              </a:rPr>
              <a:t>aPD</a:t>
            </a:r>
            <a:r>
              <a:rPr lang="en-US" b="0" i="0" dirty="0">
                <a:solidFill>
                  <a:schemeClr val="bg1"/>
                </a:solidFill>
                <a:effectLst/>
                <a:latin typeface="Crimson Text"/>
              </a:rPr>
              <a:t> patients still rode</a:t>
            </a:r>
          </a:p>
          <a:p>
            <a:endParaRPr lang="en-US" b="0" i="0" dirty="0">
              <a:solidFill>
                <a:schemeClr val="bg1"/>
              </a:solidFill>
              <a:effectLst/>
              <a:latin typeface="Crimson Text"/>
            </a:endParaRPr>
          </a:p>
          <a:p>
            <a:pPr marL="285750" indent="-285750">
              <a:buFont typeface="Arial" panose="020B0604020202020204" pitchFamily="34" charset="0"/>
              <a:buChar char="•"/>
            </a:pPr>
            <a:r>
              <a:rPr lang="en-US" b="0" i="0" dirty="0">
                <a:solidFill>
                  <a:schemeClr val="bg1"/>
                </a:solidFill>
                <a:effectLst/>
                <a:latin typeface="Crimson Text"/>
              </a:rPr>
              <a:t>Sensitivity = 52%</a:t>
            </a:r>
          </a:p>
          <a:p>
            <a:pPr marL="285750" indent="-285750">
              <a:buFont typeface="Arial" panose="020B0604020202020204" pitchFamily="34" charset="0"/>
              <a:buChar char="•"/>
            </a:pPr>
            <a:r>
              <a:rPr lang="en-US" dirty="0">
                <a:solidFill>
                  <a:schemeClr val="bg1"/>
                </a:solidFill>
                <a:latin typeface="Crimson Text"/>
              </a:rPr>
              <a:t>Specificity = 96%</a:t>
            </a:r>
            <a:endParaRPr lang="en-US" dirty="0">
              <a:solidFill>
                <a:schemeClr val="bg1"/>
              </a:solidFill>
            </a:endParaRPr>
          </a:p>
        </p:txBody>
      </p:sp>
      <p:sp>
        <p:nvSpPr>
          <p:cNvPr id="15" name="TextBox 14">
            <a:extLst>
              <a:ext uri="{FF2B5EF4-FFF2-40B4-BE49-F238E27FC236}">
                <a16:creationId xmlns:a16="http://schemas.microsoft.com/office/drawing/2014/main" id="{DEDAA495-AD74-C974-CFF3-FA7668C96A50}"/>
              </a:ext>
            </a:extLst>
          </p:cNvPr>
          <p:cNvSpPr txBox="1"/>
          <p:nvPr/>
        </p:nvSpPr>
        <p:spPr>
          <a:xfrm>
            <a:off x="947938" y="3303204"/>
            <a:ext cx="3548561" cy="2308324"/>
          </a:xfrm>
          <a:prstGeom prst="rect">
            <a:avLst/>
          </a:prstGeom>
          <a:noFill/>
        </p:spPr>
        <p:txBody>
          <a:bodyPr wrap="square">
            <a:spAutoFit/>
          </a:bodyPr>
          <a:lstStyle/>
          <a:p>
            <a:r>
              <a:rPr lang="en-US" dirty="0">
                <a:solidFill>
                  <a:schemeClr val="bg1"/>
                </a:solidFill>
                <a:latin typeface="Crimson Text"/>
              </a:rPr>
              <a:t>= </a:t>
            </a:r>
            <a:r>
              <a:rPr lang="en-US" b="0" i="0" dirty="0">
                <a:solidFill>
                  <a:schemeClr val="bg1"/>
                </a:solidFill>
                <a:effectLst/>
                <a:latin typeface="Crimson Text"/>
              </a:rPr>
              <a:t>may be the result of the decreased ability to plan a specific program of three claps (because of the frontal dysfunction) associated with an inability to stop an automatic activity once it has been released (because of the dysfunction of the basal ganglia). </a:t>
            </a:r>
            <a:endParaRPr lang="en-US" dirty="0">
              <a:solidFill>
                <a:schemeClr val="bg1"/>
              </a:solidFill>
            </a:endParaRPr>
          </a:p>
        </p:txBody>
      </p:sp>
      <p:sp>
        <p:nvSpPr>
          <p:cNvPr id="6" name="TextBox 5">
            <a:extLst>
              <a:ext uri="{FF2B5EF4-FFF2-40B4-BE49-F238E27FC236}">
                <a16:creationId xmlns:a16="http://schemas.microsoft.com/office/drawing/2014/main" id="{265E3768-A317-E472-3D3A-C52EB21924DC}"/>
              </a:ext>
            </a:extLst>
          </p:cNvPr>
          <p:cNvSpPr txBox="1"/>
          <p:nvPr/>
        </p:nvSpPr>
        <p:spPr>
          <a:xfrm>
            <a:off x="4852331" y="6103061"/>
            <a:ext cx="2487336" cy="215444"/>
          </a:xfrm>
          <a:prstGeom prst="rect">
            <a:avLst/>
          </a:prstGeom>
          <a:noFill/>
        </p:spPr>
        <p:txBody>
          <a:bodyPr wrap="square">
            <a:spAutoFit/>
          </a:bodyPr>
          <a:lstStyle/>
          <a:p>
            <a:r>
              <a:rPr lang="nl-NL" sz="800" b="0" i="0" u="none" strike="noStrike" baseline="0" dirty="0">
                <a:solidFill>
                  <a:schemeClr val="bg1"/>
                </a:solidFill>
                <a:latin typeface="Shaker2Lancet-Regular"/>
              </a:rPr>
              <a:t>www.thelancet.com </a:t>
            </a:r>
            <a:r>
              <a:rPr lang="nl-NL" sz="800" b="1" i="0" u="none" strike="noStrike" baseline="0" dirty="0">
                <a:solidFill>
                  <a:schemeClr val="bg1"/>
                </a:solidFill>
                <a:latin typeface="Shaker2Lancet-Bold"/>
              </a:rPr>
              <a:t>Vol 377 January 8, 2011</a:t>
            </a:r>
            <a:endParaRPr lang="en-US" dirty="0">
              <a:solidFill>
                <a:schemeClr val="bg1"/>
              </a:solidFill>
            </a:endParaRPr>
          </a:p>
        </p:txBody>
      </p:sp>
      <p:pic>
        <p:nvPicPr>
          <p:cNvPr id="9" name="Picture 8">
            <a:extLst>
              <a:ext uri="{FF2B5EF4-FFF2-40B4-BE49-F238E27FC236}">
                <a16:creationId xmlns:a16="http://schemas.microsoft.com/office/drawing/2014/main" id="{D7A7198D-E01D-B9A0-5CEF-E98F50B95049}"/>
              </a:ext>
            </a:extLst>
          </p:cNvPr>
          <p:cNvPicPr>
            <a:picLocks noChangeAspect="1"/>
          </p:cNvPicPr>
          <p:nvPr/>
        </p:nvPicPr>
        <p:blipFill>
          <a:blip r:embed="rId2"/>
          <a:stretch>
            <a:fillRect/>
          </a:stretch>
        </p:blipFill>
        <p:spPr>
          <a:xfrm>
            <a:off x="4672012" y="1191407"/>
            <a:ext cx="2847975" cy="1009650"/>
          </a:xfrm>
          <a:prstGeom prst="rect">
            <a:avLst/>
          </a:prstGeom>
        </p:spPr>
      </p:pic>
      <p:pic>
        <p:nvPicPr>
          <p:cNvPr id="16" name="Picture 15">
            <a:extLst>
              <a:ext uri="{FF2B5EF4-FFF2-40B4-BE49-F238E27FC236}">
                <a16:creationId xmlns:a16="http://schemas.microsoft.com/office/drawing/2014/main" id="{6731E342-866C-784F-67B8-A345C04D46EB}"/>
              </a:ext>
            </a:extLst>
          </p:cNvPr>
          <p:cNvPicPr>
            <a:picLocks noChangeAspect="1"/>
          </p:cNvPicPr>
          <p:nvPr/>
        </p:nvPicPr>
        <p:blipFill>
          <a:blip r:embed="rId3"/>
          <a:stretch>
            <a:fillRect/>
          </a:stretch>
        </p:blipFill>
        <p:spPr>
          <a:xfrm>
            <a:off x="1031146" y="1191407"/>
            <a:ext cx="3076649" cy="1837443"/>
          </a:xfrm>
          <a:prstGeom prst="rect">
            <a:avLst/>
          </a:prstGeom>
        </p:spPr>
      </p:pic>
      <p:sp>
        <p:nvSpPr>
          <p:cNvPr id="18" name="TextBox 17">
            <a:extLst>
              <a:ext uri="{FF2B5EF4-FFF2-40B4-BE49-F238E27FC236}">
                <a16:creationId xmlns:a16="http://schemas.microsoft.com/office/drawing/2014/main" id="{B3B107FB-6344-3E0D-A3B3-0319AC33D2F7}"/>
              </a:ext>
            </a:extLst>
          </p:cNvPr>
          <p:cNvSpPr txBox="1"/>
          <p:nvPr/>
        </p:nvSpPr>
        <p:spPr>
          <a:xfrm>
            <a:off x="1824037" y="6035421"/>
            <a:ext cx="2847975" cy="707886"/>
          </a:xfrm>
          <a:prstGeom prst="rect">
            <a:avLst/>
          </a:prstGeom>
          <a:noFill/>
        </p:spPr>
        <p:txBody>
          <a:bodyPr wrap="square">
            <a:spAutoFit/>
          </a:bodyPr>
          <a:lstStyle/>
          <a:p>
            <a:r>
              <a:rPr lang="en-US" sz="800" b="0" i="0" dirty="0">
                <a:solidFill>
                  <a:schemeClr val="bg1"/>
                </a:solidFill>
                <a:effectLst/>
                <a:latin typeface="Fira Sans" panose="020B0503050000020004" pitchFamily="34" charset="0"/>
              </a:rPr>
              <a:t>Dubois, B. , </a:t>
            </a:r>
            <a:r>
              <a:rPr lang="en-US" sz="800" b="0" i="0" dirty="0" err="1">
                <a:solidFill>
                  <a:schemeClr val="bg1"/>
                </a:solidFill>
                <a:effectLst/>
                <a:latin typeface="Fira Sans" panose="020B0503050000020004" pitchFamily="34" charset="0"/>
              </a:rPr>
              <a:t>Slachevsky</a:t>
            </a:r>
            <a:r>
              <a:rPr lang="en-US" sz="800" b="0" i="0" dirty="0">
                <a:solidFill>
                  <a:schemeClr val="bg1"/>
                </a:solidFill>
                <a:effectLst/>
                <a:latin typeface="Fira Sans" panose="020B0503050000020004" pitchFamily="34" charset="0"/>
              </a:rPr>
              <a:t>, A. , </a:t>
            </a:r>
            <a:r>
              <a:rPr lang="en-US" sz="800" b="0" i="0" dirty="0" err="1">
                <a:solidFill>
                  <a:schemeClr val="bg1"/>
                </a:solidFill>
                <a:effectLst/>
                <a:latin typeface="Fira Sans" panose="020B0503050000020004" pitchFamily="34" charset="0"/>
              </a:rPr>
              <a:t>Pillon</a:t>
            </a:r>
            <a:r>
              <a:rPr lang="en-US" sz="800" b="0" i="0" dirty="0">
                <a:solidFill>
                  <a:schemeClr val="bg1"/>
                </a:solidFill>
                <a:effectLst/>
                <a:latin typeface="Fira Sans" panose="020B0503050000020004" pitchFamily="34" charset="0"/>
              </a:rPr>
              <a:t>, B. , </a:t>
            </a:r>
            <a:r>
              <a:rPr lang="en-US" sz="800" b="0" i="0" dirty="0" err="1">
                <a:solidFill>
                  <a:schemeClr val="bg1"/>
                </a:solidFill>
                <a:effectLst/>
                <a:latin typeface="Fira Sans" panose="020B0503050000020004" pitchFamily="34" charset="0"/>
              </a:rPr>
              <a:t>Beato</a:t>
            </a:r>
            <a:r>
              <a:rPr lang="en-US" sz="800" b="0" i="0" dirty="0">
                <a:solidFill>
                  <a:schemeClr val="bg1"/>
                </a:solidFill>
                <a:effectLst/>
                <a:latin typeface="Fira Sans" panose="020B0503050000020004" pitchFamily="34" charset="0"/>
              </a:rPr>
              <a:t>, R. , </a:t>
            </a:r>
            <a:r>
              <a:rPr lang="en-US" sz="800" b="0" i="0" dirty="0" err="1">
                <a:solidFill>
                  <a:schemeClr val="bg1"/>
                </a:solidFill>
                <a:effectLst/>
                <a:latin typeface="Fira Sans" panose="020B0503050000020004" pitchFamily="34" charset="0"/>
              </a:rPr>
              <a:t>Villalponda</a:t>
            </a:r>
            <a:r>
              <a:rPr lang="en-US" sz="800" b="0" i="0" dirty="0">
                <a:solidFill>
                  <a:schemeClr val="bg1"/>
                </a:solidFill>
                <a:effectLst/>
                <a:latin typeface="Fira Sans" panose="020B0503050000020004" pitchFamily="34" charset="0"/>
              </a:rPr>
              <a:t>, J. M. &amp; </a:t>
            </a:r>
            <a:r>
              <a:rPr lang="en-US" sz="800" b="0" i="0" dirty="0" err="1">
                <a:solidFill>
                  <a:schemeClr val="bg1"/>
                </a:solidFill>
                <a:effectLst/>
                <a:latin typeface="Fira Sans" panose="020B0503050000020004" pitchFamily="34" charset="0"/>
              </a:rPr>
              <a:t>Litvan</a:t>
            </a:r>
            <a:r>
              <a:rPr lang="en-US" sz="800" b="0" i="0" dirty="0">
                <a:solidFill>
                  <a:schemeClr val="bg1"/>
                </a:solidFill>
                <a:effectLst/>
                <a:latin typeface="Fira Sans" panose="020B0503050000020004" pitchFamily="34" charset="0"/>
              </a:rPr>
              <a:t>, I. (2005). “Applause sign” helps to discriminate PSP from FTD and PD. </a:t>
            </a:r>
            <a:r>
              <a:rPr lang="en-US" sz="800" b="0" i="1" dirty="0">
                <a:solidFill>
                  <a:schemeClr val="bg1"/>
                </a:solidFill>
                <a:effectLst/>
                <a:latin typeface="Fira Sans" panose="020B0503050000020004" pitchFamily="34" charset="0"/>
              </a:rPr>
              <a:t>Neurology, 64 </a:t>
            </a:r>
            <a:r>
              <a:rPr lang="en-US" sz="800" b="0" i="0" dirty="0">
                <a:solidFill>
                  <a:schemeClr val="bg1"/>
                </a:solidFill>
                <a:effectLst/>
                <a:latin typeface="Fira Sans" panose="020B0503050000020004" pitchFamily="34" charset="0"/>
              </a:rPr>
              <a:t>(12), 2132-2133. </a:t>
            </a:r>
            <a:r>
              <a:rPr lang="en-US" sz="800" b="0" i="0" dirty="0" err="1">
                <a:solidFill>
                  <a:schemeClr val="bg1"/>
                </a:solidFill>
                <a:effectLst/>
                <a:latin typeface="Fira Sans" panose="020B0503050000020004" pitchFamily="34" charset="0"/>
              </a:rPr>
              <a:t>doi</a:t>
            </a:r>
            <a:r>
              <a:rPr lang="en-US" sz="800" b="0" i="0" dirty="0">
                <a:solidFill>
                  <a:schemeClr val="bg1"/>
                </a:solidFill>
                <a:effectLst/>
                <a:latin typeface="Fira Sans" panose="020B0503050000020004" pitchFamily="34" charset="0"/>
              </a:rPr>
              <a:t>: 10.1212/01.WNL.0000165977.38272.15.</a:t>
            </a:r>
            <a:endParaRPr lang="en-US" sz="800" dirty="0">
              <a:solidFill>
                <a:schemeClr val="bg1"/>
              </a:solidFill>
            </a:endParaRPr>
          </a:p>
        </p:txBody>
      </p:sp>
      <p:sp>
        <p:nvSpPr>
          <p:cNvPr id="21" name="TextBox 20">
            <a:extLst>
              <a:ext uri="{FF2B5EF4-FFF2-40B4-BE49-F238E27FC236}">
                <a16:creationId xmlns:a16="http://schemas.microsoft.com/office/drawing/2014/main" id="{D9E2827B-428D-7EE9-BA55-2C16FE4FECA5}"/>
              </a:ext>
            </a:extLst>
          </p:cNvPr>
          <p:cNvSpPr txBox="1"/>
          <p:nvPr/>
        </p:nvSpPr>
        <p:spPr>
          <a:xfrm>
            <a:off x="8151258" y="3441703"/>
            <a:ext cx="3249336" cy="2308324"/>
          </a:xfrm>
          <a:prstGeom prst="rect">
            <a:avLst/>
          </a:prstGeom>
          <a:noFill/>
        </p:spPr>
        <p:txBody>
          <a:bodyPr wrap="square">
            <a:spAutoFit/>
          </a:bodyPr>
          <a:lstStyle/>
          <a:p>
            <a:r>
              <a:rPr lang="en-US" dirty="0">
                <a:solidFill>
                  <a:schemeClr val="bg1"/>
                </a:solidFill>
              </a:rPr>
              <a:t>“As a result of the frontal lobe disturbance the PSP patient may jump to his or her feet from a sitting position without thinking only to topple backwards into the chair because of postural instability. This is known as the ‘rocket sign’.”</a:t>
            </a:r>
          </a:p>
        </p:txBody>
      </p:sp>
      <p:sp>
        <p:nvSpPr>
          <p:cNvPr id="23" name="TextBox 22">
            <a:extLst>
              <a:ext uri="{FF2B5EF4-FFF2-40B4-BE49-F238E27FC236}">
                <a16:creationId xmlns:a16="http://schemas.microsoft.com/office/drawing/2014/main" id="{96CA3099-3DAC-FA7B-6009-15063D4B0DBD}"/>
              </a:ext>
            </a:extLst>
          </p:cNvPr>
          <p:cNvSpPr txBox="1"/>
          <p:nvPr/>
        </p:nvSpPr>
        <p:spPr>
          <a:xfrm>
            <a:off x="8221559" y="5979950"/>
            <a:ext cx="2847975" cy="461665"/>
          </a:xfrm>
          <a:prstGeom prst="rect">
            <a:avLst/>
          </a:prstGeom>
          <a:noFill/>
        </p:spPr>
        <p:txBody>
          <a:bodyPr wrap="square">
            <a:spAutoFit/>
          </a:bodyPr>
          <a:lstStyle/>
          <a:p>
            <a:r>
              <a:rPr lang="en-US" sz="800" b="0" i="0" dirty="0">
                <a:solidFill>
                  <a:schemeClr val="bg1"/>
                </a:solidFill>
                <a:effectLst/>
                <a:latin typeface="BlinkMacSystemFont"/>
              </a:rPr>
              <a:t>Rehman HU. Progressive supranuclear palsy. Postgrad Med J. 2000 Jun;76(896):333-6. </a:t>
            </a:r>
            <a:r>
              <a:rPr lang="en-US" sz="800" b="0" i="0" dirty="0" err="1">
                <a:solidFill>
                  <a:schemeClr val="bg1"/>
                </a:solidFill>
                <a:effectLst/>
                <a:latin typeface="BlinkMacSystemFont"/>
              </a:rPr>
              <a:t>doi</a:t>
            </a:r>
            <a:r>
              <a:rPr lang="en-US" sz="800" b="0" i="0" dirty="0">
                <a:solidFill>
                  <a:schemeClr val="bg1"/>
                </a:solidFill>
                <a:effectLst/>
                <a:latin typeface="BlinkMacSystemFont"/>
              </a:rPr>
              <a:t>: 10.1136/pmj.76.896.333. PMID: 10824045; PMCID: PMC1741619.</a:t>
            </a:r>
            <a:endParaRPr lang="en-US" sz="800" dirty="0">
              <a:solidFill>
                <a:schemeClr val="bg1"/>
              </a:solidFill>
            </a:endParaRPr>
          </a:p>
        </p:txBody>
      </p:sp>
      <p:pic>
        <p:nvPicPr>
          <p:cNvPr id="25" name="Picture 24">
            <a:extLst>
              <a:ext uri="{FF2B5EF4-FFF2-40B4-BE49-F238E27FC236}">
                <a16:creationId xmlns:a16="http://schemas.microsoft.com/office/drawing/2014/main" id="{2ECEF187-BE9A-F4A7-CAFD-BF797CEFA217}"/>
              </a:ext>
            </a:extLst>
          </p:cNvPr>
          <p:cNvPicPr>
            <a:picLocks noChangeAspect="1"/>
          </p:cNvPicPr>
          <p:nvPr/>
        </p:nvPicPr>
        <p:blipFill>
          <a:blip r:embed="rId4"/>
          <a:stretch>
            <a:fillRect/>
          </a:stretch>
        </p:blipFill>
        <p:spPr>
          <a:xfrm>
            <a:off x="7793372" y="1191407"/>
            <a:ext cx="3948942" cy="593154"/>
          </a:xfrm>
          <a:prstGeom prst="rect">
            <a:avLst/>
          </a:prstGeom>
        </p:spPr>
      </p:pic>
      <p:pic>
        <p:nvPicPr>
          <p:cNvPr id="27" name="Picture 26">
            <a:extLst>
              <a:ext uri="{FF2B5EF4-FFF2-40B4-BE49-F238E27FC236}">
                <a16:creationId xmlns:a16="http://schemas.microsoft.com/office/drawing/2014/main" id="{207DA2FA-41D7-2586-D27D-15E2742DE707}"/>
              </a:ext>
            </a:extLst>
          </p:cNvPr>
          <p:cNvPicPr>
            <a:picLocks noChangeAspect="1"/>
          </p:cNvPicPr>
          <p:nvPr/>
        </p:nvPicPr>
        <p:blipFill>
          <a:blip r:embed="rId5"/>
          <a:stretch>
            <a:fillRect/>
          </a:stretch>
        </p:blipFill>
        <p:spPr>
          <a:xfrm>
            <a:off x="8151258" y="1959826"/>
            <a:ext cx="3155615" cy="1161291"/>
          </a:xfrm>
          <a:prstGeom prst="rect">
            <a:avLst/>
          </a:prstGeom>
        </p:spPr>
      </p:pic>
    </p:spTree>
    <p:extLst>
      <p:ext uri="{BB962C8B-B14F-4D97-AF65-F5344CB8AC3E}">
        <p14:creationId xmlns:p14="http://schemas.microsoft.com/office/powerpoint/2010/main" val="388304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26</a:t>
            </a:fld>
            <a:endParaRPr lang="en-US" dirty="0"/>
          </a:p>
        </p:txBody>
      </p:sp>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PSP: notable ocular problems</a:t>
            </a:r>
          </a:p>
        </p:txBody>
      </p:sp>
      <p:pic>
        <p:nvPicPr>
          <p:cNvPr id="5" name="Picture 4">
            <a:extLst>
              <a:ext uri="{FF2B5EF4-FFF2-40B4-BE49-F238E27FC236}">
                <a16:creationId xmlns:a16="http://schemas.microsoft.com/office/drawing/2014/main" id="{29DB7171-60E4-68BD-4C04-6DF73D3D2E9F}"/>
              </a:ext>
            </a:extLst>
          </p:cNvPr>
          <p:cNvPicPr>
            <a:picLocks noChangeAspect="1"/>
          </p:cNvPicPr>
          <p:nvPr/>
        </p:nvPicPr>
        <p:blipFill>
          <a:blip r:embed="rId2"/>
          <a:stretch>
            <a:fillRect/>
          </a:stretch>
        </p:blipFill>
        <p:spPr>
          <a:xfrm>
            <a:off x="2349661" y="1055464"/>
            <a:ext cx="7211028" cy="4747071"/>
          </a:xfrm>
          <a:prstGeom prst="rect">
            <a:avLst/>
          </a:prstGeom>
        </p:spPr>
      </p:pic>
      <p:sp>
        <p:nvSpPr>
          <p:cNvPr id="13" name="TextBox 12">
            <a:extLst>
              <a:ext uri="{FF2B5EF4-FFF2-40B4-BE49-F238E27FC236}">
                <a16:creationId xmlns:a16="http://schemas.microsoft.com/office/drawing/2014/main" id="{BDD3208D-AC9C-494C-5B51-1642CDDEFD0D}"/>
              </a:ext>
            </a:extLst>
          </p:cNvPr>
          <p:cNvSpPr txBox="1"/>
          <p:nvPr/>
        </p:nvSpPr>
        <p:spPr>
          <a:xfrm>
            <a:off x="2244316" y="6212168"/>
            <a:ext cx="6149130" cy="338554"/>
          </a:xfrm>
          <a:prstGeom prst="rect">
            <a:avLst/>
          </a:prstGeom>
          <a:noFill/>
        </p:spPr>
        <p:txBody>
          <a:bodyPr wrap="square">
            <a:spAutoFit/>
          </a:bodyPr>
          <a:lstStyle/>
          <a:p>
            <a:r>
              <a:rPr lang="en-US" sz="800" b="0" i="0" dirty="0" err="1">
                <a:solidFill>
                  <a:schemeClr val="bg1"/>
                </a:solidFill>
                <a:effectLst/>
                <a:latin typeface="-apple-system"/>
              </a:rPr>
              <a:t>Phokaewvarangkul</a:t>
            </a:r>
            <a:r>
              <a:rPr lang="en-US" sz="800" b="0" i="0" dirty="0">
                <a:solidFill>
                  <a:schemeClr val="bg1"/>
                </a:solidFill>
                <a:effectLst/>
                <a:latin typeface="-apple-system"/>
              </a:rPr>
              <a:t>, O., </a:t>
            </a:r>
            <a:r>
              <a:rPr lang="en-US" sz="800" b="0" i="0" dirty="0" err="1">
                <a:solidFill>
                  <a:schemeClr val="bg1"/>
                </a:solidFill>
                <a:effectLst/>
                <a:latin typeface="-apple-system"/>
              </a:rPr>
              <a:t>Bhidayasiri</a:t>
            </a:r>
            <a:r>
              <a:rPr lang="en-US" sz="800" b="0" i="0" dirty="0">
                <a:solidFill>
                  <a:schemeClr val="bg1"/>
                </a:solidFill>
                <a:effectLst/>
                <a:latin typeface="-apple-system"/>
              </a:rPr>
              <a:t>, R. How to spot ocular abnormalities in progressive supranuclear palsy? A practical review. </a:t>
            </a:r>
            <a:r>
              <a:rPr lang="en-US" sz="800" b="0" i="1" dirty="0" err="1">
                <a:solidFill>
                  <a:schemeClr val="bg1"/>
                </a:solidFill>
                <a:effectLst/>
                <a:latin typeface="-apple-system"/>
              </a:rPr>
              <a:t>Transl</a:t>
            </a:r>
            <a:r>
              <a:rPr lang="en-US" sz="800" b="0" i="1" dirty="0">
                <a:solidFill>
                  <a:schemeClr val="bg1"/>
                </a:solidFill>
                <a:effectLst/>
                <a:latin typeface="-apple-system"/>
              </a:rPr>
              <a:t> </a:t>
            </a:r>
            <a:r>
              <a:rPr lang="en-US" sz="800" b="0" i="1" dirty="0" err="1">
                <a:solidFill>
                  <a:schemeClr val="bg1"/>
                </a:solidFill>
                <a:effectLst/>
                <a:latin typeface="-apple-system"/>
              </a:rPr>
              <a:t>Neurodegener</a:t>
            </a:r>
            <a:r>
              <a:rPr lang="en-US" sz="800" b="0" i="0" dirty="0">
                <a:solidFill>
                  <a:schemeClr val="bg1"/>
                </a:solidFill>
                <a:effectLst/>
                <a:latin typeface="-apple-system"/>
              </a:rPr>
              <a:t> </a:t>
            </a:r>
            <a:r>
              <a:rPr lang="en-US" sz="800" b="1" i="0" dirty="0">
                <a:solidFill>
                  <a:schemeClr val="bg1"/>
                </a:solidFill>
                <a:effectLst/>
                <a:latin typeface="-apple-system"/>
              </a:rPr>
              <a:t>8</a:t>
            </a:r>
            <a:r>
              <a:rPr lang="en-US" sz="800" b="0" i="0" dirty="0">
                <a:solidFill>
                  <a:schemeClr val="bg1"/>
                </a:solidFill>
                <a:effectLst/>
                <a:latin typeface="-apple-system"/>
              </a:rPr>
              <a:t>, 20 (2019).</a:t>
            </a:r>
            <a:endParaRPr lang="en-US" sz="800" dirty="0">
              <a:solidFill>
                <a:schemeClr val="bg1"/>
              </a:solidFill>
            </a:endParaRPr>
          </a:p>
        </p:txBody>
      </p:sp>
      <p:pic>
        <p:nvPicPr>
          <p:cNvPr id="3" name="Picture 2">
            <a:extLst>
              <a:ext uri="{FF2B5EF4-FFF2-40B4-BE49-F238E27FC236}">
                <a16:creationId xmlns:a16="http://schemas.microsoft.com/office/drawing/2014/main" id="{37E19905-D259-3E8D-536E-4EA0032E4E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404269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27</a:t>
            </a:fld>
            <a:endParaRPr lang="en-US" dirty="0"/>
          </a:p>
        </p:txBody>
      </p:sp>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PSP: radiographic pearls</a:t>
            </a:r>
          </a:p>
        </p:txBody>
      </p:sp>
      <p:pic>
        <p:nvPicPr>
          <p:cNvPr id="6" name="Picture 5">
            <a:extLst>
              <a:ext uri="{FF2B5EF4-FFF2-40B4-BE49-F238E27FC236}">
                <a16:creationId xmlns:a16="http://schemas.microsoft.com/office/drawing/2014/main" id="{3B8C572A-BDC5-EB09-3075-90B08AF1B18C}"/>
              </a:ext>
            </a:extLst>
          </p:cNvPr>
          <p:cNvPicPr>
            <a:picLocks noChangeAspect="1"/>
          </p:cNvPicPr>
          <p:nvPr/>
        </p:nvPicPr>
        <p:blipFill>
          <a:blip r:embed="rId2"/>
          <a:stretch>
            <a:fillRect/>
          </a:stretch>
        </p:blipFill>
        <p:spPr>
          <a:xfrm>
            <a:off x="1742640" y="1068629"/>
            <a:ext cx="4545214" cy="5521811"/>
          </a:xfrm>
          <a:prstGeom prst="rect">
            <a:avLst/>
          </a:prstGeom>
        </p:spPr>
      </p:pic>
      <p:pic>
        <p:nvPicPr>
          <p:cNvPr id="21506" name="Picture 2">
            <a:extLst>
              <a:ext uri="{FF2B5EF4-FFF2-40B4-BE49-F238E27FC236}">
                <a16:creationId xmlns:a16="http://schemas.microsoft.com/office/drawing/2014/main" id="{2B032CBA-0ADC-2FBB-6C57-0281E2EA4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690" y="835446"/>
            <a:ext cx="3798470" cy="39165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851201-9F47-267E-295A-F35A4D698D41}"/>
              </a:ext>
            </a:extLst>
          </p:cNvPr>
          <p:cNvSpPr txBox="1"/>
          <p:nvPr/>
        </p:nvSpPr>
        <p:spPr>
          <a:xfrm>
            <a:off x="6736360" y="4813554"/>
            <a:ext cx="4739735" cy="1754326"/>
          </a:xfrm>
          <a:prstGeom prst="rect">
            <a:avLst/>
          </a:prstGeom>
          <a:noFill/>
        </p:spPr>
        <p:txBody>
          <a:bodyPr wrap="square">
            <a:spAutoFit/>
          </a:bodyPr>
          <a:lstStyle/>
          <a:p>
            <a:pPr algn="l">
              <a:buFont typeface="Arial" panose="020B0604020202020204" pitchFamily="34" charset="0"/>
              <a:buChar char="•"/>
            </a:pPr>
            <a:r>
              <a:rPr lang="en-US"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Mickey Mouse appearance</a:t>
            </a:r>
            <a:r>
              <a:rPr lang="en-US" b="0" i="0" dirty="0">
                <a:solidFill>
                  <a:schemeClr val="bg1"/>
                </a:solidFill>
                <a:effectLst/>
                <a:latin typeface="Open Sans" panose="020B0606030504020204" pitchFamily="34" charset="0"/>
              </a:rPr>
              <a:t>: reduction of anteroposterior midline midbrain diameter, at the level of the superior colliculi on axial imaging (from interpeduncular fossa to the </a:t>
            </a:r>
            <a:r>
              <a:rPr lang="en-US" b="0" i="0" dirty="0" err="1">
                <a:solidFill>
                  <a:schemeClr val="bg1"/>
                </a:solidFill>
                <a:effectLst/>
                <a:latin typeface="Open Sans" panose="020B0606030504020204" pitchFamily="34" charset="0"/>
              </a:rPr>
              <a:t>intercollicular</a:t>
            </a:r>
            <a:r>
              <a:rPr lang="en-US" b="0" i="0" dirty="0">
                <a:solidFill>
                  <a:schemeClr val="bg1"/>
                </a:solidFill>
                <a:effectLst/>
                <a:latin typeface="Open Sans" panose="020B0606030504020204" pitchFamily="34" charset="0"/>
              </a:rPr>
              <a:t> groove: &lt;12 mm) </a:t>
            </a:r>
            <a:r>
              <a:rPr lang="en-US" b="0" i="0" baseline="30000" dirty="0">
                <a:solidFill>
                  <a:schemeClr val="bg1"/>
                </a:solidFill>
                <a:effectLst/>
                <a:latin typeface="Open Sans" panose="020B0606030504020204" pitchFamily="34" charset="0"/>
              </a:rPr>
              <a:t>6,8</a:t>
            </a:r>
            <a:endParaRPr lang="en-US" b="0" i="0" dirty="0">
              <a:solidFill>
                <a:schemeClr val="bg1"/>
              </a:solidFill>
              <a:effectLst/>
              <a:latin typeface="Open Sans" panose="020B0606030504020204" pitchFamily="34" charset="0"/>
            </a:endParaRPr>
          </a:p>
        </p:txBody>
      </p:sp>
      <p:sp>
        <p:nvSpPr>
          <p:cNvPr id="11" name="TextBox 10">
            <a:extLst>
              <a:ext uri="{FF2B5EF4-FFF2-40B4-BE49-F238E27FC236}">
                <a16:creationId xmlns:a16="http://schemas.microsoft.com/office/drawing/2014/main" id="{261A79EA-0DC8-83EB-C623-9771EC4CA88B}"/>
              </a:ext>
            </a:extLst>
          </p:cNvPr>
          <p:cNvSpPr txBox="1"/>
          <p:nvPr/>
        </p:nvSpPr>
        <p:spPr>
          <a:xfrm>
            <a:off x="7621398" y="6642556"/>
            <a:ext cx="6149130" cy="215444"/>
          </a:xfrm>
          <a:prstGeom prst="rect">
            <a:avLst/>
          </a:prstGeom>
          <a:noFill/>
        </p:spPr>
        <p:txBody>
          <a:bodyPr wrap="square">
            <a:spAutoFit/>
          </a:bodyPr>
          <a:lstStyle/>
          <a:p>
            <a:r>
              <a:rPr lang="en-US" sz="800" dirty="0">
                <a:solidFill>
                  <a:schemeClr val="bg1"/>
                </a:solidFill>
              </a:rPr>
              <a:t>https://radiopaedia.org/articles/progressive-supranuclear-palsy-1?lang=us</a:t>
            </a:r>
          </a:p>
        </p:txBody>
      </p:sp>
    </p:spTree>
    <p:extLst>
      <p:ext uri="{BB962C8B-B14F-4D97-AF65-F5344CB8AC3E}">
        <p14:creationId xmlns:p14="http://schemas.microsoft.com/office/powerpoint/2010/main" val="95851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62CB9-6E6D-AD62-69FA-4227E491C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28</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5966141" cy="4980254"/>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92500" lnSpcReduction="1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chemeClr val="bg1"/>
                </a:solidFill>
                <a:latin typeface="Arial" panose="020B0604020202020204" pitchFamily="34" charset="0"/>
              </a:rPr>
              <a:t>Clinical symptoms: </a:t>
            </a:r>
          </a:p>
          <a:p>
            <a:pPr>
              <a:lnSpc>
                <a:spcPct val="90000"/>
              </a:lnSpc>
            </a:pPr>
            <a:r>
              <a:rPr lang="en-US" altLang="en-US" sz="2000" dirty="0">
                <a:solidFill>
                  <a:schemeClr val="bg1"/>
                </a:solidFill>
                <a:latin typeface="Arial" panose="020B0604020202020204" pitchFamily="34" charset="0"/>
              </a:rPr>
              <a:t>= progressive constellation of symptoms that comprise functional damage to the basal ganglia and the cerebral cortex and appear asymmetrically.</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 think akinesia, rigidity, dystonia, and myoclonus, typically resistant to levodopa. Tremor may be present, which is superimposed on myoclonus and therefore appear irregular and jerky. </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 with progression, see “alien limb phenomenon” the characteristic, fixed dystonia-related posture of the affected arm.  Includes apraxia, cortical sensory loss, pyramidal signs, behavioral disorders, and aphasia.</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Prevalence:  1/100 000 persons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Mean age at disease onset: 50-60s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Disease course:  8-10 years, aspiration is common</a:t>
            </a:r>
          </a:p>
          <a:p>
            <a:pPr>
              <a:lnSpc>
                <a:spcPct val="90000"/>
              </a:lnSpc>
            </a:pPr>
            <a:endParaRPr lang="en-US" altLang="en-US" sz="2000" dirty="0">
              <a:solidFill>
                <a:schemeClr val="bg1"/>
              </a:solidFill>
              <a:latin typeface="Arial" panose="020B0604020202020204" pitchFamily="34" charset="0"/>
            </a:endParaRP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CBD/CBS: the basics</a:t>
            </a:r>
          </a:p>
        </p:txBody>
      </p:sp>
      <p:sp>
        <p:nvSpPr>
          <p:cNvPr id="5" name="TextBox 4">
            <a:extLst>
              <a:ext uri="{FF2B5EF4-FFF2-40B4-BE49-F238E27FC236}">
                <a16:creationId xmlns:a16="http://schemas.microsoft.com/office/drawing/2014/main" id="{4EB27C34-4D37-F69D-97E2-E5B98E4C93CF}"/>
              </a:ext>
            </a:extLst>
          </p:cNvPr>
          <p:cNvSpPr txBox="1"/>
          <p:nvPr/>
        </p:nvSpPr>
        <p:spPr>
          <a:xfrm>
            <a:off x="5599651" y="262843"/>
            <a:ext cx="6149130" cy="923330"/>
          </a:xfrm>
          <a:prstGeom prst="rect">
            <a:avLst/>
          </a:prstGeom>
          <a:noFill/>
        </p:spPr>
        <p:txBody>
          <a:bodyPr wrap="square">
            <a:spAutoFit/>
          </a:bodyPr>
          <a:lstStyle/>
          <a:p>
            <a:r>
              <a:rPr lang="en-US" i="1" dirty="0" err="1">
                <a:solidFill>
                  <a:srgbClr val="FFFF00"/>
                </a:solidFill>
                <a:latin typeface="PT Sans" panose="020B0503020203020204" pitchFamily="34" charset="0"/>
              </a:rPr>
              <a:t>C</a:t>
            </a:r>
            <a:r>
              <a:rPr lang="en-US" b="0" i="1" dirty="0" err="1">
                <a:solidFill>
                  <a:srgbClr val="FFFF00"/>
                </a:solidFill>
                <a:effectLst/>
                <a:latin typeface="PT Sans" panose="020B0503020203020204" pitchFamily="34" charset="0"/>
              </a:rPr>
              <a:t>orticobasal</a:t>
            </a:r>
            <a:r>
              <a:rPr lang="en-US" b="0" i="1" dirty="0">
                <a:solidFill>
                  <a:srgbClr val="FFFF00"/>
                </a:solidFill>
                <a:effectLst/>
                <a:latin typeface="PT Sans" panose="020B0503020203020204" pitchFamily="34" charset="0"/>
              </a:rPr>
              <a:t> degeneration (CBD) is reserved for the neuropathological diagnosis. Clinically, CBD mostly manifests with a </a:t>
            </a:r>
            <a:r>
              <a:rPr lang="en-US" b="0" i="1" dirty="0" err="1">
                <a:solidFill>
                  <a:srgbClr val="FFFF00"/>
                </a:solidFill>
                <a:effectLst/>
                <a:latin typeface="PT Sans" panose="020B0503020203020204" pitchFamily="34" charset="0"/>
              </a:rPr>
              <a:t>corticobasal</a:t>
            </a:r>
            <a:r>
              <a:rPr lang="en-US" b="0" i="1" dirty="0">
                <a:solidFill>
                  <a:srgbClr val="FFFF00"/>
                </a:solidFill>
                <a:effectLst/>
                <a:latin typeface="PT Sans" panose="020B0503020203020204" pitchFamily="34" charset="0"/>
              </a:rPr>
              <a:t> syndrome (CBS)…</a:t>
            </a:r>
            <a:endParaRPr lang="en-US" i="1" dirty="0">
              <a:solidFill>
                <a:srgbClr val="FFFF00"/>
              </a:solidFill>
            </a:endParaRPr>
          </a:p>
        </p:txBody>
      </p:sp>
      <p:pic>
        <p:nvPicPr>
          <p:cNvPr id="11" name="Picture 10">
            <a:extLst>
              <a:ext uri="{FF2B5EF4-FFF2-40B4-BE49-F238E27FC236}">
                <a16:creationId xmlns:a16="http://schemas.microsoft.com/office/drawing/2014/main" id="{94EF5C3F-2CD3-ED95-98A2-2E9FB4367335}"/>
              </a:ext>
            </a:extLst>
          </p:cNvPr>
          <p:cNvPicPr>
            <a:picLocks noChangeAspect="1"/>
          </p:cNvPicPr>
          <p:nvPr/>
        </p:nvPicPr>
        <p:blipFill>
          <a:blip r:embed="rId3"/>
          <a:stretch>
            <a:fillRect/>
          </a:stretch>
        </p:blipFill>
        <p:spPr>
          <a:xfrm>
            <a:off x="6799296" y="1740384"/>
            <a:ext cx="5255368" cy="3026168"/>
          </a:xfrm>
          <a:prstGeom prst="rect">
            <a:avLst/>
          </a:prstGeom>
        </p:spPr>
      </p:pic>
      <p:sp>
        <p:nvSpPr>
          <p:cNvPr id="13" name="TextBox 12">
            <a:extLst>
              <a:ext uri="{FF2B5EF4-FFF2-40B4-BE49-F238E27FC236}">
                <a16:creationId xmlns:a16="http://schemas.microsoft.com/office/drawing/2014/main" id="{7091C967-4A21-8D6C-2CEF-BD986B456D69}"/>
              </a:ext>
            </a:extLst>
          </p:cNvPr>
          <p:cNvSpPr txBox="1"/>
          <p:nvPr/>
        </p:nvSpPr>
        <p:spPr>
          <a:xfrm>
            <a:off x="722596" y="6521676"/>
            <a:ext cx="5113090" cy="215444"/>
          </a:xfrm>
          <a:prstGeom prst="rect">
            <a:avLst/>
          </a:prstGeom>
          <a:noFill/>
        </p:spPr>
        <p:txBody>
          <a:bodyPr wrap="square">
            <a:spAutoFit/>
          </a:bodyPr>
          <a:lstStyle/>
          <a:p>
            <a:pPr algn="l"/>
            <a:r>
              <a:rPr lang="en-US" sz="800" b="0" i="0" dirty="0">
                <a:solidFill>
                  <a:schemeClr val="bg1"/>
                </a:solidFill>
                <a:effectLst/>
                <a:latin typeface="interfaceregular"/>
              </a:rPr>
              <a:t>Wilson D, Le Heron C, Anderson T </a:t>
            </a:r>
            <a:r>
              <a:rPr lang="en-US" sz="800" b="0" i="0" dirty="0" err="1">
                <a:solidFill>
                  <a:schemeClr val="bg1"/>
                </a:solidFill>
                <a:effectLst/>
                <a:latin typeface="interfaceregular"/>
              </a:rPr>
              <a:t>Corticobasal</a:t>
            </a:r>
            <a:r>
              <a:rPr lang="en-US" sz="800" b="0" i="0" dirty="0">
                <a:solidFill>
                  <a:schemeClr val="bg1"/>
                </a:solidFill>
                <a:effectLst/>
                <a:latin typeface="interfaceregular"/>
              </a:rPr>
              <a:t> syndrome: a practical guide. </a:t>
            </a:r>
            <a:r>
              <a:rPr lang="en-US" sz="800" b="0" i="1" dirty="0">
                <a:solidFill>
                  <a:schemeClr val="bg1"/>
                </a:solidFill>
                <a:effectLst/>
                <a:latin typeface="interfaceregular"/>
              </a:rPr>
              <a:t>Practical Neurology </a:t>
            </a:r>
            <a:r>
              <a:rPr lang="en-US" sz="800" b="0" i="0" dirty="0">
                <a:solidFill>
                  <a:schemeClr val="bg1"/>
                </a:solidFill>
                <a:effectLst/>
                <a:latin typeface="interfaceregular"/>
              </a:rPr>
              <a:t>2021;</a:t>
            </a:r>
            <a:r>
              <a:rPr lang="en-US" sz="800" b="1" i="0" dirty="0">
                <a:solidFill>
                  <a:schemeClr val="bg1"/>
                </a:solidFill>
                <a:effectLst/>
                <a:latin typeface="interfaceregular"/>
              </a:rPr>
              <a:t>21:</a:t>
            </a:r>
            <a:r>
              <a:rPr lang="en-US" sz="800" b="0" i="0" dirty="0">
                <a:solidFill>
                  <a:schemeClr val="bg1"/>
                </a:solidFill>
                <a:effectLst/>
                <a:latin typeface="interfaceregular"/>
              </a:rPr>
              <a:t>276-285.</a:t>
            </a:r>
          </a:p>
        </p:txBody>
      </p:sp>
    </p:spTree>
    <p:extLst>
      <p:ext uri="{BB962C8B-B14F-4D97-AF65-F5344CB8AC3E}">
        <p14:creationId xmlns:p14="http://schemas.microsoft.com/office/powerpoint/2010/main" val="246890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29</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661162" y="1153238"/>
            <a:ext cx="5924196" cy="5474028"/>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rgbClr val="FF0000"/>
                </a:solidFill>
                <a:latin typeface="Arial" panose="020B0604020202020204" pitchFamily="34" charset="0"/>
              </a:rPr>
              <a:t>Rapid clinical deterioration</a:t>
            </a:r>
          </a:p>
          <a:p>
            <a:pPr>
              <a:lnSpc>
                <a:spcPct val="90000"/>
              </a:lnSpc>
            </a:pPr>
            <a:r>
              <a:rPr lang="en-US" altLang="en-US" sz="2000" dirty="0">
                <a:solidFill>
                  <a:schemeClr val="bg1"/>
                </a:solidFill>
                <a:latin typeface="Arial" panose="020B0604020202020204" pitchFamily="34" charset="0"/>
              </a:rPr>
              <a:t>• Wheelchair in 5 </a:t>
            </a:r>
            <a:r>
              <a:rPr lang="en-US" altLang="en-US" sz="2000" dirty="0" err="1">
                <a:solidFill>
                  <a:schemeClr val="bg1"/>
                </a:solidFill>
                <a:latin typeface="Arial" panose="020B0604020202020204" pitchFamily="34" charset="0"/>
              </a:rPr>
              <a:t>yrs</a:t>
            </a:r>
            <a:r>
              <a:rPr lang="en-US" altLang="en-US" sz="2000" dirty="0">
                <a:solidFill>
                  <a:schemeClr val="bg1"/>
                </a:solidFill>
                <a:latin typeface="Arial" panose="020B0604020202020204" pitchFamily="34" charset="0"/>
              </a:rPr>
              <a:t>, dependent in 10 (like MSA)</a:t>
            </a:r>
          </a:p>
          <a:p>
            <a:pPr>
              <a:lnSpc>
                <a:spcPct val="90000"/>
              </a:lnSpc>
            </a:pPr>
            <a:r>
              <a:rPr lang="en-US" altLang="en-US" sz="2000" dirty="0">
                <a:solidFill>
                  <a:schemeClr val="bg1"/>
                </a:solidFill>
                <a:latin typeface="Arial" panose="020B0604020202020204" pitchFamily="34" charset="0"/>
              </a:rPr>
              <a:t>• Falls within the first year</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Eye movement abnormalities</a:t>
            </a:r>
          </a:p>
          <a:p>
            <a:pPr>
              <a:lnSpc>
                <a:spcPct val="90000"/>
              </a:lnSpc>
            </a:pPr>
            <a:r>
              <a:rPr lang="en-US" altLang="en-US" sz="2000" dirty="0">
                <a:solidFill>
                  <a:schemeClr val="bg1"/>
                </a:solidFill>
                <a:latin typeface="Arial" panose="020B0604020202020204" pitchFamily="34" charset="0"/>
              </a:rPr>
              <a:t>• Saccadic apraxia</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rgbClr val="FF0000"/>
                </a:solidFill>
                <a:latin typeface="Arial" panose="020B0604020202020204" pitchFamily="34" charset="0"/>
              </a:rPr>
              <a:t>Limb abnormalities</a:t>
            </a:r>
          </a:p>
          <a:p>
            <a:pPr>
              <a:lnSpc>
                <a:spcPct val="90000"/>
              </a:lnSpc>
            </a:pPr>
            <a:r>
              <a:rPr lang="en-US" altLang="en-US" sz="2000" dirty="0">
                <a:solidFill>
                  <a:schemeClr val="bg1"/>
                </a:solidFill>
                <a:latin typeface="Arial" panose="020B0604020202020204" pitchFamily="34" charset="0"/>
              </a:rPr>
              <a:t>• Jerky dystonic movements (especially when asymmetric)</a:t>
            </a:r>
          </a:p>
          <a:p>
            <a:pPr>
              <a:lnSpc>
                <a:spcPct val="90000"/>
              </a:lnSpc>
            </a:pPr>
            <a:r>
              <a:rPr lang="en-US" altLang="en-US" sz="2000" dirty="0">
                <a:solidFill>
                  <a:schemeClr val="bg1"/>
                </a:solidFill>
                <a:latin typeface="Arial" panose="020B0604020202020204" pitchFamily="34" charset="0"/>
              </a:rPr>
              <a:t>• Useless arm</a:t>
            </a:r>
          </a:p>
          <a:p>
            <a:pPr>
              <a:lnSpc>
                <a:spcPct val="90000"/>
              </a:lnSpc>
            </a:pPr>
            <a:r>
              <a:rPr lang="en-US" altLang="en-US" sz="2000" dirty="0">
                <a:solidFill>
                  <a:schemeClr val="bg1"/>
                </a:solidFill>
                <a:latin typeface="Arial" panose="020B0604020202020204" pitchFamily="34" charset="0"/>
              </a:rPr>
              <a:t>• Alien limb phenomenon</a:t>
            </a:r>
          </a:p>
          <a:p>
            <a:pPr>
              <a:lnSpc>
                <a:spcPct val="90000"/>
              </a:lnSpc>
            </a:pPr>
            <a:r>
              <a:rPr lang="en-US" altLang="en-US" sz="2000" dirty="0">
                <a:solidFill>
                  <a:schemeClr val="bg1"/>
                </a:solidFill>
                <a:latin typeface="Arial" panose="020B0604020202020204" pitchFamily="34" charset="0"/>
              </a:rPr>
              <a:t>• Limb levitation</a:t>
            </a:r>
          </a:p>
          <a:p>
            <a:pPr>
              <a:lnSpc>
                <a:spcPct val="90000"/>
              </a:lnSpc>
            </a:pPr>
            <a:r>
              <a:rPr lang="en-US" altLang="en-US" sz="2000" dirty="0">
                <a:solidFill>
                  <a:schemeClr val="bg1"/>
                </a:solidFill>
                <a:latin typeface="Arial" panose="020B0604020202020204" pitchFamily="34" charset="0"/>
              </a:rPr>
              <a:t>• Contracture of hands and feet</a:t>
            </a:r>
          </a:p>
          <a:p>
            <a:pPr>
              <a:lnSpc>
                <a:spcPct val="90000"/>
              </a:lnSpc>
            </a:pPr>
            <a:r>
              <a:rPr lang="en-US" altLang="en-US" sz="2000" dirty="0">
                <a:solidFill>
                  <a:schemeClr val="bg1"/>
                </a:solidFill>
                <a:latin typeface="Arial" panose="020B0604020202020204" pitchFamily="34" charset="0"/>
              </a:rPr>
              <a:t>• Dystonic clenched fist</a:t>
            </a:r>
          </a:p>
          <a:p>
            <a:pPr>
              <a:lnSpc>
                <a:spcPct val="90000"/>
              </a:lnSpc>
            </a:pPr>
            <a:r>
              <a:rPr lang="en-US" altLang="en-US" sz="2000" dirty="0">
                <a:solidFill>
                  <a:schemeClr val="bg1"/>
                </a:solidFill>
                <a:latin typeface="Arial" panose="020B0604020202020204" pitchFamily="34" charset="0"/>
              </a:rPr>
              <a:t>• Tremulous movements during ballistic aiming movements</a:t>
            </a:r>
          </a:p>
          <a:p>
            <a:pPr>
              <a:lnSpc>
                <a:spcPct val="90000"/>
              </a:lnSpc>
            </a:pPr>
            <a:endParaRPr lang="en-US" altLang="en-US" sz="2000" dirty="0">
              <a:solidFill>
                <a:schemeClr val="bg1"/>
              </a:solidFill>
              <a:latin typeface="Arial" panose="020B0604020202020204" pitchFamily="34" charset="0"/>
            </a:endParaRPr>
          </a:p>
        </p:txBody>
      </p:sp>
      <p:sp>
        <p:nvSpPr>
          <p:cNvPr id="6" name="TextBox 5">
            <a:extLst>
              <a:ext uri="{FF2B5EF4-FFF2-40B4-BE49-F238E27FC236}">
                <a16:creationId xmlns:a16="http://schemas.microsoft.com/office/drawing/2014/main" id="{33E9C7CB-888A-17B1-7D1B-02B05947CDAD}"/>
              </a:ext>
            </a:extLst>
          </p:cNvPr>
          <p:cNvSpPr txBox="1"/>
          <p:nvPr/>
        </p:nvSpPr>
        <p:spPr>
          <a:xfrm>
            <a:off x="6628531" y="1153238"/>
            <a:ext cx="5697693" cy="3693319"/>
          </a:xfrm>
          <a:prstGeom prst="rect">
            <a:avLst/>
          </a:prstGeom>
          <a:noFill/>
        </p:spPr>
        <p:txBody>
          <a:bodyPr wrap="square">
            <a:spAutoFit/>
          </a:bodyPr>
          <a:lstStyle/>
          <a:p>
            <a:pPr>
              <a:lnSpc>
                <a:spcPct val="90000"/>
              </a:lnSpc>
            </a:pPr>
            <a:r>
              <a:rPr lang="en-US" altLang="en-US" sz="2000" b="1" dirty="0">
                <a:solidFill>
                  <a:srgbClr val="FF0000"/>
                </a:solidFill>
                <a:latin typeface="Arial" panose="020B0604020202020204" pitchFamily="34" charset="0"/>
              </a:rPr>
              <a:t>Axial dysfunction</a:t>
            </a: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chemeClr val="bg1"/>
                </a:solidFill>
                <a:latin typeface="Arial" panose="020B0604020202020204" pitchFamily="34" charset="0"/>
              </a:rPr>
              <a:t>• Severe dysarthria and dysphagia within one year of onset</a:t>
            </a:r>
          </a:p>
          <a:p>
            <a:pPr>
              <a:lnSpc>
                <a:spcPct val="90000"/>
              </a:lnSpc>
            </a:pPr>
            <a:r>
              <a:rPr lang="en-US" altLang="en-US" sz="2000" b="1" dirty="0">
                <a:solidFill>
                  <a:schemeClr val="bg1"/>
                </a:solidFill>
                <a:latin typeface="Arial" panose="020B0604020202020204" pitchFamily="34" charset="0"/>
              </a:rPr>
              <a:t>• A wide-based gait with staggering walk and lateral instability</a:t>
            </a:r>
          </a:p>
          <a:p>
            <a:pPr>
              <a:lnSpc>
                <a:spcPct val="90000"/>
              </a:lnSpc>
            </a:pPr>
            <a:r>
              <a:rPr lang="en-US" altLang="en-US" sz="2000" b="1" dirty="0">
                <a:solidFill>
                  <a:schemeClr val="bg1"/>
                </a:solidFill>
                <a:latin typeface="Arial" panose="020B0604020202020204" pitchFamily="34" charset="0"/>
              </a:rPr>
              <a:t>• Decreased ten-step tandem gait performance</a:t>
            </a:r>
          </a:p>
          <a:p>
            <a:pPr>
              <a:lnSpc>
                <a:spcPct val="90000"/>
              </a:lnSpc>
            </a:pPr>
            <a:r>
              <a:rPr lang="en-US" altLang="en-US" sz="2000" b="1" dirty="0">
                <a:solidFill>
                  <a:schemeClr val="bg1"/>
                </a:solidFill>
                <a:latin typeface="Arial" panose="020B0604020202020204" pitchFamily="34" charset="0"/>
              </a:rPr>
              <a:t>• Loss of cycling ability</a:t>
            </a:r>
          </a:p>
          <a:p>
            <a:pPr>
              <a:lnSpc>
                <a:spcPct val="90000"/>
              </a:lnSpc>
            </a:pPr>
            <a:endParaRPr lang="en-US" altLang="en-US" sz="2000" b="1" dirty="0">
              <a:solidFill>
                <a:schemeClr val="bg1"/>
              </a:solidFill>
              <a:latin typeface="Arial" panose="020B0604020202020204" pitchFamily="34" charset="0"/>
            </a:endParaRPr>
          </a:p>
          <a:p>
            <a:pPr>
              <a:lnSpc>
                <a:spcPct val="90000"/>
              </a:lnSpc>
            </a:pPr>
            <a:r>
              <a:rPr lang="en-US" altLang="en-US" sz="2000" b="1" dirty="0">
                <a:solidFill>
                  <a:srgbClr val="FF0000"/>
                </a:solidFill>
                <a:latin typeface="Arial" panose="020B0604020202020204" pitchFamily="34" charset="0"/>
              </a:rPr>
              <a:t>Cognitive, neuropsychiatric </a:t>
            </a:r>
          </a:p>
          <a:p>
            <a:pPr>
              <a:lnSpc>
                <a:spcPct val="90000"/>
              </a:lnSpc>
            </a:pPr>
            <a:r>
              <a:rPr lang="en-US" altLang="en-US" sz="2000" b="1" dirty="0">
                <a:solidFill>
                  <a:schemeClr val="bg1"/>
                </a:solidFill>
                <a:latin typeface="Arial" panose="020B0604020202020204" pitchFamily="34" charset="0"/>
              </a:rPr>
              <a:t>• Ideomotor apraxia</a:t>
            </a:r>
          </a:p>
          <a:p>
            <a:pPr>
              <a:lnSpc>
                <a:spcPct val="90000"/>
              </a:lnSpc>
            </a:pPr>
            <a:r>
              <a:rPr lang="en-US" altLang="en-US" sz="2000" b="1" dirty="0">
                <a:solidFill>
                  <a:schemeClr val="bg1"/>
                </a:solidFill>
                <a:latin typeface="Arial" panose="020B0604020202020204" pitchFamily="34" charset="0"/>
              </a:rPr>
              <a:t>• Non-fluent aphasia</a:t>
            </a:r>
          </a:p>
          <a:p>
            <a:pPr>
              <a:lnSpc>
                <a:spcPct val="90000"/>
              </a:lnSpc>
            </a:pPr>
            <a:r>
              <a:rPr lang="en-US" altLang="en-US" sz="2000" b="1" dirty="0">
                <a:solidFill>
                  <a:schemeClr val="bg1"/>
                </a:solidFill>
                <a:latin typeface="Arial" panose="020B0604020202020204" pitchFamily="34" charset="0"/>
              </a:rPr>
              <a:t>• Absent of autonomic symptoms</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CBD/CBS: “red flags” and presentation</a:t>
            </a:r>
          </a:p>
        </p:txBody>
      </p:sp>
      <p:sp>
        <p:nvSpPr>
          <p:cNvPr id="5" name="TextBox 4">
            <a:extLst>
              <a:ext uri="{FF2B5EF4-FFF2-40B4-BE49-F238E27FC236}">
                <a16:creationId xmlns:a16="http://schemas.microsoft.com/office/drawing/2014/main" id="{42422794-9691-0C60-57A6-B2910914202B}"/>
              </a:ext>
            </a:extLst>
          </p:cNvPr>
          <p:cNvSpPr txBox="1"/>
          <p:nvPr/>
        </p:nvSpPr>
        <p:spPr>
          <a:xfrm>
            <a:off x="1757492" y="6404753"/>
            <a:ext cx="4223858" cy="338554"/>
          </a:xfrm>
          <a:prstGeom prst="rect">
            <a:avLst/>
          </a:prstGeom>
          <a:noFill/>
        </p:spPr>
        <p:txBody>
          <a:bodyPr wrap="square">
            <a:spAutoFit/>
          </a:bodyPr>
          <a:lstStyle/>
          <a:p>
            <a:r>
              <a:rPr lang="en-US" sz="800" b="0" i="0" dirty="0" err="1">
                <a:solidFill>
                  <a:schemeClr val="bg1"/>
                </a:solidFill>
                <a:effectLst/>
                <a:latin typeface="BlinkMacSystemFont"/>
              </a:rPr>
              <a:t>Bhidayasiri</a:t>
            </a:r>
            <a:r>
              <a:rPr lang="en-US" sz="800" b="0" i="0" dirty="0">
                <a:solidFill>
                  <a:schemeClr val="bg1"/>
                </a:solidFill>
                <a:effectLst/>
                <a:latin typeface="BlinkMacSystemFont"/>
              </a:rPr>
              <a:t> R, </a:t>
            </a:r>
            <a:r>
              <a:rPr lang="en-US" sz="800" b="0" i="0" dirty="0" err="1">
                <a:solidFill>
                  <a:schemeClr val="bg1"/>
                </a:solidFill>
                <a:effectLst/>
                <a:latin typeface="BlinkMacSystemFont"/>
              </a:rPr>
              <a:t>Sringean</a:t>
            </a:r>
            <a:r>
              <a:rPr lang="en-US" sz="800" b="0" i="0" dirty="0">
                <a:solidFill>
                  <a:schemeClr val="bg1"/>
                </a:solidFill>
                <a:effectLst/>
                <a:latin typeface="BlinkMacSystemFont"/>
              </a:rPr>
              <a:t> J, Reich SG, </a:t>
            </a:r>
            <a:r>
              <a:rPr lang="en-US" sz="800" b="0" i="0" dirty="0" err="1">
                <a:solidFill>
                  <a:schemeClr val="bg1"/>
                </a:solidFill>
                <a:effectLst/>
                <a:latin typeface="BlinkMacSystemFont"/>
              </a:rPr>
              <a:t>Colosimo</a:t>
            </a:r>
            <a:r>
              <a:rPr lang="en-US" sz="800" b="0" i="0" dirty="0">
                <a:solidFill>
                  <a:schemeClr val="bg1"/>
                </a:solidFill>
                <a:effectLst/>
                <a:latin typeface="BlinkMacSystemFont"/>
              </a:rPr>
              <a:t> C. Red flags phenotyping: A systematic review on clinical features in atypical parkinsonian disorders. Parkinsonism </a:t>
            </a:r>
            <a:r>
              <a:rPr lang="en-US" sz="800" b="0" i="0" dirty="0" err="1">
                <a:solidFill>
                  <a:schemeClr val="bg1"/>
                </a:solidFill>
                <a:effectLst/>
                <a:latin typeface="BlinkMacSystemFont"/>
              </a:rPr>
              <a:t>Relat</a:t>
            </a:r>
            <a:r>
              <a:rPr lang="en-US" sz="800" b="0" i="0" dirty="0">
                <a:solidFill>
                  <a:schemeClr val="bg1"/>
                </a:solidFill>
                <a:effectLst/>
                <a:latin typeface="BlinkMacSystemFont"/>
              </a:rPr>
              <a:t> </a:t>
            </a:r>
            <a:r>
              <a:rPr lang="en-US" sz="800" b="0" i="0" dirty="0" err="1">
                <a:solidFill>
                  <a:schemeClr val="bg1"/>
                </a:solidFill>
                <a:effectLst/>
                <a:latin typeface="BlinkMacSystemFont"/>
              </a:rPr>
              <a:t>Disord</a:t>
            </a:r>
            <a:r>
              <a:rPr lang="en-US" sz="800" b="0" i="0" dirty="0">
                <a:solidFill>
                  <a:schemeClr val="bg1"/>
                </a:solidFill>
                <a:effectLst/>
                <a:latin typeface="BlinkMacSystemFont"/>
              </a:rPr>
              <a:t>. 2019 Feb;59:82-92.</a:t>
            </a:r>
            <a:endParaRPr lang="en-US" sz="800" dirty="0">
              <a:solidFill>
                <a:schemeClr val="bg1"/>
              </a:solidFill>
            </a:endParaRPr>
          </a:p>
        </p:txBody>
      </p:sp>
      <p:pic>
        <p:nvPicPr>
          <p:cNvPr id="3" name="Picture 2">
            <a:extLst>
              <a:ext uri="{FF2B5EF4-FFF2-40B4-BE49-F238E27FC236}">
                <a16:creationId xmlns:a16="http://schemas.microsoft.com/office/drawing/2014/main" id="{096301AB-2F73-D6D2-FC68-70EB1DB9F2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205104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3</a:t>
            </a:fld>
            <a:endParaRPr lang="en-US" dirty="0"/>
          </a:p>
        </p:txBody>
      </p:sp>
      <p:sp>
        <p:nvSpPr>
          <p:cNvPr id="4" name="Title 3">
            <a:extLst>
              <a:ext uri="{FF2B5EF4-FFF2-40B4-BE49-F238E27FC236}">
                <a16:creationId xmlns:a16="http://schemas.microsoft.com/office/drawing/2014/main" id="{A62A30EF-0BCD-4071-98F9-7461BF4EBF37}"/>
              </a:ext>
            </a:extLst>
          </p:cNvPr>
          <p:cNvSpPr>
            <a:spLocks noGrp="1"/>
          </p:cNvSpPr>
          <p:nvPr>
            <p:ph type="title"/>
          </p:nvPr>
        </p:nvSpPr>
        <p:spPr>
          <a:xfrm>
            <a:off x="795386" y="114693"/>
            <a:ext cx="11506200" cy="830893"/>
          </a:xfrm>
        </p:spPr>
        <p:txBody>
          <a:bodyPr/>
          <a:lstStyle/>
          <a:p>
            <a:r>
              <a:rPr lang="en-US" dirty="0"/>
              <a:t>Objectives</a:t>
            </a:r>
          </a:p>
        </p:txBody>
      </p:sp>
      <p:sp>
        <p:nvSpPr>
          <p:cNvPr id="5" name="Text Placeholder 4">
            <a:extLst>
              <a:ext uri="{FF2B5EF4-FFF2-40B4-BE49-F238E27FC236}">
                <a16:creationId xmlns:a16="http://schemas.microsoft.com/office/drawing/2014/main" id="{B044734A-BA0A-4CF7-A1B0-C74F73408301}"/>
              </a:ext>
            </a:extLst>
          </p:cNvPr>
          <p:cNvSpPr>
            <a:spLocks noGrp="1"/>
          </p:cNvSpPr>
          <p:nvPr>
            <p:ph type="body" idx="1"/>
          </p:nvPr>
        </p:nvSpPr>
        <p:spPr>
          <a:xfrm>
            <a:off x="880227" y="1193740"/>
            <a:ext cx="11506199" cy="916573"/>
          </a:xfrm>
        </p:spPr>
        <p:txBody>
          <a:bodyPr>
            <a:noAutofit/>
          </a:bodyPr>
          <a:lstStyle/>
          <a:p>
            <a:pPr marL="285750" indent="-285750">
              <a:spcBef>
                <a:spcPct val="0"/>
              </a:spcBef>
              <a:spcAft>
                <a:spcPts val="2500"/>
              </a:spcAft>
              <a:buSzPct val="120000"/>
              <a:buFontTx/>
              <a:buChar char="•"/>
            </a:pPr>
            <a:r>
              <a:rPr lang="en-US" sz="3200" dirty="0">
                <a:solidFill>
                  <a:schemeClr val="bg1"/>
                </a:solidFill>
              </a:rPr>
              <a:t>Counsel management of treatable symptoms</a:t>
            </a:r>
          </a:p>
          <a:p>
            <a:pPr marL="285750" indent="-285750">
              <a:spcBef>
                <a:spcPct val="0"/>
              </a:spcBef>
              <a:spcAft>
                <a:spcPts val="2500"/>
              </a:spcAft>
              <a:buSzPct val="120000"/>
              <a:buFontTx/>
              <a:buChar char="•"/>
            </a:pPr>
            <a:endParaRPr lang="en-US" sz="3200" dirty="0">
              <a:solidFill>
                <a:schemeClr val="bg1"/>
              </a:solidFill>
            </a:endParaRPr>
          </a:p>
          <a:p>
            <a:pPr marL="285750" indent="-285750">
              <a:spcBef>
                <a:spcPct val="0"/>
              </a:spcBef>
              <a:spcAft>
                <a:spcPts val="2500"/>
              </a:spcAft>
              <a:buSzPct val="120000"/>
              <a:buFontTx/>
              <a:buChar char="•"/>
            </a:pPr>
            <a:r>
              <a:rPr lang="en-US" sz="3200" dirty="0">
                <a:solidFill>
                  <a:schemeClr val="bg1"/>
                </a:solidFill>
              </a:rPr>
              <a:t>Determine the best workup necessary to differentiate conditions</a:t>
            </a:r>
          </a:p>
          <a:p>
            <a:pPr marL="285750" indent="-285750">
              <a:spcBef>
                <a:spcPct val="0"/>
              </a:spcBef>
              <a:spcAft>
                <a:spcPts val="2500"/>
              </a:spcAft>
              <a:buSzPct val="120000"/>
              <a:buFontTx/>
              <a:buChar char="•"/>
            </a:pPr>
            <a:endParaRPr lang="en-US" sz="3200" dirty="0">
              <a:solidFill>
                <a:schemeClr val="bg1"/>
              </a:solidFill>
            </a:endParaRPr>
          </a:p>
          <a:p>
            <a:pPr marL="285750" indent="-285750">
              <a:spcBef>
                <a:spcPct val="0"/>
              </a:spcBef>
              <a:spcAft>
                <a:spcPts val="2500"/>
              </a:spcAft>
              <a:buSzPct val="120000"/>
              <a:buFontTx/>
              <a:buChar char="•"/>
            </a:pPr>
            <a:r>
              <a:rPr lang="en-US" sz="3200" dirty="0">
                <a:solidFill>
                  <a:schemeClr val="bg1"/>
                </a:solidFill>
              </a:rPr>
              <a:t>Guide management of treatable symptoms</a:t>
            </a:r>
          </a:p>
        </p:txBody>
      </p:sp>
      <p:pic>
        <p:nvPicPr>
          <p:cNvPr id="3" name="Picture 2">
            <a:extLst>
              <a:ext uri="{FF2B5EF4-FFF2-40B4-BE49-F238E27FC236}">
                <a16:creationId xmlns:a16="http://schemas.microsoft.com/office/drawing/2014/main" id="{043D9F65-D903-5F21-A834-7FA18C63AA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17196"/>
            <a:ext cx="3279140" cy="1111573"/>
          </a:xfrm>
          <a:prstGeom prst="rect">
            <a:avLst/>
          </a:prstGeom>
        </p:spPr>
      </p:pic>
    </p:spTree>
    <p:extLst>
      <p:ext uri="{BB962C8B-B14F-4D97-AF65-F5344CB8AC3E}">
        <p14:creationId xmlns:p14="http://schemas.microsoft.com/office/powerpoint/2010/main" val="64150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30</a:t>
            </a:fld>
            <a:endParaRPr lang="en-US" dirty="0"/>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CBD/CBS: clinical phenotypes</a:t>
            </a:r>
          </a:p>
        </p:txBody>
      </p:sp>
      <p:pic>
        <p:nvPicPr>
          <p:cNvPr id="14338" name="Picture 2">
            <a:extLst>
              <a:ext uri="{FF2B5EF4-FFF2-40B4-BE49-F238E27FC236}">
                <a16:creationId xmlns:a16="http://schemas.microsoft.com/office/drawing/2014/main" id="{5F8C3942-194D-08F0-FF6C-29DD9FC09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99" y="1727602"/>
            <a:ext cx="11894390" cy="35980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D07CBB-E42E-C8D5-0B04-D4D178A0C0B2}"/>
              </a:ext>
            </a:extLst>
          </p:cNvPr>
          <p:cNvSpPr txBox="1"/>
          <p:nvPr/>
        </p:nvSpPr>
        <p:spPr>
          <a:xfrm>
            <a:off x="2168554" y="6166667"/>
            <a:ext cx="6149130" cy="461665"/>
          </a:xfrm>
          <a:prstGeom prst="rect">
            <a:avLst/>
          </a:prstGeom>
          <a:noFill/>
        </p:spPr>
        <p:txBody>
          <a:bodyPr wrap="square">
            <a:spAutoFit/>
          </a:bodyPr>
          <a:lstStyle/>
          <a:p>
            <a:r>
              <a:rPr lang="en-US" sz="800" b="0" i="0" dirty="0">
                <a:solidFill>
                  <a:schemeClr val="bg1"/>
                </a:solidFill>
                <a:effectLst/>
                <a:latin typeface="Roboto" panose="02000000000000000000" pitchFamily="2" charset="0"/>
              </a:rPr>
              <a:t>Armstrong MJ, </a:t>
            </a:r>
            <a:r>
              <a:rPr lang="en-US" sz="800" b="0" i="0" dirty="0" err="1">
                <a:solidFill>
                  <a:schemeClr val="bg1"/>
                </a:solidFill>
                <a:effectLst/>
                <a:latin typeface="Roboto" panose="02000000000000000000" pitchFamily="2" charset="0"/>
              </a:rPr>
              <a:t>Litvan</a:t>
            </a:r>
            <a:r>
              <a:rPr lang="en-US" sz="800" b="0" i="0" dirty="0">
                <a:solidFill>
                  <a:schemeClr val="bg1"/>
                </a:solidFill>
                <a:effectLst/>
                <a:latin typeface="Roboto" panose="02000000000000000000" pitchFamily="2" charset="0"/>
              </a:rPr>
              <a:t> I, Lang AE, </a:t>
            </a:r>
            <a:r>
              <a:rPr lang="en-US" sz="800" b="0" i="0" dirty="0" err="1">
                <a:solidFill>
                  <a:schemeClr val="bg1"/>
                </a:solidFill>
                <a:effectLst/>
                <a:latin typeface="Roboto" panose="02000000000000000000" pitchFamily="2" charset="0"/>
              </a:rPr>
              <a:t>Bak</a:t>
            </a:r>
            <a:r>
              <a:rPr lang="en-US" sz="800" b="0" i="0" dirty="0">
                <a:solidFill>
                  <a:schemeClr val="bg1"/>
                </a:solidFill>
                <a:effectLst/>
                <a:latin typeface="Roboto" panose="02000000000000000000" pitchFamily="2" charset="0"/>
              </a:rPr>
              <a:t> TH, Bhatia KP, </a:t>
            </a:r>
            <a:r>
              <a:rPr lang="en-US" sz="800" b="0" i="0" dirty="0" err="1">
                <a:solidFill>
                  <a:schemeClr val="bg1"/>
                </a:solidFill>
                <a:effectLst/>
                <a:latin typeface="Roboto" panose="02000000000000000000" pitchFamily="2" charset="0"/>
              </a:rPr>
              <a:t>Borroni</a:t>
            </a:r>
            <a:r>
              <a:rPr lang="en-US" sz="800" b="0" i="0" dirty="0">
                <a:solidFill>
                  <a:schemeClr val="bg1"/>
                </a:solidFill>
                <a:effectLst/>
                <a:latin typeface="Roboto" panose="02000000000000000000" pitchFamily="2" charset="0"/>
              </a:rPr>
              <a:t> B, Boxer AL, Dickson DW, Grossman M, Hallett M, Josephs KA, </a:t>
            </a:r>
            <a:r>
              <a:rPr lang="en-US" sz="800" b="0" i="0" dirty="0" err="1">
                <a:solidFill>
                  <a:schemeClr val="bg1"/>
                </a:solidFill>
                <a:effectLst/>
                <a:latin typeface="Roboto" panose="02000000000000000000" pitchFamily="2" charset="0"/>
              </a:rPr>
              <a:t>Kertesz</a:t>
            </a:r>
            <a:r>
              <a:rPr lang="en-US" sz="800" b="0" i="0" dirty="0">
                <a:solidFill>
                  <a:schemeClr val="bg1"/>
                </a:solidFill>
                <a:effectLst/>
                <a:latin typeface="Roboto" panose="02000000000000000000" pitchFamily="2" charset="0"/>
              </a:rPr>
              <a:t> A, Lee SE, Miller BL, Reich SG, Riley DE, </a:t>
            </a:r>
            <a:r>
              <a:rPr lang="en-US" sz="800" b="0" i="0" dirty="0" err="1">
                <a:solidFill>
                  <a:schemeClr val="bg1"/>
                </a:solidFill>
                <a:effectLst/>
                <a:latin typeface="Roboto" panose="02000000000000000000" pitchFamily="2" charset="0"/>
              </a:rPr>
              <a:t>Tolosa</a:t>
            </a:r>
            <a:r>
              <a:rPr lang="en-US" sz="800" b="0" i="0" dirty="0">
                <a:solidFill>
                  <a:schemeClr val="bg1"/>
                </a:solidFill>
                <a:effectLst/>
                <a:latin typeface="Roboto" panose="02000000000000000000" pitchFamily="2" charset="0"/>
              </a:rPr>
              <a:t> E, </a:t>
            </a:r>
            <a:r>
              <a:rPr lang="en-US" sz="800" b="0" i="0" dirty="0" err="1">
                <a:solidFill>
                  <a:schemeClr val="bg1"/>
                </a:solidFill>
                <a:effectLst/>
                <a:latin typeface="Roboto" panose="02000000000000000000" pitchFamily="2" charset="0"/>
              </a:rPr>
              <a:t>Tröster</a:t>
            </a:r>
            <a:r>
              <a:rPr lang="en-US" sz="800" b="0" i="0" dirty="0">
                <a:solidFill>
                  <a:schemeClr val="bg1"/>
                </a:solidFill>
                <a:effectLst/>
                <a:latin typeface="Roboto" panose="02000000000000000000" pitchFamily="2" charset="0"/>
              </a:rPr>
              <a:t> AI, </a:t>
            </a:r>
            <a:r>
              <a:rPr lang="en-US" sz="800" b="0" i="0" dirty="0" err="1">
                <a:solidFill>
                  <a:schemeClr val="bg1"/>
                </a:solidFill>
                <a:effectLst/>
                <a:latin typeface="Roboto" panose="02000000000000000000" pitchFamily="2" charset="0"/>
              </a:rPr>
              <a:t>Vidailhet</a:t>
            </a:r>
            <a:r>
              <a:rPr lang="en-US" sz="800" b="0" i="0" dirty="0">
                <a:solidFill>
                  <a:schemeClr val="bg1"/>
                </a:solidFill>
                <a:effectLst/>
                <a:latin typeface="Roboto" panose="02000000000000000000" pitchFamily="2" charset="0"/>
              </a:rPr>
              <a:t> M, Weiner WJ. Criteria for the diagnosis of </a:t>
            </a:r>
            <a:r>
              <a:rPr lang="en-US" sz="800" b="0" i="0" dirty="0" err="1">
                <a:solidFill>
                  <a:schemeClr val="bg1"/>
                </a:solidFill>
                <a:effectLst/>
                <a:latin typeface="Roboto" panose="02000000000000000000" pitchFamily="2" charset="0"/>
              </a:rPr>
              <a:t>corticobasal</a:t>
            </a:r>
            <a:r>
              <a:rPr lang="en-US" sz="800" b="0" i="0" dirty="0">
                <a:solidFill>
                  <a:schemeClr val="bg1"/>
                </a:solidFill>
                <a:effectLst/>
                <a:latin typeface="Roboto" panose="02000000000000000000" pitchFamily="2" charset="0"/>
              </a:rPr>
              <a:t> degeneration. Neurology. 2013 Jan 29;80(5):496-503. </a:t>
            </a:r>
            <a:endParaRPr lang="en-US" sz="800" dirty="0">
              <a:solidFill>
                <a:schemeClr val="bg1"/>
              </a:solidFill>
            </a:endParaRPr>
          </a:p>
        </p:txBody>
      </p:sp>
      <p:pic>
        <p:nvPicPr>
          <p:cNvPr id="3" name="Picture 2">
            <a:extLst>
              <a:ext uri="{FF2B5EF4-FFF2-40B4-BE49-F238E27FC236}">
                <a16:creationId xmlns:a16="http://schemas.microsoft.com/office/drawing/2014/main" id="{0CA835BC-C78E-7578-D9C5-A748B6883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75439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31</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10957590" cy="5079782"/>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chemeClr val="bg1"/>
                </a:solidFill>
                <a:latin typeface="Arial" panose="020B0604020202020204" pitchFamily="34" charset="0"/>
              </a:rPr>
              <a:t>Apraxia may be present in up to 70% of people </a:t>
            </a:r>
            <a:r>
              <a:rPr lang="en-US" altLang="en-US" sz="2000" dirty="0" err="1">
                <a:solidFill>
                  <a:schemeClr val="bg1"/>
                </a:solidFill>
                <a:latin typeface="Arial" panose="020B0604020202020204" pitchFamily="34" charset="0"/>
              </a:rPr>
              <a:t>corticobasal</a:t>
            </a:r>
            <a:r>
              <a:rPr lang="en-US" altLang="en-US" sz="2000" dirty="0">
                <a:solidFill>
                  <a:schemeClr val="bg1"/>
                </a:solidFill>
                <a:latin typeface="Arial" panose="020B0604020202020204" pitchFamily="34" charset="0"/>
              </a:rPr>
              <a:t> dysfunction</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Some exam recommendations: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 Performing a gesture, miming the use of tools and copying meaningless gestures. </a:t>
            </a:r>
          </a:p>
          <a:p>
            <a:pPr>
              <a:lnSpc>
                <a:spcPct val="90000"/>
              </a:lnSpc>
            </a:pPr>
            <a:r>
              <a:rPr lang="en-US" altLang="en-US" sz="2000" dirty="0">
                <a:solidFill>
                  <a:schemeClr val="bg1"/>
                </a:solidFill>
                <a:latin typeface="Arial" panose="020B0604020202020204" pitchFamily="34" charset="0"/>
              </a:rPr>
              <a:t>	= Deficits in these movements </a:t>
            </a:r>
            <a:r>
              <a:rPr lang="en-US" altLang="en-US" sz="2000" dirty="0">
                <a:solidFill>
                  <a:schemeClr val="bg1"/>
                </a:solidFill>
                <a:latin typeface="Arial" panose="020B0604020202020204" pitchFamily="34" charset="0"/>
                <a:sym typeface="Wingdings" panose="05000000000000000000" pitchFamily="2" charset="2"/>
              </a:rPr>
              <a:t> </a:t>
            </a:r>
            <a:r>
              <a:rPr lang="en-US" altLang="en-US" sz="2000" dirty="0">
                <a:solidFill>
                  <a:schemeClr val="bg1"/>
                </a:solidFill>
                <a:latin typeface="Arial" panose="020B0604020202020204" pitchFamily="34" charset="0"/>
              </a:rPr>
              <a:t>ideomotor apraxia.</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 Performing complex, multistep tasks. </a:t>
            </a:r>
          </a:p>
          <a:p>
            <a:pPr>
              <a:lnSpc>
                <a:spcPct val="90000"/>
              </a:lnSpc>
            </a:pPr>
            <a:r>
              <a:rPr lang="en-US" altLang="en-US" sz="2000" dirty="0">
                <a:solidFill>
                  <a:schemeClr val="bg1"/>
                </a:solidFill>
                <a:latin typeface="Arial" panose="020B0604020202020204" pitchFamily="34" charset="0"/>
              </a:rPr>
              <a:t>	= Deficits in these processes </a:t>
            </a:r>
            <a:r>
              <a:rPr lang="en-US" altLang="en-US" sz="2000" dirty="0">
                <a:solidFill>
                  <a:schemeClr val="bg1"/>
                </a:solidFill>
                <a:latin typeface="Arial" panose="020B0604020202020204" pitchFamily="34" charset="0"/>
                <a:sym typeface="Wingdings" panose="05000000000000000000" pitchFamily="2" charset="2"/>
              </a:rPr>
              <a:t> </a:t>
            </a:r>
            <a:r>
              <a:rPr lang="en-US" altLang="en-US" sz="2000" dirty="0">
                <a:solidFill>
                  <a:schemeClr val="bg1"/>
                </a:solidFill>
                <a:latin typeface="Arial" panose="020B0604020202020204" pitchFamily="34" charset="0"/>
              </a:rPr>
              <a:t>conceptual, or ideational </a:t>
            </a:r>
            <a:r>
              <a:rPr lang="en-US" altLang="en-US" sz="2000" dirty="0" err="1">
                <a:solidFill>
                  <a:schemeClr val="bg1"/>
                </a:solidFill>
                <a:latin typeface="Arial" panose="020B0604020202020204" pitchFamily="34" charset="0"/>
              </a:rPr>
              <a:t>apraxias</a:t>
            </a:r>
            <a:endParaRPr lang="en-US" altLang="en-US" sz="2000" dirty="0">
              <a:solidFill>
                <a:schemeClr val="bg1"/>
              </a:solidFill>
              <a:latin typeface="Arial" panose="020B0604020202020204" pitchFamily="34" charset="0"/>
            </a:endParaRP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 Performing repetitive distal limb movements (tapping the thumb to each finger in turn) </a:t>
            </a:r>
          </a:p>
          <a:p>
            <a:pPr>
              <a:lnSpc>
                <a:spcPct val="90000"/>
              </a:lnSpc>
            </a:pPr>
            <a:r>
              <a:rPr lang="en-US" altLang="en-US" sz="2000" dirty="0">
                <a:solidFill>
                  <a:schemeClr val="bg1"/>
                </a:solidFill>
                <a:latin typeface="Arial" panose="020B0604020202020204" pitchFamily="34" charset="0"/>
              </a:rPr>
              <a:t>	= Deficits such as clumsy or inaccurate movements </a:t>
            </a:r>
            <a:r>
              <a:rPr lang="en-US" altLang="en-US" sz="2000" dirty="0">
                <a:solidFill>
                  <a:schemeClr val="bg1"/>
                </a:solidFill>
                <a:latin typeface="Arial" panose="020B0604020202020204" pitchFamily="34" charset="0"/>
                <a:sym typeface="Wingdings" panose="05000000000000000000" pitchFamily="2" charset="2"/>
              </a:rPr>
              <a:t> l</a:t>
            </a:r>
            <a:r>
              <a:rPr lang="en-US" altLang="en-US" sz="2000" dirty="0">
                <a:solidFill>
                  <a:schemeClr val="bg1"/>
                </a:solidFill>
                <a:latin typeface="Arial" panose="020B0604020202020204" pitchFamily="34" charset="0"/>
              </a:rPr>
              <a:t>imb-kinetic apraxia</a:t>
            </a:r>
          </a:p>
          <a:p>
            <a:pPr>
              <a:lnSpc>
                <a:spcPct val="90000"/>
              </a:lnSpc>
            </a:pPr>
            <a:r>
              <a:rPr lang="en-US" altLang="en-US" sz="2000" dirty="0">
                <a:solidFill>
                  <a:schemeClr val="bg1"/>
                </a:solidFill>
                <a:latin typeface="Arial" panose="020B0604020202020204" pitchFamily="34" charset="0"/>
              </a:rPr>
              <a:t> </a:t>
            </a:r>
            <a:r>
              <a:rPr lang="en-US" altLang="en-US" sz="2000" i="1" dirty="0">
                <a:solidFill>
                  <a:schemeClr val="bg1"/>
                </a:solidFill>
                <a:latin typeface="Arial" panose="020B0604020202020204" pitchFamily="34" charset="0"/>
              </a:rPr>
              <a:t>(this is a somewhat controversial classification that can be difficult to distinguish from the effects of weakness or bradykinesia)</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b="0" dirty="0"/>
              <a:t>CBD/CBS</a:t>
            </a:r>
            <a:r>
              <a:rPr lang="en-US" dirty="0"/>
              <a:t>: clinical pearls</a:t>
            </a:r>
          </a:p>
        </p:txBody>
      </p:sp>
      <p:pic>
        <p:nvPicPr>
          <p:cNvPr id="3" name="Picture 2">
            <a:extLst>
              <a:ext uri="{FF2B5EF4-FFF2-40B4-BE49-F238E27FC236}">
                <a16:creationId xmlns:a16="http://schemas.microsoft.com/office/drawing/2014/main" id="{196FF8F1-08DD-C291-1D7B-6F2575818D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286378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32</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1325460" y="4815280"/>
            <a:ext cx="10427515" cy="1417739"/>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chemeClr val="bg1"/>
                </a:solidFill>
                <a:latin typeface="Arial" panose="020B0604020202020204" pitchFamily="34" charset="0"/>
              </a:rPr>
              <a:t>xxx</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b="0" dirty="0"/>
              <a:t>CBD/CBS</a:t>
            </a:r>
            <a:r>
              <a:rPr lang="en-US" dirty="0"/>
              <a:t>: radiographic pearls</a:t>
            </a:r>
          </a:p>
        </p:txBody>
      </p:sp>
      <p:pic>
        <p:nvPicPr>
          <p:cNvPr id="5" name="Picture 4">
            <a:extLst>
              <a:ext uri="{FF2B5EF4-FFF2-40B4-BE49-F238E27FC236}">
                <a16:creationId xmlns:a16="http://schemas.microsoft.com/office/drawing/2014/main" id="{AACCEB09-9A62-4CA9-E375-42E1EC1B19CB}"/>
              </a:ext>
            </a:extLst>
          </p:cNvPr>
          <p:cNvPicPr>
            <a:picLocks noChangeAspect="1"/>
          </p:cNvPicPr>
          <p:nvPr/>
        </p:nvPicPr>
        <p:blipFill>
          <a:blip r:embed="rId2"/>
          <a:stretch>
            <a:fillRect/>
          </a:stretch>
        </p:blipFill>
        <p:spPr>
          <a:xfrm>
            <a:off x="9307572" y="220306"/>
            <a:ext cx="2710618" cy="830893"/>
          </a:xfrm>
          <a:prstGeom prst="rect">
            <a:avLst/>
          </a:prstGeom>
        </p:spPr>
      </p:pic>
      <p:pic>
        <p:nvPicPr>
          <p:cNvPr id="8" name="Picture 7">
            <a:extLst>
              <a:ext uri="{FF2B5EF4-FFF2-40B4-BE49-F238E27FC236}">
                <a16:creationId xmlns:a16="http://schemas.microsoft.com/office/drawing/2014/main" id="{8E93A078-4AD9-2F49-B0A8-65985F798C97}"/>
              </a:ext>
            </a:extLst>
          </p:cNvPr>
          <p:cNvPicPr>
            <a:picLocks noChangeAspect="1"/>
          </p:cNvPicPr>
          <p:nvPr/>
        </p:nvPicPr>
        <p:blipFill>
          <a:blip r:embed="rId3"/>
          <a:stretch>
            <a:fillRect/>
          </a:stretch>
        </p:blipFill>
        <p:spPr>
          <a:xfrm>
            <a:off x="1139376" y="1276741"/>
            <a:ext cx="10013856" cy="4462503"/>
          </a:xfrm>
          <a:prstGeom prst="rect">
            <a:avLst/>
          </a:prstGeom>
        </p:spPr>
      </p:pic>
      <p:pic>
        <p:nvPicPr>
          <p:cNvPr id="3" name="Picture 2">
            <a:extLst>
              <a:ext uri="{FF2B5EF4-FFF2-40B4-BE49-F238E27FC236}">
                <a16:creationId xmlns:a16="http://schemas.microsoft.com/office/drawing/2014/main" id="{D70F2685-224A-9AAE-EAFA-05CD0CC8B6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276375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33</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53238"/>
            <a:ext cx="10957590" cy="5079782"/>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dirty="0">
                <a:solidFill>
                  <a:schemeClr val="bg1"/>
                </a:solidFill>
                <a:latin typeface="Arial" panose="020B0604020202020204" pitchFamily="34" charset="0"/>
              </a:rPr>
              <a:t>1) Medications: manage specific symptoms such as Parkinsonism, dystonia, and depression. </a:t>
            </a:r>
          </a:p>
          <a:p>
            <a:pPr marL="457200" indent="-457200">
              <a:lnSpc>
                <a:spcPct val="90000"/>
              </a:lnSpc>
              <a:buAutoNum type="arabicParenR"/>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2) Physical therapy: Physical therapy can help improve mobility, balance, and gait abnormalities.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3) Occupational therapy: Occupational therapy focuses on maintaining independence in daily activities. </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4) Speech and swallowing therapy: Speech therapy can help improve speech clarity and develop alternative communication methods. Swallowing therapy aims to prevent aspiration and maintain adequate nutrition and hydration.</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5) Neuropsychology: support for mood and cognitive shifts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6) Social work: They can address emotional and psychological aspects, assist with caregiving, and provide guidance on community resources.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7) Assistive devices: The use of assistive devices can enhance mobility and independence. </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dirty="0">
                <a:solidFill>
                  <a:schemeClr val="bg1"/>
                </a:solidFill>
                <a:latin typeface="Arial" panose="020B0604020202020204" pitchFamily="34" charset="0"/>
              </a:rPr>
              <a:t>8) Research and clinical trials: Participating in research studies and clinical trials can provide access to experimental treatments and contribute to the advancement of knowledge and potential future therapies for PSP and CBS</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b="0" dirty="0"/>
              <a:t>PSP &amp; CBD/CBS</a:t>
            </a:r>
            <a:r>
              <a:rPr lang="en-US" dirty="0"/>
              <a:t>: basic treatment tenets</a:t>
            </a:r>
          </a:p>
        </p:txBody>
      </p:sp>
      <p:pic>
        <p:nvPicPr>
          <p:cNvPr id="3" name="Picture 2">
            <a:extLst>
              <a:ext uri="{FF2B5EF4-FFF2-40B4-BE49-F238E27FC236}">
                <a16:creationId xmlns:a16="http://schemas.microsoft.com/office/drawing/2014/main" id="{16ABB45C-31F4-8089-62B9-BB4E79CDBB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223842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34</a:t>
            </a:fld>
            <a:endParaRPr lang="en-US" dirty="0"/>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b="0" dirty="0"/>
              <a:t>Future direction: can we get better at diagnosis?</a:t>
            </a:r>
            <a:endParaRPr lang="en-US" dirty="0"/>
          </a:p>
        </p:txBody>
      </p:sp>
      <p:pic>
        <p:nvPicPr>
          <p:cNvPr id="25602" name="Picture 2">
            <a:extLst>
              <a:ext uri="{FF2B5EF4-FFF2-40B4-BE49-F238E27FC236}">
                <a16:creationId xmlns:a16="http://schemas.microsoft.com/office/drawing/2014/main" id="{E210F0E5-8767-6A43-3810-73F6FEFEA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65" y="945586"/>
            <a:ext cx="11252470" cy="583428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9AD9C2A0-BB16-676F-C508-EA554C2B5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65" y="1100932"/>
            <a:ext cx="11252470" cy="50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7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7C815-B996-2BBF-CBB7-E0CBA8312E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0913"/>
            <a:ext cx="12192000" cy="7198913"/>
          </a:xfrm>
          <a:prstGeom prst="rect">
            <a:avLst/>
          </a:prstGeom>
        </p:spPr>
      </p:pic>
      <p:pic>
        <p:nvPicPr>
          <p:cNvPr id="7" name="Picture 6">
            <a:extLst>
              <a:ext uri="{FF2B5EF4-FFF2-40B4-BE49-F238E27FC236}">
                <a16:creationId xmlns:a16="http://schemas.microsoft.com/office/drawing/2014/main" id="{CD8993B4-548A-7050-2CE2-9207FBD82EC8}"/>
              </a:ext>
            </a:extLst>
          </p:cNvPr>
          <p:cNvPicPr>
            <a:picLocks noChangeAspect="1"/>
          </p:cNvPicPr>
          <p:nvPr/>
        </p:nvPicPr>
        <p:blipFill>
          <a:blip r:embed="rId3"/>
          <a:stretch>
            <a:fillRect/>
          </a:stretch>
        </p:blipFill>
        <p:spPr>
          <a:xfrm rot="10800000">
            <a:off x="0" y="-340912"/>
            <a:ext cx="12192000" cy="3457039"/>
          </a:xfrm>
          <a:prstGeom prst="rect">
            <a:avLst/>
          </a:prstGeom>
        </p:spPr>
      </p:pic>
      <p:sp>
        <p:nvSpPr>
          <p:cNvPr id="15" name="TextBox 14">
            <a:extLst>
              <a:ext uri="{FF2B5EF4-FFF2-40B4-BE49-F238E27FC236}">
                <a16:creationId xmlns:a16="http://schemas.microsoft.com/office/drawing/2014/main" id="{801BA0DE-90D6-F09E-8873-674A6AD9A531}"/>
              </a:ext>
            </a:extLst>
          </p:cNvPr>
          <p:cNvSpPr txBox="1"/>
          <p:nvPr/>
        </p:nvSpPr>
        <p:spPr>
          <a:xfrm>
            <a:off x="406400" y="2936591"/>
            <a:ext cx="11379200" cy="1323439"/>
          </a:xfrm>
          <a:prstGeom prst="rect">
            <a:avLst/>
          </a:prstGeom>
          <a:noFill/>
        </p:spPr>
        <p:txBody>
          <a:bodyPr wrap="square" rtlCol="0">
            <a:spAutoFit/>
          </a:bodyPr>
          <a:lstStyle/>
          <a:p>
            <a:pPr algn="ctr"/>
            <a:r>
              <a:rPr lang="en-US" sz="8000" dirty="0">
                <a:solidFill>
                  <a:schemeClr val="bg1"/>
                </a:solidFill>
                <a:latin typeface="Bree Serif" panose="02000503040000020004" pitchFamily="2" charset="77"/>
              </a:rPr>
              <a:t>Thank you!</a:t>
            </a:r>
          </a:p>
        </p:txBody>
      </p:sp>
      <p:pic>
        <p:nvPicPr>
          <p:cNvPr id="2" name="Picture 1">
            <a:extLst>
              <a:ext uri="{FF2B5EF4-FFF2-40B4-BE49-F238E27FC236}">
                <a16:creationId xmlns:a16="http://schemas.microsoft.com/office/drawing/2014/main" id="{26E71B2F-1E8D-A0BB-D169-585BE63AF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040" y="255188"/>
            <a:ext cx="5615920" cy="1903702"/>
          </a:xfrm>
          <a:prstGeom prst="rect">
            <a:avLst/>
          </a:prstGeom>
        </p:spPr>
      </p:pic>
    </p:spTree>
    <p:extLst>
      <p:ext uri="{BB962C8B-B14F-4D97-AF65-F5344CB8AC3E}">
        <p14:creationId xmlns:p14="http://schemas.microsoft.com/office/powerpoint/2010/main" val="1826731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94EF2-EC59-E76D-D599-F9D156172D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4</a:t>
            </a:fld>
            <a:endParaRPr lang="en-US" dirty="0"/>
          </a:p>
        </p:txBody>
      </p:sp>
      <p:sp>
        <p:nvSpPr>
          <p:cNvPr id="4" name="Title 3">
            <a:extLst>
              <a:ext uri="{FF2B5EF4-FFF2-40B4-BE49-F238E27FC236}">
                <a16:creationId xmlns:a16="http://schemas.microsoft.com/office/drawing/2014/main" id="{A62A30EF-0BCD-4071-98F9-7461BF4EBF37}"/>
              </a:ext>
            </a:extLst>
          </p:cNvPr>
          <p:cNvSpPr>
            <a:spLocks noGrp="1"/>
          </p:cNvSpPr>
          <p:nvPr>
            <p:ph type="title"/>
          </p:nvPr>
        </p:nvSpPr>
        <p:spPr>
          <a:xfrm>
            <a:off x="795386" y="114693"/>
            <a:ext cx="11506200" cy="830893"/>
          </a:xfrm>
        </p:spPr>
        <p:txBody>
          <a:bodyPr/>
          <a:lstStyle/>
          <a:p>
            <a:r>
              <a:rPr lang="en-US" dirty="0"/>
              <a:t>What IS Parkinson’s disease?</a:t>
            </a:r>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83510" y="1067106"/>
            <a:ext cx="7364545" cy="2020043"/>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85000" lnSpcReduction="1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800" u="sng" dirty="0">
                <a:solidFill>
                  <a:schemeClr val="bg1"/>
                </a:solidFill>
                <a:latin typeface="Arial" panose="020B0604020202020204" pitchFamily="34" charset="0"/>
              </a:rPr>
              <a:t>Motor features</a:t>
            </a:r>
          </a:p>
          <a:p>
            <a:pPr>
              <a:lnSpc>
                <a:spcPct val="90000"/>
              </a:lnSpc>
            </a:pPr>
            <a:endParaRPr lang="en-US" altLang="en-US" sz="2800" u="sng"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Tremor = 3 – 6 </a:t>
            </a:r>
            <a:r>
              <a:rPr lang="en-US" altLang="en-US" sz="2800" dirty="0" err="1">
                <a:solidFill>
                  <a:schemeClr val="bg1"/>
                </a:solidFill>
                <a:latin typeface="Arial" panose="020B0604020202020204" pitchFamily="34" charset="0"/>
              </a:rPr>
              <a:t>hz</a:t>
            </a:r>
            <a:r>
              <a:rPr lang="en-US" altLang="en-US" sz="2800" dirty="0">
                <a:solidFill>
                  <a:schemeClr val="bg1"/>
                </a:solidFill>
                <a:latin typeface="Arial" panose="020B0604020202020204" pitchFamily="34" charset="0"/>
              </a:rPr>
              <a:t>, rest more than action</a:t>
            </a:r>
          </a:p>
          <a:p>
            <a:pPr>
              <a:lnSpc>
                <a:spcPct val="90000"/>
              </a:lnSpc>
            </a:pPr>
            <a:r>
              <a:rPr lang="en-US" altLang="en-US" sz="2800" dirty="0">
                <a:solidFill>
                  <a:schemeClr val="bg1"/>
                </a:solidFill>
                <a:latin typeface="Arial" panose="020B0604020202020204" pitchFamily="34" charset="0"/>
              </a:rPr>
              <a:t>Bradykinesia = slowed, stuttering, smaller</a:t>
            </a:r>
          </a:p>
          <a:p>
            <a:pPr>
              <a:lnSpc>
                <a:spcPct val="90000"/>
              </a:lnSpc>
            </a:pPr>
            <a:r>
              <a:rPr lang="en-US" altLang="en-US" sz="2800" dirty="0">
                <a:solidFill>
                  <a:schemeClr val="bg1"/>
                </a:solidFill>
                <a:latin typeface="Arial" panose="020B0604020202020204" pitchFamily="34" charset="0"/>
              </a:rPr>
              <a:t>Rigidity = cogwheeling across joints</a:t>
            </a:r>
          </a:p>
          <a:p>
            <a:pPr>
              <a:lnSpc>
                <a:spcPct val="90000"/>
              </a:lnSpc>
            </a:pPr>
            <a:r>
              <a:rPr lang="en-US" altLang="en-US" sz="2800" dirty="0">
                <a:solidFill>
                  <a:schemeClr val="bg1"/>
                </a:solidFill>
                <a:latin typeface="Arial" panose="020B0604020202020204" pitchFamily="34" charset="0"/>
              </a:rPr>
              <a:t>Postural Instability = retropulsion, inability to stop</a:t>
            </a:r>
          </a:p>
          <a:p>
            <a:pPr algn="ctr">
              <a:lnSpc>
                <a:spcPct val="90000"/>
              </a:lnSpc>
              <a:buFont typeface="Wingdings" panose="05000000000000000000" pitchFamily="2" charset="2"/>
              <a:buNone/>
            </a:pPr>
            <a:endParaRPr lang="en-US" altLang="en-US" sz="2800" dirty="0">
              <a:solidFill>
                <a:schemeClr val="bg1"/>
              </a:solidFill>
              <a:latin typeface="Arial" panose="020B0604020202020204" pitchFamily="34" charset="0"/>
            </a:endParaRPr>
          </a:p>
        </p:txBody>
      </p:sp>
      <p:sp>
        <p:nvSpPr>
          <p:cNvPr id="10" name="Rectangle 3">
            <a:extLst>
              <a:ext uri="{FF2B5EF4-FFF2-40B4-BE49-F238E27FC236}">
                <a16:creationId xmlns:a16="http://schemas.microsoft.com/office/drawing/2014/main" id="{6B067024-E95A-3979-2677-B60663BCCA43}"/>
              </a:ext>
            </a:extLst>
          </p:cNvPr>
          <p:cNvSpPr>
            <a:spLocks noGrp="1" noChangeArrowheads="1"/>
          </p:cNvSpPr>
          <p:nvPr>
            <p:ph type="body" idx="1"/>
          </p:nvPr>
        </p:nvSpPr>
        <p:spPr>
          <a:xfrm>
            <a:off x="795385" y="2750821"/>
            <a:ext cx="4673597" cy="2362200"/>
          </a:xfrm>
          <a:noFill/>
          <a:extLst>
            <a:ext uri="{909E8E84-426E-40DD-AFC4-6F175D3DCCD1}">
              <a14:hiddenFill xmlns:a14="http://schemas.microsoft.com/office/drawing/2010/main">
                <a:solidFill>
                  <a:srgbClr val="FFFFFF"/>
                </a:solidFill>
              </a14:hiddenFill>
            </a:ext>
          </a:extLst>
        </p:spPr>
        <p:txBody>
          <a:bodyPr>
            <a:noAutofit/>
          </a:bodyPr>
          <a:lstStyle/>
          <a:p>
            <a:pPr>
              <a:lnSpc>
                <a:spcPct val="90000"/>
              </a:lnSpc>
            </a:pPr>
            <a:endParaRPr lang="en-US" altLang="en-US" sz="2400" dirty="0">
              <a:solidFill>
                <a:schemeClr val="bg1"/>
              </a:solidFill>
              <a:effectLst/>
              <a:latin typeface="Arial" panose="020B0604020202020204" pitchFamily="34" charset="0"/>
            </a:endParaRPr>
          </a:p>
          <a:p>
            <a:pPr>
              <a:lnSpc>
                <a:spcPct val="90000"/>
              </a:lnSpc>
            </a:pPr>
            <a:r>
              <a:rPr lang="en-US" altLang="en-US" sz="2400" dirty="0">
                <a:solidFill>
                  <a:schemeClr val="bg1"/>
                </a:solidFill>
                <a:latin typeface="Arial" panose="020B0604020202020204" pitchFamily="34" charset="0"/>
              </a:rPr>
              <a:t>S</a:t>
            </a:r>
            <a:r>
              <a:rPr lang="en-US" altLang="en-US" sz="2400" dirty="0">
                <a:solidFill>
                  <a:schemeClr val="bg1"/>
                </a:solidFill>
                <a:effectLst/>
                <a:latin typeface="Arial" panose="020B0604020202020204" pitchFamily="34" charset="0"/>
              </a:rPr>
              <a:t>tooped posture </a:t>
            </a:r>
          </a:p>
          <a:p>
            <a:pPr>
              <a:lnSpc>
                <a:spcPct val="90000"/>
              </a:lnSpc>
            </a:pPr>
            <a:r>
              <a:rPr lang="en-US" altLang="en-US" sz="2400" dirty="0">
                <a:solidFill>
                  <a:schemeClr val="bg1"/>
                </a:solidFill>
                <a:latin typeface="Arial" panose="020B0604020202020204" pitchFamily="34" charset="0"/>
              </a:rPr>
              <a:t>S</a:t>
            </a:r>
            <a:r>
              <a:rPr lang="en-US" altLang="en-US" sz="2400" dirty="0">
                <a:solidFill>
                  <a:schemeClr val="bg1"/>
                </a:solidFill>
                <a:effectLst/>
                <a:latin typeface="Arial" panose="020B0604020202020204" pitchFamily="34" charset="0"/>
              </a:rPr>
              <a:t>oft, hoarse voice </a:t>
            </a:r>
          </a:p>
          <a:p>
            <a:pPr>
              <a:lnSpc>
                <a:spcPct val="90000"/>
              </a:lnSpc>
            </a:pPr>
            <a:r>
              <a:rPr lang="en-US" altLang="en-US" sz="2400" dirty="0">
                <a:solidFill>
                  <a:schemeClr val="bg1"/>
                </a:solidFill>
                <a:latin typeface="Arial" panose="020B0604020202020204" pitchFamily="34" charset="0"/>
              </a:rPr>
              <a:t>M</a:t>
            </a:r>
            <a:r>
              <a:rPr lang="en-US" altLang="en-US" sz="2400" dirty="0">
                <a:solidFill>
                  <a:schemeClr val="bg1"/>
                </a:solidFill>
                <a:effectLst/>
                <a:latin typeface="Arial" panose="020B0604020202020204" pitchFamily="34" charset="0"/>
              </a:rPr>
              <a:t>asked face (hypomimia)</a:t>
            </a:r>
          </a:p>
          <a:p>
            <a:pPr>
              <a:lnSpc>
                <a:spcPct val="90000"/>
              </a:lnSpc>
            </a:pPr>
            <a:r>
              <a:rPr lang="en-US" altLang="en-US" sz="2400" dirty="0">
                <a:solidFill>
                  <a:schemeClr val="bg1"/>
                </a:solidFill>
                <a:latin typeface="Arial" panose="020B0604020202020204" pitchFamily="34" charset="0"/>
              </a:rPr>
              <a:t>G</a:t>
            </a:r>
            <a:r>
              <a:rPr lang="en-US" altLang="en-US" sz="2400" dirty="0">
                <a:solidFill>
                  <a:schemeClr val="bg1"/>
                </a:solidFill>
                <a:effectLst/>
                <a:latin typeface="Arial" panose="020B0604020202020204" pitchFamily="34" charset="0"/>
              </a:rPr>
              <a:t>ait festination</a:t>
            </a:r>
            <a:endParaRPr lang="en-US" altLang="en-US" sz="2400" dirty="0">
              <a:solidFill>
                <a:schemeClr val="bg1"/>
              </a:solidFill>
              <a:latin typeface="Arial" panose="020B0604020202020204" pitchFamily="34" charset="0"/>
            </a:endParaRPr>
          </a:p>
          <a:p>
            <a:pPr>
              <a:lnSpc>
                <a:spcPct val="90000"/>
              </a:lnSpc>
            </a:pPr>
            <a:r>
              <a:rPr lang="en-US" altLang="en-US" sz="2400" dirty="0">
                <a:solidFill>
                  <a:schemeClr val="bg1"/>
                </a:solidFill>
                <a:effectLst/>
                <a:latin typeface="Arial" panose="020B0604020202020204" pitchFamily="34" charset="0"/>
              </a:rPr>
              <a:t>Diminished arm swing</a:t>
            </a:r>
          </a:p>
          <a:p>
            <a:pPr>
              <a:lnSpc>
                <a:spcPct val="90000"/>
              </a:lnSpc>
            </a:pPr>
            <a:r>
              <a:rPr lang="en-US" altLang="en-US" sz="2400" dirty="0" err="1">
                <a:solidFill>
                  <a:schemeClr val="bg1"/>
                </a:solidFill>
                <a:latin typeface="Arial" panose="020B0604020202020204" pitchFamily="34" charset="0"/>
              </a:rPr>
              <a:t>M</a:t>
            </a:r>
            <a:r>
              <a:rPr lang="en-US" altLang="en-US" sz="2400" dirty="0" err="1">
                <a:solidFill>
                  <a:schemeClr val="bg1"/>
                </a:solidFill>
                <a:effectLst/>
                <a:latin typeface="Arial" panose="020B0604020202020204" pitchFamily="34" charset="0"/>
              </a:rPr>
              <a:t>icrographia</a:t>
            </a:r>
            <a:endParaRPr lang="en-US" altLang="en-US" sz="2400" dirty="0">
              <a:solidFill>
                <a:schemeClr val="bg1"/>
              </a:solidFill>
              <a:effectLst/>
              <a:latin typeface="Arial" panose="020B0604020202020204" pitchFamily="34" charset="0"/>
            </a:endParaRPr>
          </a:p>
          <a:p>
            <a:pPr>
              <a:lnSpc>
                <a:spcPct val="90000"/>
              </a:lnSpc>
            </a:pPr>
            <a:r>
              <a:rPr lang="en-US" altLang="en-US" sz="2400" dirty="0">
                <a:solidFill>
                  <a:schemeClr val="bg1"/>
                </a:solidFill>
                <a:latin typeface="Arial" panose="020B0604020202020204" pitchFamily="34" charset="0"/>
              </a:rPr>
              <a:t>A</a:t>
            </a:r>
            <a:r>
              <a:rPr lang="en-US" altLang="en-US" sz="2400" dirty="0">
                <a:solidFill>
                  <a:schemeClr val="bg1"/>
                </a:solidFill>
                <a:effectLst/>
                <a:latin typeface="Arial" panose="020B0604020202020204" pitchFamily="34" charset="0"/>
              </a:rPr>
              <a:t>symmetrical onset</a:t>
            </a:r>
          </a:p>
          <a:p>
            <a:pPr>
              <a:lnSpc>
                <a:spcPct val="90000"/>
              </a:lnSpc>
            </a:pPr>
            <a:endParaRPr lang="en-US" altLang="en-US" sz="2400" dirty="0">
              <a:solidFill>
                <a:schemeClr val="bg1"/>
              </a:solidFill>
              <a:latin typeface="Arial" panose="020B0604020202020204" pitchFamily="34" charset="0"/>
            </a:endParaRPr>
          </a:p>
          <a:p>
            <a:pPr>
              <a:lnSpc>
                <a:spcPct val="90000"/>
              </a:lnSpc>
            </a:pPr>
            <a:r>
              <a:rPr lang="en-US" altLang="en-US" sz="2400" dirty="0">
                <a:solidFill>
                  <a:schemeClr val="bg1"/>
                </a:solidFill>
                <a:effectLst/>
                <a:latin typeface="Arial" panose="020B0604020202020204" pitchFamily="34" charset="0"/>
              </a:rPr>
              <a:t>Expected </a:t>
            </a:r>
            <a:r>
              <a:rPr lang="en-US" altLang="en-US" sz="2400" dirty="0" err="1">
                <a:solidFill>
                  <a:schemeClr val="bg1"/>
                </a:solidFill>
                <a:effectLst/>
                <a:latin typeface="Arial" panose="020B0604020202020204" pitchFamily="34" charset="0"/>
              </a:rPr>
              <a:t>ldopa</a:t>
            </a:r>
            <a:r>
              <a:rPr lang="en-US" altLang="en-US" sz="2400" dirty="0">
                <a:solidFill>
                  <a:schemeClr val="bg1"/>
                </a:solidFill>
                <a:effectLst/>
                <a:latin typeface="Arial" panose="020B0604020202020204" pitchFamily="34" charset="0"/>
              </a:rPr>
              <a:t> response</a:t>
            </a:r>
          </a:p>
        </p:txBody>
      </p:sp>
      <p:pic>
        <p:nvPicPr>
          <p:cNvPr id="13" name="Picture 12">
            <a:extLst>
              <a:ext uri="{FF2B5EF4-FFF2-40B4-BE49-F238E27FC236}">
                <a16:creationId xmlns:a16="http://schemas.microsoft.com/office/drawing/2014/main" id="{6B1A9FA4-ECCD-93F5-61DB-69FFEF021EE3}"/>
              </a:ext>
            </a:extLst>
          </p:cNvPr>
          <p:cNvPicPr>
            <a:picLocks noChangeAspect="1"/>
          </p:cNvPicPr>
          <p:nvPr/>
        </p:nvPicPr>
        <p:blipFill>
          <a:blip r:embed="rId3"/>
          <a:stretch>
            <a:fillRect/>
          </a:stretch>
        </p:blipFill>
        <p:spPr>
          <a:xfrm>
            <a:off x="7868873" y="346917"/>
            <a:ext cx="4158796" cy="1887280"/>
          </a:xfrm>
          <a:prstGeom prst="rect">
            <a:avLst/>
          </a:prstGeom>
        </p:spPr>
      </p:pic>
      <p:pic>
        <p:nvPicPr>
          <p:cNvPr id="12" name="Picture 11">
            <a:extLst>
              <a:ext uri="{FF2B5EF4-FFF2-40B4-BE49-F238E27FC236}">
                <a16:creationId xmlns:a16="http://schemas.microsoft.com/office/drawing/2014/main" id="{64B864DD-4A82-546D-1EB5-CF600AD0BC2D}"/>
              </a:ext>
            </a:extLst>
          </p:cNvPr>
          <p:cNvPicPr>
            <a:picLocks noChangeAspect="1"/>
          </p:cNvPicPr>
          <p:nvPr/>
        </p:nvPicPr>
        <p:blipFill>
          <a:blip r:embed="rId4"/>
          <a:stretch>
            <a:fillRect/>
          </a:stretch>
        </p:blipFill>
        <p:spPr>
          <a:xfrm>
            <a:off x="5153572" y="3001582"/>
            <a:ext cx="6870446" cy="3006794"/>
          </a:xfrm>
          <a:prstGeom prst="rect">
            <a:avLst/>
          </a:prstGeom>
        </p:spPr>
      </p:pic>
    </p:spTree>
    <p:extLst>
      <p:ext uri="{BB962C8B-B14F-4D97-AF65-F5344CB8AC3E}">
        <p14:creationId xmlns:p14="http://schemas.microsoft.com/office/powerpoint/2010/main" val="397181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5</a:t>
            </a:fld>
            <a:endParaRPr lang="en-US" dirty="0"/>
          </a:p>
        </p:txBody>
      </p:sp>
      <p:sp>
        <p:nvSpPr>
          <p:cNvPr id="4" name="Title 3">
            <a:extLst>
              <a:ext uri="{FF2B5EF4-FFF2-40B4-BE49-F238E27FC236}">
                <a16:creationId xmlns:a16="http://schemas.microsoft.com/office/drawing/2014/main" id="{A62A30EF-0BCD-4071-98F9-7461BF4EBF37}"/>
              </a:ext>
            </a:extLst>
          </p:cNvPr>
          <p:cNvSpPr>
            <a:spLocks noGrp="1"/>
          </p:cNvSpPr>
          <p:nvPr>
            <p:ph type="title"/>
          </p:nvPr>
        </p:nvSpPr>
        <p:spPr>
          <a:xfrm>
            <a:off x="795386" y="114693"/>
            <a:ext cx="11506200" cy="830893"/>
          </a:xfrm>
        </p:spPr>
        <p:txBody>
          <a:bodyPr/>
          <a:lstStyle/>
          <a:p>
            <a:r>
              <a:rPr lang="en-US" dirty="0"/>
              <a:t>What </a:t>
            </a:r>
            <a:r>
              <a:rPr lang="en-US" i="1" dirty="0"/>
              <a:t>else</a:t>
            </a:r>
            <a:r>
              <a:rPr lang="en-US" dirty="0"/>
              <a:t> is Parkinson’s disease?</a:t>
            </a:r>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78405"/>
            <a:ext cx="7364545" cy="5188839"/>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85000" lnSpcReduction="2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800" u="sng" dirty="0">
                <a:solidFill>
                  <a:schemeClr val="bg1"/>
                </a:solidFill>
                <a:latin typeface="Arial" panose="020B0604020202020204" pitchFamily="34" charset="0"/>
              </a:rPr>
              <a:t>Non-motor features</a:t>
            </a:r>
          </a:p>
          <a:p>
            <a:pPr>
              <a:lnSpc>
                <a:spcPct val="90000"/>
              </a:lnSpc>
            </a:pPr>
            <a:endParaRPr lang="en-US" altLang="en-US" sz="2800" u="sng"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“the sleep becomes much disturbed…”</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“…constant sleepiness…and other marks of extreme exhaustion…”</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“…the power of articulation is lost…”</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“…saliva…trickling from the mouth…”</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“…the food is with difficulty retained in the mouth…</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“…the bowels, which had been all along torpid, now, in most cases, demand stimulating medicines of very considerable power: the expulsion of the feces from the rectum sometimes requiring mechanical aid…”</a:t>
            </a:r>
          </a:p>
        </p:txBody>
      </p:sp>
      <p:pic>
        <p:nvPicPr>
          <p:cNvPr id="6" name="Picture 4" descr="parkinson's essay">
            <a:extLst>
              <a:ext uri="{FF2B5EF4-FFF2-40B4-BE49-F238E27FC236}">
                <a16:creationId xmlns:a16="http://schemas.microsoft.com/office/drawing/2014/main" id="{22A29CDE-79BF-A876-8012-BEA5CCE89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931" y="1493240"/>
            <a:ext cx="2675657" cy="325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877A976-742B-B279-0A2F-F441CA51B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08002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6</a:t>
            </a:fld>
            <a:endParaRPr lang="en-US" dirty="0"/>
          </a:p>
        </p:txBody>
      </p:sp>
      <p:sp>
        <p:nvSpPr>
          <p:cNvPr id="4" name="Title 3">
            <a:extLst>
              <a:ext uri="{FF2B5EF4-FFF2-40B4-BE49-F238E27FC236}">
                <a16:creationId xmlns:a16="http://schemas.microsoft.com/office/drawing/2014/main" id="{A62A30EF-0BCD-4071-98F9-7461BF4EBF37}"/>
              </a:ext>
            </a:extLst>
          </p:cNvPr>
          <p:cNvSpPr>
            <a:spLocks noGrp="1"/>
          </p:cNvSpPr>
          <p:nvPr>
            <p:ph type="title"/>
          </p:nvPr>
        </p:nvSpPr>
        <p:spPr>
          <a:xfrm>
            <a:off x="795386" y="114693"/>
            <a:ext cx="11506200" cy="830893"/>
          </a:xfrm>
        </p:spPr>
        <p:txBody>
          <a:bodyPr/>
          <a:lstStyle/>
          <a:p>
            <a:r>
              <a:rPr lang="en-US" dirty="0"/>
              <a:t>What </a:t>
            </a:r>
            <a:r>
              <a:rPr lang="en-US" i="1" dirty="0"/>
              <a:t>else</a:t>
            </a:r>
            <a:r>
              <a:rPr lang="en-US" dirty="0"/>
              <a:t> is Parkinson’s disease?</a:t>
            </a:r>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795386" y="1178405"/>
            <a:ext cx="7364545" cy="4955087"/>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800" u="sng" dirty="0">
                <a:solidFill>
                  <a:schemeClr val="bg1"/>
                </a:solidFill>
                <a:latin typeface="Arial" panose="020B0604020202020204" pitchFamily="34" charset="0"/>
              </a:rPr>
              <a:t>Non-motor features</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Disorders of smell</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Sleep disorders</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Mood changes</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Autonomic disorders</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Memory changes</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Speech disorders</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Weight loss/gain</a:t>
            </a:r>
          </a:p>
          <a:p>
            <a:pPr>
              <a:lnSpc>
                <a:spcPct val="90000"/>
              </a:lnSpc>
            </a:pPr>
            <a:endParaRPr lang="en-US" altLang="en-US" sz="2800" dirty="0">
              <a:solidFill>
                <a:schemeClr val="bg1"/>
              </a:solidFill>
              <a:latin typeface="Arial" panose="020B0604020202020204" pitchFamily="34" charset="0"/>
            </a:endParaRPr>
          </a:p>
          <a:p>
            <a:pPr>
              <a:lnSpc>
                <a:spcPct val="90000"/>
              </a:lnSpc>
            </a:pPr>
            <a:r>
              <a:rPr lang="en-US" altLang="en-US" sz="2800" dirty="0">
                <a:solidFill>
                  <a:schemeClr val="bg1"/>
                </a:solidFill>
                <a:latin typeface="Arial" panose="020B0604020202020204" pitchFamily="34" charset="0"/>
              </a:rPr>
              <a:t>Sensory changes</a:t>
            </a:r>
          </a:p>
          <a:p>
            <a:pPr>
              <a:lnSpc>
                <a:spcPct val="90000"/>
              </a:lnSpc>
            </a:pPr>
            <a:endParaRPr lang="en-US" altLang="en-US" sz="2800" dirty="0">
              <a:solidFill>
                <a:schemeClr val="bg1"/>
              </a:solidFill>
              <a:latin typeface="Arial" panose="020B0604020202020204" pitchFamily="34" charset="0"/>
            </a:endParaRPr>
          </a:p>
          <a:p>
            <a:pPr algn="ctr">
              <a:lnSpc>
                <a:spcPct val="90000"/>
              </a:lnSpc>
              <a:buFont typeface="Wingdings" panose="05000000000000000000" pitchFamily="2" charset="2"/>
              <a:buNone/>
            </a:pPr>
            <a:endParaRPr lang="en-US" altLang="en-US" sz="2800" dirty="0">
              <a:solidFill>
                <a:schemeClr val="bg1"/>
              </a:solidFill>
              <a:latin typeface="Arial" panose="020B0604020202020204" pitchFamily="34" charset="0"/>
            </a:endParaRPr>
          </a:p>
        </p:txBody>
      </p:sp>
      <p:pic>
        <p:nvPicPr>
          <p:cNvPr id="11" name="Picture 3">
            <a:extLst>
              <a:ext uri="{FF2B5EF4-FFF2-40B4-BE49-F238E27FC236}">
                <a16:creationId xmlns:a16="http://schemas.microsoft.com/office/drawing/2014/main" id="{2D9FC47B-1EAE-A9B8-915E-743D22FA6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847" y="1321908"/>
            <a:ext cx="64770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372BD741-9891-181D-873A-C2F57AD1C900}"/>
              </a:ext>
            </a:extLst>
          </p:cNvPr>
          <p:cNvSpPr>
            <a:spLocks noChangeArrowheads="1"/>
          </p:cNvSpPr>
          <p:nvPr/>
        </p:nvSpPr>
        <p:spPr bwMode="auto">
          <a:xfrm>
            <a:off x="7448964" y="1850160"/>
            <a:ext cx="13716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600">
                <a:solidFill>
                  <a:schemeClr val="tx1"/>
                </a:solidFill>
                <a:latin typeface="Arial" panose="020B0604020202020204" pitchFamily="34" charset="0"/>
                <a:ea typeface="MS PGothic" panose="020B0600070205080204" pitchFamily="34" charset="-128"/>
              </a:defRPr>
            </a:lvl1pPr>
            <a:lvl2pPr marL="742950" indent="-285750" eaLnBrk="0" hangingPunct="0">
              <a:defRPr sz="3600">
                <a:solidFill>
                  <a:schemeClr val="tx1"/>
                </a:solidFill>
                <a:latin typeface="Arial" panose="020B0604020202020204" pitchFamily="34" charset="0"/>
                <a:ea typeface="MS PGothic" panose="020B0600070205080204" pitchFamily="34" charset="-128"/>
              </a:defRPr>
            </a:lvl2pPr>
            <a:lvl3pPr marL="1143000" indent="-228600" eaLnBrk="0" hangingPunct="0">
              <a:defRPr sz="3600">
                <a:solidFill>
                  <a:schemeClr val="tx1"/>
                </a:solidFill>
                <a:latin typeface="Arial" panose="020B0604020202020204" pitchFamily="34" charset="0"/>
                <a:ea typeface="MS PGothic" panose="020B0600070205080204" pitchFamily="34" charset="-128"/>
              </a:defRPr>
            </a:lvl3pPr>
            <a:lvl4pPr marL="1600200" indent="-228600" eaLnBrk="0" hangingPunct="0">
              <a:defRPr sz="3600">
                <a:solidFill>
                  <a:schemeClr val="tx1"/>
                </a:solidFill>
                <a:latin typeface="Arial" panose="020B0604020202020204" pitchFamily="34" charset="0"/>
                <a:ea typeface="MS PGothic" panose="020B0600070205080204" pitchFamily="34" charset="-128"/>
              </a:defRPr>
            </a:lvl4pPr>
            <a:lvl5pPr marL="2057400" indent="-228600" eaLnBrk="0" hangingPunct="0">
              <a:defRPr sz="3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pic>
        <p:nvPicPr>
          <p:cNvPr id="3" name="Picture 2">
            <a:extLst>
              <a:ext uri="{FF2B5EF4-FFF2-40B4-BE49-F238E27FC236}">
                <a16:creationId xmlns:a16="http://schemas.microsoft.com/office/drawing/2014/main" id="{4FE1D1EE-EA8C-E000-6749-6434D07835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55287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6ACB9F-23D7-965A-D56E-788A8080E7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7</a:t>
            </a:fld>
            <a:endParaRPr lang="en-US" dirty="0"/>
          </a:p>
        </p:txBody>
      </p:sp>
      <p:sp>
        <p:nvSpPr>
          <p:cNvPr id="6" name="TextBox 5">
            <a:extLst>
              <a:ext uri="{FF2B5EF4-FFF2-40B4-BE49-F238E27FC236}">
                <a16:creationId xmlns:a16="http://schemas.microsoft.com/office/drawing/2014/main" id="{3B03C374-3BC6-3CCD-AC15-8844609E08D1}"/>
              </a:ext>
            </a:extLst>
          </p:cNvPr>
          <p:cNvSpPr txBox="1"/>
          <p:nvPr/>
        </p:nvSpPr>
        <p:spPr>
          <a:xfrm>
            <a:off x="3867324" y="6212168"/>
            <a:ext cx="6150357" cy="338554"/>
          </a:xfrm>
          <a:prstGeom prst="rect">
            <a:avLst/>
          </a:prstGeom>
          <a:noFill/>
        </p:spPr>
        <p:txBody>
          <a:bodyPr wrap="square">
            <a:spAutoFit/>
          </a:bodyPr>
          <a:lstStyle/>
          <a:p>
            <a:r>
              <a:rPr lang="en-US" sz="800" dirty="0">
                <a:solidFill>
                  <a:schemeClr val="bg1"/>
                </a:solidFill>
              </a:rPr>
              <a:t>Scholz, Sonja &amp; Bras, Jose. (2015). Genetics Underlying Atypical Parkinsonism and Related Neurodegenerative Disorders. International journal of molecular sciences. 16. 24629-24655. 10.3390/ijms161024629. </a:t>
            </a:r>
          </a:p>
        </p:txBody>
      </p:sp>
      <p:pic>
        <p:nvPicPr>
          <p:cNvPr id="4098" name="Picture 2" descr="Schematic illustration of parkinsonism syndromes. Gene names are shown in italic font. Solid arrows indicate major classification groups; dashed arrow points out a possible interplay between primary and secondary parkinsonism. Abbreviations: PD, Parkinson disease; ALS/FTD, amytrophic lateral sclerosis/frontotemporal dementia; HIV, human immunodefiency virus; CO, carbon monoxide; MPTP, 1-methy-4-phenyl-1,2,3,6-tetrahydropyridine. ">
            <a:extLst>
              <a:ext uri="{FF2B5EF4-FFF2-40B4-BE49-F238E27FC236}">
                <a16:creationId xmlns:a16="http://schemas.microsoft.com/office/drawing/2014/main" id="{F37B47DC-2E85-ECC1-EB7A-427BC68E4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1107172"/>
            <a:ext cx="8096250" cy="46101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795386" y="114693"/>
            <a:ext cx="11506200" cy="830893"/>
          </a:xfrm>
        </p:spPr>
        <p:txBody>
          <a:bodyPr/>
          <a:lstStyle/>
          <a:p>
            <a:r>
              <a:rPr lang="en-US" dirty="0"/>
              <a:t>Parkinsonism: the differential diagnosis</a:t>
            </a:r>
          </a:p>
        </p:txBody>
      </p:sp>
      <p:sp>
        <p:nvSpPr>
          <p:cNvPr id="14" name="Rectangle 13">
            <a:extLst>
              <a:ext uri="{FF2B5EF4-FFF2-40B4-BE49-F238E27FC236}">
                <a16:creationId xmlns:a16="http://schemas.microsoft.com/office/drawing/2014/main" id="{03C9F190-82DC-F7B4-9DD9-28CC60330184}"/>
              </a:ext>
            </a:extLst>
          </p:cNvPr>
          <p:cNvSpPr/>
          <p:nvPr/>
        </p:nvSpPr>
        <p:spPr>
          <a:xfrm>
            <a:off x="6721417" y="1283516"/>
            <a:ext cx="1704975" cy="5873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89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8</a:t>
            </a:fld>
            <a:endParaRPr lang="en-US" dirty="0"/>
          </a:p>
        </p:txBody>
      </p:sp>
      <p:sp>
        <p:nvSpPr>
          <p:cNvPr id="12" name="Title 3">
            <a:extLst>
              <a:ext uri="{FF2B5EF4-FFF2-40B4-BE49-F238E27FC236}">
                <a16:creationId xmlns:a16="http://schemas.microsoft.com/office/drawing/2014/main" id="{6487E7B5-6F15-1ADF-7C83-10E656CBFA6C}"/>
              </a:ext>
            </a:extLst>
          </p:cNvPr>
          <p:cNvSpPr>
            <a:spLocks noGrp="1"/>
          </p:cNvSpPr>
          <p:nvPr>
            <p:ph type="title"/>
          </p:nvPr>
        </p:nvSpPr>
        <p:spPr>
          <a:xfrm>
            <a:off x="360840" y="114693"/>
            <a:ext cx="11665256" cy="830893"/>
          </a:xfrm>
        </p:spPr>
        <p:txBody>
          <a:bodyPr/>
          <a:lstStyle/>
          <a:p>
            <a:r>
              <a:rPr lang="en-US" dirty="0"/>
              <a:t>Neuropathology and syndromic classification</a:t>
            </a:r>
          </a:p>
        </p:txBody>
      </p:sp>
      <p:sp>
        <p:nvSpPr>
          <p:cNvPr id="18" name="TextBox 17">
            <a:extLst>
              <a:ext uri="{FF2B5EF4-FFF2-40B4-BE49-F238E27FC236}">
                <a16:creationId xmlns:a16="http://schemas.microsoft.com/office/drawing/2014/main" id="{51DD35E5-40E3-0B68-1F6A-B52FA6949BA1}"/>
              </a:ext>
            </a:extLst>
          </p:cNvPr>
          <p:cNvSpPr txBox="1"/>
          <p:nvPr/>
        </p:nvSpPr>
        <p:spPr>
          <a:xfrm>
            <a:off x="8326029" y="6627266"/>
            <a:ext cx="6149130" cy="215444"/>
          </a:xfrm>
          <a:prstGeom prst="rect">
            <a:avLst/>
          </a:prstGeom>
          <a:noFill/>
        </p:spPr>
        <p:txBody>
          <a:bodyPr wrap="square">
            <a:spAutoFit/>
          </a:bodyPr>
          <a:lstStyle/>
          <a:p>
            <a:r>
              <a:rPr lang="de-DE" sz="800" b="0" i="0" dirty="0">
                <a:solidFill>
                  <a:schemeClr val="bg1"/>
                </a:solidFill>
                <a:effectLst/>
                <a:latin typeface="PT Sans" panose="020B0503020203020204" pitchFamily="34" charset="0"/>
              </a:rPr>
              <a:t>Dtsch Arztebl Int 2016; 113: 61-9. DOI: 10.3238/arztebl.2016.0061</a:t>
            </a:r>
            <a:endParaRPr lang="en-US" sz="800" dirty="0">
              <a:solidFill>
                <a:schemeClr val="bg1"/>
              </a:solidFill>
            </a:endParaRPr>
          </a:p>
        </p:txBody>
      </p:sp>
      <p:pic>
        <p:nvPicPr>
          <p:cNvPr id="22" name="Picture 21">
            <a:extLst>
              <a:ext uri="{FF2B5EF4-FFF2-40B4-BE49-F238E27FC236}">
                <a16:creationId xmlns:a16="http://schemas.microsoft.com/office/drawing/2014/main" id="{DB20FC52-F05A-2EEE-85C2-3227245B803D}"/>
              </a:ext>
            </a:extLst>
          </p:cNvPr>
          <p:cNvPicPr>
            <a:picLocks noChangeAspect="1"/>
          </p:cNvPicPr>
          <p:nvPr/>
        </p:nvPicPr>
        <p:blipFill>
          <a:blip r:embed="rId2"/>
          <a:stretch>
            <a:fillRect/>
          </a:stretch>
        </p:blipFill>
        <p:spPr>
          <a:xfrm>
            <a:off x="6557547" y="4362908"/>
            <a:ext cx="5067300" cy="1771650"/>
          </a:xfrm>
          <a:prstGeom prst="rect">
            <a:avLst/>
          </a:prstGeom>
        </p:spPr>
      </p:pic>
      <p:pic>
        <p:nvPicPr>
          <p:cNvPr id="24" name="Picture 23">
            <a:extLst>
              <a:ext uri="{FF2B5EF4-FFF2-40B4-BE49-F238E27FC236}">
                <a16:creationId xmlns:a16="http://schemas.microsoft.com/office/drawing/2014/main" id="{2DC60AC0-3FE5-A4D0-4074-C15315F23B2A}"/>
              </a:ext>
            </a:extLst>
          </p:cNvPr>
          <p:cNvPicPr>
            <a:picLocks noChangeAspect="1"/>
          </p:cNvPicPr>
          <p:nvPr/>
        </p:nvPicPr>
        <p:blipFill>
          <a:blip r:embed="rId3"/>
          <a:stretch>
            <a:fillRect/>
          </a:stretch>
        </p:blipFill>
        <p:spPr>
          <a:xfrm>
            <a:off x="5828232" y="1081738"/>
            <a:ext cx="6285475" cy="3110114"/>
          </a:xfrm>
          <a:prstGeom prst="rect">
            <a:avLst/>
          </a:prstGeom>
        </p:spPr>
      </p:pic>
      <p:sp>
        <p:nvSpPr>
          <p:cNvPr id="26" name="TextBox 25">
            <a:extLst>
              <a:ext uri="{FF2B5EF4-FFF2-40B4-BE49-F238E27FC236}">
                <a16:creationId xmlns:a16="http://schemas.microsoft.com/office/drawing/2014/main" id="{5CCCC03A-70F0-7A45-E6E2-177AFC57755F}"/>
              </a:ext>
            </a:extLst>
          </p:cNvPr>
          <p:cNvSpPr txBox="1"/>
          <p:nvPr/>
        </p:nvSpPr>
        <p:spPr>
          <a:xfrm>
            <a:off x="7781450" y="6368561"/>
            <a:ext cx="7238288" cy="215444"/>
          </a:xfrm>
          <a:prstGeom prst="rect">
            <a:avLst/>
          </a:prstGeom>
          <a:noFill/>
        </p:spPr>
        <p:txBody>
          <a:bodyPr wrap="square">
            <a:spAutoFit/>
          </a:bodyPr>
          <a:lstStyle/>
          <a:p>
            <a:r>
              <a:rPr lang="en-US" sz="800" b="0" i="0" dirty="0">
                <a:solidFill>
                  <a:schemeClr val="bg1"/>
                </a:solidFill>
                <a:effectLst/>
                <a:latin typeface="Arial" panose="020B0604020202020204" pitchFamily="34" charset="0"/>
              </a:rPr>
              <a:t>Parkinsonism and Related Disorders, 2020-04-01, Volume 73, Pages 105-116</a:t>
            </a:r>
            <a:endParaRPr lang="en-US" sz="800" dirty="0">
              <a:solidFill>
                <a:schemeClr val="bg1"/>
              </a:solidFill>
            </a:endParaRPr>
          </a:p>
        </p:txBody>
      </p:sp>
      <p:pic>
        <p:nvPicPr>
          <p:cNvPr id="28" name="Picture 27">
            <a:extLst>
              <a:ext uri="{FF2B5EF4-FFF2-40B4-BE49-F238E27FC236}">
                <a16:creationId xmlns:a16="http://schemas.microsoft.com/office/drawing/2014/main" id="{EC111B2C-E822-B51E-0C33-4FAF82D17C4E}"/>
              </a:ext>
            </a:extLst>
          </p:cNvPr>
          <p:cNvPicPr>
            <a:picLocks noChangeAspect="1"/>
          </p:cNvPicPr>
          <p:nvPr/>
        </p:nvPicPr>
        <p:blipFill>
          <a:blip r:embed="rId4"/>
          <a:stretch>
            <a:fillRect/>
          </a:stretch>
        </p:blipFill>
        <p:spPr>
          <a:xfrm>
            <a:off x="342900" y="3819434"/>
            <a:ext cx="4227989" cy="2139342"/>
          </a:xfrm>
          <a:prstGeom prst="rect">
            <a:avLst/>
          </a:prstGeom>
        </p:spPr>
      </p:pic>
      <p:cxnSp>
        <p:nvCxnSpPr>
          <p:cNvPr id="30" name="Straight Connector 29">
            <a:extLst>
              <a:ext uri="{FF2B5EF4-FFF2-40B4-BE49-F238E27FC236}">
                <a16:creationId xmlns:a16="http://schemas.microsoft.com/office/drawing/2014/main" id="{6653C6EF-2781-01D1-9454-7B851A03E635}"/>
              </a:ext>
            </a:extLst>
          </p:cNvPr>
          <p:cNvCxnSpPr>
            <a:cxnSpLocks/>
          </p:cNvCxnSpPr>
          <p:nvPr/>
        </p:nvCxnSpPr>
        <p:spPr>
          <a:xfrm>
            <a:off x="5249864" y="1308460"/>
            <a:ext cx="0" cy="44642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216" name="TextBox 9215">
            <a:extLst>
              <a:ext uri="{FF2B5EF4-FFF2-40B4-BE49-F238E27FC236}">
                <a16:creationId xmlns:a16="http://schemas.microsoft.com/office/drawing/2014/main" id="{E960A1D9-36D6-0923-95B8-28D825F813D7}"/>
              </a:ext>
            </a:extLst>
          </p:cNvPr>
          <p:cNvSpPr txBox="1"/>
          <p:nvPr/>
        </p:nvSpPr>
        <p:spPr>
          <a:xfrm>
            <a:off x="1579445" y="6283302"/>
            <a:ext cx="7511752" cy="215444"/>
          </a:xfrm>
          <a:prstGeom prst="rect">
            <a:avLst/>
          </a:prstGeom>
          <a:noFill/>
        </p:spPr>
        <p:txBody>
          <a:bodyPr wrap="square">
            <a:spAutoFit/>
          </a:bodyPr>
          <a:lstStyle/>
          <a:p>
            <a:r>
              <a:rPr lang="en-US" sz="800" b="0" i="0" dirty="0" err="1">
                <a:solidFill>
                  <a:schemeClr val="bg1"/>
                </a:solidFill>
                <a:effectLst/>
                <a:latin typeface="BlinkMacSystemFont"/>
              </a:rPr>
              <a:t>Respondek</a:t>
            </a:r>
            <a:r>
              <a:rPr lang="en-US" sz="800" b="0" i="0" dirty="0">
                <a:solidFill>
                  <a:schemeClr val="bg1"/>
                </a:solidFill>
                <a:effectLst/>
                <a:latin typeface="BlinkMacSystemFont"/>
              </a:rPr>
              <a:t> G, </a:t>
            </a:r>
            <a:r>
              <a:rPr lang="en-US" sz="800" b="0" i="0" dirty="0" err="1">
                <a:solidFill>
                  <a:schemeClr val="bg1"/>
                </a:solidFill>
                <a:effectLst/>
                <a:latin typeface="BlinkMacSystemFont"/>
              </a:rPr>
              <a:t>Stamelou</a:t>
            </a:r>
            <a:r>
              <a:rPr lang="en-US" sz="800" b="0" i="0" dirty="0">
                <a:solidFill>
                  <a:schemeClr val="bg1"/>
                </a:solidFill>
                <a:effectLst/>
                <a:latin typeface="BlinkMacSystemFont"/>
              </a:rPr>
              <a:t> M, </a:t>
            </a:r>
            <a:r>
              <a:rPr lang="en-US" sz="800" b="0" i="0" dirty="0" err="1">
                <a:solidFill>
                  <a:schemeClr val="bg1"/>
                </a:solidFill>
                <a:effectLst/>
                <a:latin typeface="BlinkMacSystemFont"/>
              </a:rPr>
              <a:t>Höglinger</a:t>
            </a:r>
            <a:r>
              <a:rPr lang="en-US" sz="800" b="0" i="0" dirty="0">
                <a:solidFill>
                  <a:schemeClr val="bg1"/>
                </a:solidFill>
                <a:effectLst/>
                <a:latin typeface="BlinkMacSystemFont"/>
              </a:rPr>
              <a:t> GU. Classification of atypical parkinsonism per pathology versus phenotype. Int Rev </a:t>
            </a:r>
            <a:r>
              <a:rPr lang="en-US" sz="800" b="0" i="0" dirty="0" err="1">
                <a:solidFill>
                  <a:schemeClr val="bg1"/>
                </a:solidFill>
                <a:effectLst/>
                <a:latin typeface="BlinkMacSystemFont"/>
              </a:rPr>
              <a:t>Neurobiol</a:t>
            </a:r>
            <a:r>
              <a:rPr lang="en-US" sz="800" b="0" i="0" dirty="0">
                <a:solidFill>
                  <a:schemeClr val="bg1"/>
                </a:solidFill>
                <a:effectLst/>
                <a:latin typeface="BlinkMacSystemFont"/>
              </a:rPr>
              <a:t>. 2019;149:37-47. </a:t>
            </a:r>
            <a:endParaRPr lang="en-US" sz="800" dirty="0">
              <a:solidFill>
                <a:schemeClr val="bg1"/>
              </a:solidFill>
            </a:endParaRPr>
          </a:p>
        </p:txBody>
      </p:sp>
      <p:pic>
        <p:nvPicPr>
          <p:cNvPr id="5" name="Picture 4">
            <a:extLst>
              <a:ext uri="{FF2B5EF4-FFF2-40B4-BE49-F238E27FC236}">
                <a16:creationId xmlns:a16="http://schemas.microsoft.com/office/drawing/2014/main" id="{C87E8CD7-747E-33E6-2AFA-7C8C0D9A44C2}"/>
              </a:ext>
            </a:extLst>
          </p:cNvPr>
          <p:cNvPicPr>
            <a:picLocks noChangeAspect="1"/>
          </p:cNvPicPr>
          <p:nvPr/>
        </p:nvPicPr>
        <p:blipFill>
          <a:blip r:embed="rId5"/>
          <a:stretch>
            <a:fillRect/>
          </a:stretch>
        </p:blipFill>
        <p:spPr>
          <a:xfrm>
            <a:off x="324472" y="1635419"/>
            <a:ext cx="4246417" cy="1793581"/>
          </a:xfrm>
          <a:prstGeom prst="rect">
            <a:avLst/>
          </a:prstGeom>
        </p:spPr>
      </p:pic>
      <p:sp>
        <p:nvSpPr>
          <p:cNvPr id="6" name="Rectangle 5">
            <a:extLst>
              <a:ext uri="{FF2B5EF4-FFF2-40B4-BE49-F238E27FC236}">
                <a16:creationId xmlns:a16="http://schemas.microsoft.com/office/drawing/2014/main" id="{517A7536-A32D-AC96-3BB6-1B602351ACAA}"/>
              </a:ext>
            </a:extLst>
          </p:cNvPr>
          <p:cNvSpPr/>
          <p:nvPr/>
        </p:nvSpPr>
        <p:spPr>
          <a:xfrm>
            <a:off x="1466511" y="2989323"/>
            <a:ext cx="1253540" cy="5873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48B5E6-A867-B675-8B9A-73653F00C24F}"/>
              </a:ext>
            </a:extLst>
          </p:cNvPr>
          <p:cNvSpPr/>
          <p:nvPr/>
        </p:nvSpPr>
        <p:spPr>
          <a:xfrm>
            <a:off x="2283625" y="5458831"/>
            <a:ext cx="2287264" cy="5873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42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B89CA8-64A9-44B7-95BE-CFFE44312FE5}"/>
              </a:ext>
            </a:extLst>
          </p:cNvPr>
          <p:cNvSpPr>
            <a:spLocks noGrp="1"/>
          </p:cNvSpPr>
          <p:nvPr>
            <p:ph type="sldNum" sz="quarter" idx="4"/>
          </p:nvPr>
        </p:nvSpPr>
        <p:spPr/>
        <p:txBody>
          <a:bodyPr/>
          <a:lstStyle/>
          <a:p>
            <a:fld id="{C4E7380A-70BC-8142-91B1-AD37ADF437F5}" type="slidenum">
              <a:rPr lang="en-US" smtClean="0"/>
              <a:pPr/>
              <a:t>9</a:t>
            </a:fld>
            <a:endParaRPr lang="en-US" dirty="0"/>
          </a:p>
        </p:txBody>
      </p:sp>
      <p:sp>
        <p:nvSpPr>
          <p:cNvPr id="7" name="Rectangle 3">
            <a:extLst>
              <a:ext uri="{FF2B5EF4-FFF2-40B4-BE49-F238E27FC236}">
                <a16:creationId xmlns:a16="http://schemas.microsoft.com/office/drawing/2014/main" id="{FAD8BBE3-22B9-E22C-F480-5666DCC0E87F}"/>
              </a:ext>
            </a:extLst>
          </p:cNvPr>
          <p:cNvSpPr txBox="1">
            <a:spLocks noChangeArrowheads="1"/>
          </p:cNvSpPr>
          <p:nvPr/>
        </p:nvSpPr>
        <p:spPr>
          <a:xfrm>
            <a:off x="616713" y="2372375"/>
            <a:ext cx="11413241" cy="4726701"/>
          </a:xfrm>
          <a:prstGeom prst="rect">
            <a:avLst/>
          </a:prstGeo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chorCtr="0">
            <a:normAutofit/>
          </a:bodyPr>
          <a:lstStyle>
            <a:lvl1pPr marL="0" indent="0" algn="l" defTabSz="914400" rtl="0" eaLnBrk="1" latinLnBrk="0" hangingPunct="1">
              <a:lnSpc>
                <a:spcPct val="100000"/>
              </a:lnSpc>
              <a:spcBef>
                <a:spcPts val="0"/>
              </a:spcBef>
              <a:buFont typeface="Arial" panose="020B0604020202020204" pitchFamily="34" charset="0"/>
              <a:buNone/>
              <a:defRPr sz="3000" b="1" kern="1200" spc="-20" baseline="0">
                <a:solidFill>
                  <a:schemeClr val="bg2"/>
                </a:solidFill>
                <a:latin typeface="Calibri Bold"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90000"/>
              </a:lnSpc>
            </a:pPr>
            <a:r>
              <a:rPr lang="en-US" altLang="en-US" sz="2000" u="sng" dirty="0">
                <a:solidFill>
                  <a:schemeClr val="bg1"/>
                </a:solidFill>
                <a:latin typeface="Arial" panose="020B0604020202020204" pitchFamily="34" charset="0"/>
              </a:rPr>
              <a:t>Clinical symptoms: </a:t>
            </a:r>
          </a:p>
          <a:p>
            <a:pPr>
              <a:lnSpc>
                <a:spcPct val="90000"/>
              </a:lnSpc>
            </a:pPr>
            <a:r>
              <a:rPr lang="en-US" altLang="en-US" sz="2000" dirty="0">
                <a:solidFill>
                  <a:schemeClr val="bg1"/>
                </a:solidFill>
                <a:latin typeface="Arial" panose="020B0604020202020204" pitchFamily="34" charset="0"/>
              </a:rPr>
              <a:t>= non-motor (syncope or other transient episodes of unresponsiveness, constipation, orthostatic hypotension, urinary incontinence, excessive daytime sleepiness, hyposmia, hallucinations, delusions, apathy, anxiety, and depression)</a:t>
            </a:r>
          </a:p>
          <a:p>
            <a:pPr>
              <a:lnSpc>
                <a:spcPct val="90000"/>
              </a:lnSpc>
            </a:pPr>
            <a:r>
              <a:rPr lang="en-US" altLang="en-US" sz="2000" dirty="0">
                <a:solidFill>
                  <a:schemeClr val="bg1"/>
                </a:solidFill>
                <a:latin typeface="Arial" panose="020B0604020202020204" pitchFamily="34" charset="0"/>
              </a:rPr>
              <a:t>= motor (parkinsonism, sensitivity to antipsychotic agents, postural instability, repeated falls)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u="sng" dirty="0">
                <a:solidFill>
                  <a:schemeClr val="bg1"/>
                </a:solidFill>
                <a:latin typeface="Arial" panose="020B0604020202020204" pitchFamily="34" charset="0"/>
              </a:rPr>
              <a:t>Prevalence</a:t>
            </a:r>
            <a:r>
              <a:rPr lang="en-US" altLang="en-US" sz="2000" dirty="0">
                <a:solidFill>
                  <a:schemeClr val="bg1"/>
                </a:solidFill>
                <a:latin typeface="Arial" panose="020B0604020202020204" pitchFamily="34" charset="0"/>
              </a:rPr>
              <a:t>: 5% of general pop, 30% of all dementias</a:t>
            </a:r>
          </a:p>
          <a:p>
            <a:pPr>
              <a:lnSpc>
                <a:spcPct val="90000"/>
              </a:lnSpc>
            </a:pPr>
            <a:r>
              <a:rPr lang="en-US" altLang="en-US" sz="2000" dirty="0">
                <a:solidFill>
                  <a:schemeClr val="bg1"/>
                </a:solidFill>
                <a:latin typeface="Arial" panose="020B0604020202020204" pitchFamily="34" charset="0"/>
              </a:rPr>
              <a:t>* More common than previously thought, 1/3 of cases misdiagnosed as Alzheimer’s disease </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u="sng" dirty="0">
                <a:solidFill>
                  <a:schemeClr val="bg1"/>
                </a:solidFill>
                <a:latin typeface="Arial" panose="020B0604020202020204" pitchFamily="34" charset="0"/>
              </a:rPr>
              <a:t>Mean age at disease onset</a:t>
            </a:r>
            <a:r>
              <a:rPr lang="en-US" altLang="en-US" sz="2000" dirty="0">
                <a:solidFill>
                  <a:schemeClr val="bg1"/>
                </a:solidFill>
                <a:latin typeface="Arial" panose="020B0604020202020204" pitchFamily="34" charset="0"/>
              </a:rPr>
              <a:t>: mid-70s</a:t>
            </a:r>
          </a:p>
          <a:p>
            <a:pPr>
              <a:lnSpc>
                <a:spcPct val="90000"/>
              </a:lnSpc>
            </a:pPr>
            <a:endParaRPr lang="en-US" altLang="en-US" sz="2000" dirty="0">
              <a:solidFill>
                <a:schemeClr val="bg1"/>
              </a:solidFill>
              <a:latin typeface="Arial" panose="020B0604020202020204" pitchFamily="34" charset="0"/>
            </a:endParaRPr>
          </a:p>
          <a:p>
            <a:pPr>
              <a:lnSpc>
                <a:spcPct val="90000"/>
              </a:lnSpc>
            </a:pPr>
            <a:r>
              <a:rPr lang="en-US" altLang="en-US" sz="2000" u="sng" dirty="0">
                <a:solidFill>
                  <a:schemeClr val="bg1"/>
                </a:solidFill>
                <a:latin typeface="Arial" panose="020B0604020202020204" pitchFamily="34" charset="0"/>
              </a:rPr>
              <a:t>Disease course</a:t>
            </a:r>
            <a:r>
              <a:rPr lang="en-US" altLang="en-US" sz="2000" dirty="0">
                <a:solidFill>
                  <a:schemeClr val="bg1"/>
                </a:solidFill>
                <a:latin typeface="Arial" panose="020B0604020202020204" pitchFamily="34" charset="0"/>
              </a:rPr>
              <a:t>:  5-8 years average, but can be decades</a:t>
            </a:r>
          </a:p>
        </p:txBody>
      </p:sp>
      <p:sp>
        <p:nvSpPr>
          <p:cNvPr id="10" name="Title 3">
            <a:extLst>
              <a:ext uri="{FF2B5EF4-FFF2-40B4-BE49-F238E27FC236}">
                <a16:creationId xmlns:a16="http://schemas.microsoft.com/office/drawing/2014/main" id="{8762CA76-8E9F-CE54-567E-52A414B6B043}"/>
              </a:ext>
            </a:extLst>
          </p:cNvPr>
          <p:cNvSpPr>
            <a:spLocks noGrp="1"/>
          </p:cNvSpPr>
          <p:nvPr>
            <p:ph type="title"/>
          </p:nvPr>
        </p:nvSpPr>
        <p:spPr>
          <a:xfrm>
            <a:off x="795386" y="114693"/>
            <a:ext cx="11506200" cy="830893"/>
          </a:xfrm>
        </p:spPr>
        <p:txBody>
          <a:bodyPr/>
          <a:lstStyle/>
          <a:p>
            <a:r>
              <a:rPr lang="en-US" dirty="0"/>
              <a:t>DLB: the basics</a:t>
            </a:r>
          </a:p>
        </p:txBody>
      </p:sp>
      <p:sp>
        <p:nvSpPr>
          <p:cNvPr id="15" name="TextBox 14">
            <a:extLst>
              <a:ext uri="{FF2B5EF4-FFF2-40B4-BE49-F238E27FC236}">
                <a16:creationId xmlns:a16="http://schemas.microsoft.com/office/drawing/2014/main" id="{20EDCDC3-0618-F76A-C52A-CB1B833CEDF0}"/>
              </a:ext>
            </a:extLst>
          </p:cNvPr>
          <p:cNvSpPr txBox="1"/>
          <p:nvPr/>
        </p:nvSpPr>
        <p:spPr>
          <a:xfrm>
            <a:off x="2249766" y="6288712"/>
            <a:ext cx="6152744" cy="338554"/>
          </a:xfrm>
          <a:prstGeom prst="rect">
            <a:avLst/>
          </a:prstGeom>
          <a:noFill/>
        </p:spPr>
        <p:txBody>
          <a:bodyPr wrap="square">
            <a:spAutoFit/>
          </a:bodyPr>
          <a:lstStyle/>
          <a:p>
            <a:r>
              <a:rPr lang="en-US" sz="800" b="0" i="0" dirty="0">
                <a:solidFill>
                  <a:schemeClr val="bg1"/>
                </a:solidFill>
                <a:effectLst/>
                <a:latin typeface="ff-scala-sans-pro"/>
                <a:hlinkClick r:id="rId2">
                  <a:extLst>
                    <a:ext uri="{A12FA001-AC4F-418D-AE19-62706E023703}">
                      <ahyp:hlinkClr xmlns:ahyp="http://schemas.microsoft.com/office/drawing/2018/hyperlinkcolor" val="tx"/>
                    </a:ext>
                  </a:extLst>
                </a:hlinkClick>
              </a:rPr>
              <a:t>https://www.uptodate.com/contents/epidemiology-pathology-and-pathogenesis-of-dementia-with-lewy-bodies</a:t>
            </a:r>
            <a:endParaRPr lang="en-US" sz="800" b="0" i="0" dirty="0">
              <a:solidFill>
                <a:schemeClr val="bg1"/>
              </a:solidFill>
              <a:effectLst/>
              <a:latin typeface="ff-scala-sans-pro"/>
            </a:endParaRPr>
          </a:p>
          <a:p>
            <a:r>
              <a:rPr lang="de-DE" sz="800" dirty="0">
                <a:solidFill>
                  <a:schemeClr val="bg1"/>
                </a:solidFill>
              </a:rPr>
              <a:t>Arch Neurol. 2001;58(2):186-190. doi:10.1001/archneur.58.2.186</a:t>
            </a:r>
            <a:endParaRPr lang="en-US" sz="800" dirty="0">
              <a:solidFill>
                <a:schemeClr val="bg1"/>
              </a:solidFill>
            </a:endParaRPr>
          </a:p>
        </p:txBody>
      </p:sp>
      <p:pic>
        <p:nvPicPr>
          <p:cNvPr id="5" name="Picture 4">
            <a:extLst>
              <a:ext uri="{FF2B5EF4-FFF2-40B4-BE49-F238E27FC236}">
                <a16:creationId xmlns:a16="http://schemas.microsoft.com/office/drawing/2014/main" id="{12704602-4FFB-9AF9-63D5-9FACEBFE2394}"/>
              </a:ext>
            </a:extLst>
          </p:cNvPr>
          <p:cNvPicPr>
            <a:picLocks noChangeAspect="1"/>
          </p:cNvPicPr>
          <p:nvPr/>
        </p:nvPicPr>
        <p:blipFill>
          <a:blip r:embed="rId3"/>
          <a:stretch>
            <a:fillRect/>
          </a:stretch>
        </p:blipFill>
        <p:spPr>
          <a:xfrm>
            <a:off x="4987798" y="219450"/>
            <a:ext cx="6829425" cy="1990725"/>
          </a:xfrm>
          <a:prstGeom prst="rect">
            <a:avLst/>
          </a:prstGeom>
        </p:spPr>
      </p:pic>
      <p:pic>
        <p:nvPicPr>
          <p:cNvPr id="3" name="Picture 2">
            <a:extLst>
              <a:ext uri="{FF2B5EF4-FFF2-40B4-BE49-F238E27FC236}">
                <a16:creationId xmlns:a16="http://schemas.microsoft.com/office/drawing/2014/main" id="{20E3690C-2A91-7E0C-083B-89CEECABDD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263391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AA17441075E469833C8AD797131FC" ma:contentTypeVersion="18" ma:contentTypeDescription="Create a new document." ma:contentTypeScope="" ma:versionID="3fac22398924e6492a34165618e1d6a9">
  <xsd:schema xmlns:xsd="http://www.w3.org/2001/XMLSchema" xmlns:xs="http://www.w3.org/2001/XMLSchema" xmlns:p="http://schemas.microsoft.com/office/2006/metadata/properties" xmlns:ns2="1b0f3d7d-c843-496b-b3d2-4f1419bb44d7" xmlns:ns3="4144f6a5-e3a2-484d-9ecf-4b2ed24e3b2c" targetNamespace="http://schemas.microsoft.com/office/2006/metadata/properties" ma:root="true" ma:fieldsID="019078d0a07b7119eff1482834b89006" ns2:_="" ns3:_="">
    <xsd:import namespace="1b0f3d7d-c843-496b-b3d2-4f1419bb44d7"/>
    <xsd:import namespace="4144f6a5-e3a2-484d-9ecf-4b2ed24e3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f3d7d-c843-496b-b3d2-4f1419bb4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338b5-23ad-486c-98c0-77a9843798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4f6a5-e3a2-484d-9ecf-4b2ed24e3b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edf2f5-81ae-4e09-8eec-05131d6984c1}" ma:internalName="TaxCatchAll" ma:showField="CatchAllData" ma:web="4144f6a5-e3a2-484d-9ecf-4b2ed24e3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0f3d7d-c843-496b-b3d2-4f1419bb44d7">
      <Terms xmlns="http://schemas.microsoft.com/office/infopath/2007/PartnerControls"/>
    </lcf76f155ced4ddcb4097134ff3c332f>
    <TaxCatchAll xmlns="4144f6a5-e3a2-484d-9ecf-4b2ed24e3b2c" xsi:nil="true"/>
  </documentManagement>
</p:properties>
</file>

<file path=customXml/itemProps1.xml><?xml version="1.0" encoding="utf-8"?>
<ds:datastoreItem xmlns:ds="http://schemas.openxmlformats.org/officeDocument/2006/customXml" ds:itemID="{AF527B9E-0B20-479B-95D9-FB86A33C70E2}"/>
</file>

<file path=customXml/itemProps2.xml><?xml version="1.0" encoding="utf-8"?>
<ds:datastoreItem xmlns:ds="http://schemas.openxmlformats.org/officeDocument/2006/customXml" ds:itemID="{FBE8BA37-F3B9-4C3E-A69F-C62F1871A823}"/>
</file>

<file path=customXml/itemProps3.xml><?xml version="1.0" encoding="utf-8"?>
<ds:datastoreItem xmlns:ds="http://schemas.openxmlformats.org/officeDocument/2006/customXml" ds:itemID="{B69BCBB0-36F2-4567-B0ED-D9F24E921063}"/>
</file>

<file path=docProps/app.xml><?xml version="1.0" encoding="utf-8"?>
<Properties xmlns="http://schemas.openxmlformats.org/officeDocument/2006/extended-properties" xmlns:vt="http://schemas.openxmlformats.org/officeDocument/2006/docPropsVTypes">
  <TotalTime>6179</TotalTime>
  <Words>3687</Words>
  <Application>Microsoft Office PowerPoint</Application>
  <PresentationFormat>Widescreen</PresentationFormat>
  <Paragraphs>464</Paragraphs>
  <Slides>35</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35</vt:i4>
      </vt:variant>
    </vt:vector>
  </HeadingPairs>
  <TitlesOfParts>
    <vt:vector size="56" baseType="lpstr">
      <vt:lpstr>-apple-system</vt:lpstr>
      <vt:lpstr>Arial</vt:lpstr>
      <vt:lpstr>Arial Black</vt:lpstr>
      <vt:lpstr>BlinkMacSystemFont</vt:lpstr>
      <vt:lpstr>Bree Serif</vt:lpstr>
      <vt:lpstr>Calibri</vt:lpstr>
      <vt:lpstr>Calibri Bold</vt:lpstr>
      <vt:lpstr>Calibri Light</vt:lpstr>
      <vt:lpstr>Crimson Text</vt:lpstr>
      <vt:lpstr>ff-scala-sans-pro</vt:lpstr>
      <vt:lpstr>Fira Sans</vt:lpstr>
      <vt:lpstr>Gotham</vt:lpstr>
      <vt:lpstr>interfaceregular</vt:lpstr>
      <vt:lpstr>Museo Sans 300</vt:lpstr>
      <vt:lpstr>Open Sans</vt:lpstr>
      <vt:lpstr>PT Sans</vt:lpstr>
      <vt:lpstr>Roboto</vt:lpstr>
      <vt:lpstr>Shaker2Lancet-Bold</vt:lpstr>
      <vt:lpstr>Shaker2Lancet-Regular</vt:lpstr>
      <vt:lpstr>Wingdings</vt:lpstr>
      <vt:lpstr>Office Theme</vt:lpstr>
      <vt:lpstr>PowerPoint Presentation</vt:lpstr>
      <vt:lpstr>Disclosures</vt:lpstr>
      <vt:lpstr>Objectives</vt:lpstr>
      <vt:lpstr>What IS Parkinson’s disease?</vt:lpstr>
      <vt:lpstr>What else is Parkinson’s disease?</vt:lpstr>
      <vt:lpstr>What else is Parkinson’s disease?</vt:lpstr>
      <vt:lpstr>Parkinsonism: the differential diagnosis</vt:lpstr>
      <vt:lpstr>Neuropathology and syndromic classification</vt:lpstr>
      <vt:lpstr>DLB: the basics</vt:lpstr>
      <vt:lpstr>DLB: “red flags” and presentation</vt:lpstr>
      <vt:lpstr>DLB: McKeith Criteria (updated 2017)</vt:lpstr>
      <vt:lpstr>DLB &amp; “THE LEWY BODY DISEASE CONTINUUM”</vt:lpstr>
      <vt:lpstr>DLB: radiographic and diagnostic pearls</vt:lpstr>
      <vt:lpstr>DLB: DatSCAN® vs SYN-ONE TEST®</vt:lpstr>
      <vt:lpstr>MSA: the basics</vt:lpstr>
      <vt:lpstr>MSA: “red flags” and presentation</vt:lpstr>
      <vt:lpstr>MSA: clinical pearls</vt:lpstr>
      <vt:lpstr>MSA: radiographic pearls</vt:lpstr>
      <vt:lpstr>MSA: radiographic pearls</vt:lpstr>
      <vt:lpstr>MSA: treatment tips and tricks</vt:lpstr>
      <vt:lpstr>PSP: the basics</vt:lpstr>
      <vt:lpstr>PSP: “red flags” and presentation</vt:lpstr>
      <vt:lpstr>PSP: clinical phenotypes (most lumping)</vt:lpstr>
      <vt:lpstr>PSP: clinical phenotypes (most splitting)</vt:lpstr>
      <vt:lpstr>PSP: clinical pearls</vt:lpstr>
      <vt:lpstr>PSP: notable ocular problems</vt:lpstr>
      <vt:lpstr>PSP: radiographic pearls</vt:lpstr>
      <vt:lpstr>CBD/CBS: the basics</vt:lpstr>
      <vt:lpstr>CBD/CBS: “red flags” and presentation</vt:lpstr>
      <vt:lpstr>CBD/CBS: clinical phenotypes</vt:lpstr>
      <vt:lpstr>CBD/CBS: clinical pearls</vt:lpstr>
      <vt:lpstr>CBD/CBS: radiographic pearls</vt:lpstr>
      <vt:lpstr>PSP &amp; CBD/CBS: basic treatment tenets</vt:lpstr>
      <vt:lpstr>Future direction: can we get better at diagnosis?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Houghton M.D.</dc:creator>
  <cp:lastModifiedBy>David Houghton M.D.</cp:lastModifiedBy>
  <cp:revision>96</cp:revision>
  <dcterms:created xsi:type="dcterms:W3CDTF">2020-04-16T12:56:44Z</dcterms:created>
  <dcterms:modified xsi:type="dcterms:W3CDTF">2024-01-15T11:25:24Z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FClassification_version_type">
    <vt:lpwstr>1</vt:lpwstr>
  </property>
  <property fmtid="{D5CDD505-2E9C-101B-9397-08002B2CF9AE}" pid="3" name="IFClassification_flags_type">
    <vt:lpwstr>1</vt:lpwstr>
  </property>
  <property fmtid="{D5CDD505-2E9C-101B-9397-08002B2CF9AE}" pid="4" name="IFClassification_type">
    <vt:lpwstr>1</vt:lpwstr>
  </property>
  <property fmtid="{D5CDD505-2E9C-101B-9397-08002B2CF9AE}" pid="5" name="IFClassification_version">
    <vt:lpwstr>43ee0c5f-e038-421c-8a3e-ab4eB1166124</vt:lpwstr>
  </property>
  <property fmtid="{D5CDD505-2E9C-101B-9397-08002B2CF9AE}" pid="6" name="IFClassification_name">
    <vt:lpwstr>Proprietary|</vt:lpwstr>
  </property>
  <property fmtid="{D5CDD505-2E9C-101B-9397-08002B2CF9AE}" pid="7" name="IFClassification">
    <vt:lpwstr>ea8f6c00-5acf-4edc-ad88-e6c62d3c2e6b|</vt:lpwstr>
  </property>
  <property fmtid="{D5CDD505-2E9C-101B-9397-08002B2CF9AE}" pid="8" name="IFClassification_flags">
    <vt:lpwstr>32768|</vt:lpwstr>
  </property>
  <property fmtid="{D5CDD505-2E9C-101B-9397-08002B2CF9AE}" pid="9" name="IFClassification_name_type">
    <vt:lpwstr>1</vt:lpwstr>
  </property>
  <property fmtid="{D5CDD505-2E9C-101B-9397-08002B2CF9AE}" pid="10" name="ContentTypeId">
    <vt:lpwstr>0x0101000FAAA17441075E469833C8AD797131FC</vt:lpwstr>
  </property>
</Properties>
</file>