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88" r:id="rId5"/>
    <p:sldId id="291" r:id="rId6"/>
    <p:sldId id="290" r:id="rId7"/>
    <p:sldId id="257" r:id="rId8"/>
    <p:sldId id="263" r:id="rId9"/>
    <p:sldId id="262" r:id="rId10"/>
    <p:sldId id="268" r:id="rId11"/>
    <p:sldId id="271" r:id="rId12"/>
    <p:sldId id="276" r:id="rId13"/>
    <p:sldId id="277" r:id="rId14"/>
    <p:sldId id="269" r:id="rId15"/>
    <p:sldId id="279" r:id="rId16"/>
    <p:sldId id="280" r:id="rId17"/>
    <p:sldId id="270" r:id="rId18"/>
    <p:sldId id="281" r:id="rId19"/>
    <p:sldId id="283" r:id="rId20"/>
    <p:sldId id="261" r:id="rId21"/>
    <p:sldId id="259" r:id="rId22"/>
    <p:sldId id="260" r:id="rId23"/>
    <p:sldId id="264" r:id="rId24"/>
    <p:sldId id="266" r:id="rId25"/>
    <p:sldId id="272" r:id="rId26"/>
    <p:sldId id="282" r:id="rId27"/>
    <p:sldId id="273" r:id="rId28"/>
    <p:sldId id="284" r:id="rId29"/>
    <p:sldId id="285" r:id="rId30"/>
    <p:sldId id="286" r:id="rId31"/>
    <p:sldId id="274" r:id="rId32"/>
    <p:sldId id="275" r:id="rId33"/>
    <p:sldId id="265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59CE3-7E25-4D4D-B2F8-8848E19004CF}" v="28" dt="2024-01-10T20:42:24.345"/>
    <p1510:client id="{C4278D06-39AB-44AA-A742-9A984DF7C3EE}" v="1" dt="2024-01-10T20:43:38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4898" autoAdjust="0"/>
  </p:normalViewPr>
  <p:slideViewPr>
    <p:cSldViewPr snapToGrid="0">
      <p:cViewPr varScale="1">
        <p:scale>
          <a:sx n="103" d="100"/>
          <a:sy n="103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Jones" userId="S::jjones@woodberryassociates.com::1357525f-2519-4d33-9be0-102c7254a410" providerId="AD" clId="Web-{71459CE3-7E25-4D4D-B2F8-8848E19004CF}"/>
    <pc:docChg chg="addSld delSld modSld">
      <pc:chgData name="Josh Jones" userId="S::jjones@woodberryassociates.com::1357525f-2519-4d33-9be0-102c7254a410" providerId="AD" clId="Web-{71459CE3-7E25-4D4D-B2F8-8848E19004CF}" dt="2024-01-10T20:42:24.345" v="24"/>
      <pc:docMkLst>
        <pc:docMk/>
      </pc:docMkLst>
      <pc:sldChg chg="addSp delSp modSp new del">
        <pc:chgData name="Josh Jones" userId="S::jjones@woodberryassociates.com::1357525f-2519-4d33-9be0-102c7254a410" providerId="AD" clId="Web-{71459CE3-7E25-4D4D-B2F8-8848E19004CF}" dt="2024-01-10T20:42:24.345" v="24"/>
        <pc:sldMkLst>
          <pc:docMk/>
          <pc:sldMk cId="2701396274" sldId="289"/>
        </pc:sldMkLst>
        <pc:spChg chg="mod">
          <ac:chgData name="Josh Jones" userId="S::jjones@woodberryassociates.com::1357525f-2519-4d33-9be0-102c7254a410" providerId="AD" clId="Web-{71459CE3-7E25-4D4D-B2F8-8848E19004CF}" dt="2024-01-10T20:41:44.233" v="18" actId="20577"/>
          <ac:spMkLst>
            <pc:docMk/>
            <pc:sldMk cId="2701396274" sldId="289"/>
            <ac:spMk id="2" creationId="{3680F109-1F7C-1CF2-EA14-B63C872E8F9C}"/>
          </ac:spMkLst>
        </pc:spChg>
        <pc:spChg chg="del mod">
          <ac:chgData name="Josh Jones" userId="S::jjones@woodberryassociates.com::1357525f-2519-4d33-9be0-102c7254a410" providerId="AD" clId="Web-{71459CE3-7E25-4D4D-B2F8-8848E19004CF}" dt="2024-01-10T20:42:12.172" v="21"/>
          <ac:spMkLst>
            <pc:docMk/>
            <pc:sldMk cId="2701396274" sldId="289"/>
            <ac:spMk id="3" creationId="{21540628-6A25-6D2C-E43B-32A787B84DE4}"/>
          </ac:spMkLst>
        </pc:spChg>
        <pc:spChg chg="add mod">
          <ac:chgData name="Josh Jones" userId="S::jjones@woodberryassociates.com::1357525f-2519-4d33-9be0-102c7254a410" providerId="AD" clId="Web-{71459CE3-7E25-4D4D-B2F8-8848E19004CF}" dt="2024-01-10T20:42:12.172" v="21"/>
          <ac:spMkLst>
            <pc:docMk/>
            <pc:sldMk cId="2701396274" sldId="289"/>
            <ac:spMk id="5" creationId="{5F70D0DF-B649-5C8F-D487-73893B276AF5}"/>
          </ac:spMkLst>
        </pc:spChg>
      </pc:sldChg>
      <pc:sldChg chg="addSp delSp modSp add replId">
        <pc:chgData name="Josh Jones" userId="S::jjones@woodberryassociates.com::1357525f-2519-4d33-9be0-102c7254a410" providerId="AD" clId="Web-{71459CE3-7E25-4D4D-B2F8-8848E19004CF}" dt="2024-01-10T20:42:19.360" v="23"/>
        <pc:sldMkLst>
          <pc:docMk/>
          <pc:sldMk cId="2497592169" sldId="290"/>
        </pc:sldMkLst>
        <pc:spChg chg="add">
          <ac:chgData name="Josh Jones" userId="S::jjones@woodberryassociates.com::1357525f-2519-4d33-9be0-102c7254a410" providerId="AD" clId="Web-{71459CE3-7E25-4D4D-B2F8-8848E19004CF}" dt="2024-01-10T20:42:13.735" v="22"/>
          <ac:spMkLst>
            <pc:docMk/>
            <pc:sldMk cId="2497592169" sldId="290"/>
            <ac:spMk id="2" creationId="{CDC7A5A8-1B7B-B766-BBDC-160C0192BD28}"/>
          </ac:spMkLst>
        </pc:spChg>
        <pc:spChg chg="add mod">
          <ac:chgData name="Josh Jones" userId="S::jjones@woodberryassociates.com::1357525f-2519-4d33-9be0-102c7254a410" providerId="AD" clId="Web-{71459CE3-7E25-4D4D-B2F8-8848E19004CF}" dt="2024-01-10T20:42:19.360" v="23"/>
          <ac:spMkLst>
            <pc:docMk/>
            <pc:sldMk cId="2497592169" sldId="290"/>
            <ac:spMk id="4" creationId="{9050FBC0-B34C-7E13-D600-96C189EC46F2}"/>
          </ac:spMkLst>
        </pc:spChg>
        <pc:picChg chg="del">
          <ac:chgData name="Josh Jones" userId="S::jjones@woodberryassociates.com::1357525f-2519-4d33-9be0-102c7254a410" providerId="AD" clId="Web-{71459CE3-7E25-4D4D-B2F8-8848E19004CF}" dt="2024-01-10T20:42:06.312" v="20"/>
          <ac:picMkLst>
            <pc:docMk/>
            <pc:sldMk cId="2497592169" sldId="290"/>
            <ac:picMk id="5" creationId="{E998977C-0CD2-F455-805A-7A6FD590D013}"/>
          </ac:picMkLst>
        </pc:picChg>
      </pc:sldChg>
    </pc:docChg>
  </pc:docChgLst>
  <pc:docChgLst>
    <pc:chgData name="Josh Jones" userId="S::jjones@woodberryassociates.com::1357525f-2519-4d33-9be0-102c7254a410" providerId="AD" clId="Web-{C4278D06-39AB-44AA-A742-9A984DF7C3EE}"/>
    <pc:docChg chg="addSld">
      <pc:chgData name="Josh Jones" userId="S::jjones@woodberryassociates.com::1357525f-2519-4d33-9be0-102c7254a410" providerId="AD" clId="Web-{C4278D06-39AB-44AA-A742-9A984DF7C3EE}" dt="2024-01-10T20:43:38.886" v="0"/>
      <pc:docMkLst>
        <pc:docMk/>
      </pc:docMkLst>
      <pc:sldChg chg="add">
        <pc:chgData name="Josh Jones" userId="S::jjones@woodberryassociates.com::1357525f-2519-4d33-9be0-102c7254a410" providerId="AD" clId="Web-{C4278D06-39AB-44AA-A742-9A984DF7C3EE}" dt="2024-01-10T20:43:38.886" v="0"/>
        <pc:sldMkLst>
          <pc:docMk/>
          <pc:sldMk cId="3629683221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70EB2-B3FA-4BB3-BEC8-13CF8C15601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4C3B7-092D-4326-B06D-E8DC5896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3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2379F-A25D-D796-76F7-CADB9215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79C01-17E1-FB05-ED76-13648D280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75445-CA84-80B0-0111-59960E7D5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Elahi FM, Miller BL. A clinicopathological approach to the diagnosis of dementia. Nat Rev Neurol. 2017 Aug;13(8):457-476.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10.1038/nrneurol.2017.96.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2017 Jul 14. PMID: 28708131; PMCID: PMC5771416.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125B8-43B5-8F44-FB59-5FCD5125A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Bellomo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G, De Luca CMG,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Paoletti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FP, Gaetani L, Moda F,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Parnetti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L. </a:t>
            </a:r>
            <a:r>
              <a:rPr lang="el-GR" b="0" i="0" dirty="0">
                <a:solidFill>
                  <a:srgbClr val="212121"/>
                </a:solidFill>
                <a:effectLst/>
                <a:latin typeface="BlinkMacSystemFont"/>
              </a:rPr>
              <a:t>α-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Synuclein Seed Amplification Assays for Diagnosing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Synucleinopathies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The Way Forward. Neurology. 2022 Aug 2;99(5):195-205.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10.1212/WNL.0000000000200878.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2022 Jun 3. PMID: 35914941.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0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Kolanko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MA, Win Z, Loreto F, Patel N, Carswell C,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Gontsarova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A, Perry RJ, Malhotra PA. Amyloid PET imaging in clinical practice.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Pract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Neurol. 2020 Dec;20(6):451-462.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10.1136/practneurol-2019-002468.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2020 Sep 24. PMID: 32973035.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Chapleau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Iaccarino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L, Soleimani-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Meigooni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Rabinovici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GD. The Role of Amyloid PET in Imaging Neurodegenerative Disorders: A Review. J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Nucl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Med. 2022 Jun;63(Suppl 1):13S-19S.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10.2967/jnumed.121.263195. PMID: 35649652; PMCID: PMC9165727.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0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Pemberton HG,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Collij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LE,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Heeman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Bollack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A, Shekari M,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Salvadó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G, Alves IL, Garcia DV, Battle M, Buckley C, Stephens AW,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Bullich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Garibotto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V,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Barkhof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Gispert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JD, Farrar G; AMYPAD consortium. Quantification of amyloid PET for future clinical use: a state-of-the-art review.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Nucl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Med Mol Imaging. 2022 Aug;49(10):3508-3528.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10.1007/s00259-022-05784-y.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2022 Apr 7. PMID: 35389071; PMCID: PMC9308604.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Cassinelli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Petersen G, Roytman M, Chiang GC, Li Y, Gordon ML,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Franceschi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AM. Overview of tau PET molecular imaging.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Curr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Opin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Neurol. 2022 Apr 1;35(2):230-239.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10.1097/WCO.0000000000001035. PMID: 35191407; PMCID: PMC9011369.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Elahi FM, Miller BL. A clinicopathological approach to the diagnosis of dementia. Nat Rev Neurol. 2017 Aug;13(8):457-476.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10.1038/nrneurol.2017.96.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2017 Jul 14. PMID: 28708131; PMCID: PMC5771416.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0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Botha H, Josephs KA. Primary Progressive Aphasias and Apraxia of Speech.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Continuum (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Minneap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Minn)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2019;25(1):101-127. doi:10.1212/CON.0000000000000699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4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Haneef </a:t>
            </a:r>
            <a:r>
              <a:rPr lang="en-US" dirty="0" err="1"/>
              <a:t>mohamed</a:t>
            </a:r>
            <a:r>
              <a:rPr lang="en-US" dirty="0"/>
              <a:t>, Atif </a:t>
            </a:r>
            <a:r>
              <a:rPr lang="en-US" dirty="0" err="1"/>
              <a:t>wasim</a:t>
            </a:r>
            <a:r>
              <a:rPr lang="en-US" dirty="0"/>
              <a:t> &amp; </a:t>
            </a:r>
            <a:r>
              <a:rPr lang="en-US" dirty="0" err="1"/>
              <a:t>Mcconathy</a:t>
            </a:r>
            <a:r>
              <a:rPr lang="en-US" dirty="0"/>
              <a:t>, J &amp; </a:t>
            </a:r>
            <a:r>
              <a:rPr lang="en-US" dirty="0" err="1"/>
              <a:t>Natelson</a:t>
            </a:r>
            <a:r>
              <a:rPr lang="en-US" dirty="0"/>
              <a:t> Love, Marissa &amp; Middlebrooks, Erik. (2018). Neuroimaging of Primary Progressive Aphasia Variants. </a:t>
            </a:r>
            <a:r>
              <a:rPr lang="en-US" dirty="0" err="1"/>
              <a:t>Neurographics</a:t>
            </a:r>
            <a:r>
              <a:rPr lang="en-US" dirty="0"/>
              <a:t>. 8. 1-6. 10.3174/ng.1700052.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5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Crutch SJ, Schott JM,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Rabinovici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GD, Murray M, Snowden JS, van der Flier WM, Dickerson BC,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Vandenberghe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R, Ahmed 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Bak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TH,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Boeve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BF, Butler C, Cappa SF,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Ceccaldi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M, de Souza LC, Dubois B,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Felician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O,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Galasko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D, Graff-Radford J, Graff-Radford NR, Hof PR,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Krolak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-Salmon P, Lehmann M,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Magnin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E, Mendez MF, Nestor PJ,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Onyike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CU,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Pelak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VS,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Pijnenburg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Y,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Primativo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Rossor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MN, Ryan NS,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Scheltens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P, Shakespeare TJ, Suárez González A, Tang-Wai DF, Yong KXX, Carrillo M, Fox NC; Alzheimer's Association ISTAART Atypical Alzheimer's Disease and Associated Syndromes Professional Interest Area. Consensus classification of posterior cortical atrophy.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Alzheimers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Dement. 2017 Aug;13(8):870-884.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10.1016/j.jalz.2017.01.014.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2017 Mar 2. PMID: 28259709; PMCID: PMC5788455.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2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Ossenkoppele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Pijnenburg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YA, Perry DC, Cohn-Sheehy BI,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Scheltens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NM, Vogel JW, Kramer JH, van der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Vlies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AE, La Joie R, Rosen HJ, van der Flier WM, Grinberg LT,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Rozemuller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AJ, Huang EJ, van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Berckel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BN, Miller BL,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Barkhof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Jagust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WJ,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Scheltens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P, Seeley WW,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Rabinovici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GD. The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behavioural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/dysexecutive variant of Alzheimer's disease: clinical, neuroimaging and pathological features. Brain. 2015 Sep;138(Pt 9):2732-49.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10.1093/brain/awv191.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2015 Jul 2. PMID: 26141491; PMCID: PMC4623840.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7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Grossman M, Seeley WW, Boxer AL, Hillis AE,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Knopman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Ljubenov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PA, Miller B,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Piguet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O,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Rademakers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R, Whitwell JL, Zetterberg H, van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Swieten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JC. Frontotemporal lobar degeneration. Nat Rev Dis Primers. 2023 Aug 10;9(1):40.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10.1038/s41572-023-00447-0. PMID: 37563165.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8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Teunissen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CE,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Verberk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IMW,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Thijssen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EH,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Vermunt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L, Hansson O, Zetterberg H, van der Flier WM, Mielke MM, Del Campo M. Blood-based biomarkers for Alzheimer's disease: towards clinical implementation. Lancet Neurol. 2022 Jan;21(1):66-77.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10.1016/S1474-4422(21)00361-6.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2021 Nov 24. PMID: 34838239.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94C68-BEE1-453D-B2BA-90B3CE93FA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9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AdvOTbb216540"/>
              </a:rPr>
              <a:t>LBs in the amygdala in dementia with LB (DLB) (C, D).</a:t>
            </a:r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Kon T, Tomiyama M, Wakabayashi K. Neuropathology of Lewy body disease: Clinicopathological crosstalk between typical and atypical cases. Neuropathology. 2020 Feb;40(1):30-39.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10.1111/neup.12597.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2019 Sep 9. PMID: 31498507.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C3B7-092D-4326-B06D-E8DC589617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4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E453-4012-11CE-34DF-5E1005F62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06102-160F-43C5-9661-FB6D6B649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6180-9ADE-1BBA-B5EF-C16E147C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64BD4-0E82-9621-7A12-057F053A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F51B-4784-46D0-225D-DCAEF831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4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DBC8-04BF-9D01-BFB4-85271AAE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2F3F5-7A37-B589-06AE-9EABD54A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B777-0918-A40B-B8AF-F52E01AD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EB62E-17B0-6F04-9FE2-0FDE713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C2E94-6559-B60E-203A-404F3B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3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B3E04-8335-CF65-3782-97891A0C8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CC4E2-AC2F-877B-1A54-A4027E351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D96DA-B5AC-7B91-DB82-08FFD0DB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2ADB6-8786-64ED-A439-F3324A9E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164D4-0329-96CC-7A21-9B0D17FF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7CD2-8A71-77EB-3AD2-80F06143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7BE04-DAD7-23D6-A665-51B718260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3183F-DDDD-3957-4717-CC031CA3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C044-F199-C7D2-B9B5-5D74F011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C0D69-66F8-5C18-5F0B-9A049BBA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E5D7-91D5-1E5A-72CF-B36E0EE3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DB0AA-06A5-E878-468E-62819AE0F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3311-A735-87F8-0E60-779CD8E4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D0271-B96B-CD30-51C2-05377DDB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F459E-772F-64BC-AF28-AA49D7F8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2B8B-DEB7-F100-2CD6-DC05E457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56CB-9A7D-4E27-EBDB-BE5AD4C7F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343A0-F859-2B2F-75CC-C83D8ABCC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E35D3-86D9-455B-32A2-66408E26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828D5-B7C7-DB78-EC23-C075498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3F633-25AE-11BD-E331-66F482B1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8CF1-6DA0-1459-CEA5-B88D61E5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7B06B-417B-1EB1-2B54-03A37361E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1DAA3-ED73-C28F-F8BA-D86750493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76594-2620-1B11-85AD-F99B4F715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1C112-3F8C-F9DB-2B82-FDAA5520E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26ED8-9799-377C-14F4-5DFBC017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6D054-0FA3-D56B-8613-28CF03CE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B2CF20-1198-BB60-5EB8-A7D9F542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9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1EC8C-08A1-9B06-75D3-CFD9C400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517F7-2A87-F538-48A9-74A495E3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0D9C0-EC79-6509-6CC6-66C6C361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2FBBA-07F8-647A-4A24-64258CD8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8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98475-82B3-C222-2B24-7B0575DD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ED900-321D-3358-2B16-76401FCA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A0AA-06EE-8284-9125-410B33C8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84C6-EDE1-F0DF-8918-B91F7C2B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3B4A-CAC9-B904-96C4-F853AB5DF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5BA9A-A933-7E61-B296-F530480F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2B116-AB70-186F-48F9-D38DAD1D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C730-A128-7B14-6305-B15D20AE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6695B-BA7F-1902-76D9-AD911443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C319-0C85-93E9-1730-7A4BE05C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CF9E1-F932-FBB1-B3DC-78EC37A16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BE856-ED96-B718-6B03-19E9DE348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E0E99-C089-EA73-E8D8-47BC23A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5DD75-4247-28BB-30CA-21E02930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DBA6D-3A34-61C4-F3F5-B4404DA9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35DDB-9E65-8F48-1AD7-045D47B9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7DAC4-21E2-3D64-6D43-C9C2E2ADB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81FFF-924A-8358-D4AD-421EB1163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FD8B3-FB26-450C-8AF6-B99A4FD4F83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2C08-451C-E841-9F94-BB9D50846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CBD6-D185-B71E-B48A-32EE7C06F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39222-9BE4-48DA-85FA-F328CF7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2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3235F5D9-3BBA-DEBC-0B0E-726ED1817ED7}"/>
              </a:ext>
            </a:extLst>
          </p:cNvPr>
          <p:cNvSpPr/>
          <p:nvPr/>
        </p:nvSpPr>
        <p:spPr>
          <a:xfrm>
            <a:off x="-231574" y="-23751"/>
            <a:ext cx="8858993" cy="7030193"/>
          </a:xfrm>
          <a:custGeom>
            <a:avLst/>
            <a:gdLst>
              <a:gd name="connsiteX0" fmla="*/ 7006442 w 8823367"/>
              <a:gd name="connsiteY0" fmla="*/ 6887689 h 7030193"/>
              <a:gd name="connsiteX1" fmla="*/ 0 w 8823367"/>
              <a:gd name="connsiteY1" fmla="*/ 6887689 h 7030193"/>
              <a:gd name="connsiteX2" fmla="*/ 0 w 8823367"/>
              <a:gd name="connsiteY2" fmla="*/ 7030193 h 7030193"/>
              <a:gd name="connsiteX3" fmla="*/ 0 w 8823367"/>
              <a:gd name="connsiteY3" fmla="*/ 0 h 7030193"/>
              <a:gd name="connsiteX4" fmla="*/ 486889 w 8823367"/>
              <a:gd name="connsiteY4" fmla="*/ 0 h 7030193"/>
              <a:gd name="connsiteX5" fmla="*/ 7422078 w 8823367"/>
              <a:gd name="connsiteY5" fmla="*/ 0 h 7030193"/>
              <a:gd name="connsiteX6" fmla="*/ 8823367 w 8823367"/>
              <a:gd name="connsiteY6" fmla="*/ 1401289 h 7030193"/>
              <a:gd name="connsiteX7" fmla="*/ 8823367 w 8823367"/>
              <a:gd name="connsiteY7" fmla="*/ 1662546 h 7030193"/>
              <a:gd name="connsiteX8" fmla="*/ 8823367 w 8823367"/>
              <a:gd name="connsiteY8" fmla="*/ 4963886 h 7030193"/>
              <a:gd name="connsiteX9" fmla="*/ 7006442 w 8823367"/>
              <a:gd name="connsiteY9" fmla="*/ 6887689 h 7030193"/>
              <a:gd name="connsiteX0" fmla="*/ 7006442 w 8823367"/>
              <a:gd name="connsiteY0" fmla="*/ 6887689 h 7030193"/>
              <a:gd name="connsiteX1" fmla="*/ 0 w 8823367"/>
              <a:gd name="connsiteY1" fmla="*/ 6887689 h 7030193"/>
              <a:gd name="connsiteX2" fmla="*/ 0 w 8823367"/>
              <a:gd name="connsiteY2" fmla="*/ 7030193 h 7030193"/>
              <a:gd name="connsiteX3" fmla="*/ 0 w 8823367"/>
              <a:gd name="connsiteY3" fmla="*/ 0 h 7030193"/>
              <a:gd name="connsiteX4" fmla="*/ 486889 w 8823367"/>
              <a:gd name="connsiteY4" fmla="*/ 0 h 7030193"/>
              <a:gd name="connsiteX5" fmla="*/ 7422078 w 8823367"/>
              <a:gd name="connsiteY5" fmla="*/ 0 h 7030193"/>
              <a:gd name="connsiteX6" fmla="*/ 8823367 w 8823367"/>
              <a:gd name="connsiteY6" fmla="*/ 1401289 h 7030193"/>
              <a:gd name="connsiteX7" fmla="*/ 8823367 w 8823367"/>
              <a:gd name="connsiteY7" fmla="*/ 1662546 h 7030193"/>
              <a:gd name="connsiteX8" fmla="*/ 8609611 w 8823367"/>
              <a:gd name="connsiteY8" fmla="*/ 5902036 h 7030193"/>
              <a:gd name="connsiteX9" fmla="*/ 7006442 w 8823367"/>
              <a:gd name="connsiteY9" fmla="*/ 6887689 h 7030193"/>
              <a:gd name="connsiteX0" fmla="*/ 7006442 w 9274630"/>
              <a:gd name="connsiteY0" fmla="*/ 6887689 h 7030193"/>
              <a:gd name="connsiteX1" fmla="*/ 0 w 9274630"/>
              <a:gd name="connsiteY1" fmla="*/ 6887689 h 7030193"/>
              <a:gd name="connsiteX2" fmla="*/ 0 w 9274630"/>
              <a:gd name="connsiteY2" fmla="*/ 7030193 h 7030193"/>
              <a:gd name="connsiteX3" fmla="*/ 0 w 9274630"/>
              <a:gd name="connsiteY3" fmla="*/ 0 h 7030193"/>
              <a:gd name="connsiteX4" fmla="*/ 486889 w 9274630"/>
              <a:gd name="connsiteY4" fmla="*/ 0 h 7030193"/>
              <a:gd name="connsiteX5" fmla="*/ 7422078 w 9274630"/>
              <a:gd name="connsiteY5" fmla="*/ 0 h 7030193"/>
              <a:gd name="connsiteX6" fmla="*/ 8823367 w 9274630"/>
              <a:gd name="connsiteY6" fmla="*/ 1401289 h 7030193"/>
              <a:gd name="connsiteX7" fmla="*/ 9274630 w 9274630"/>
              <a:gd name="connsiteY7" fmla="*/ 3693227 h 7030193"/>
              <a:gd name="connsiteX8" fmla="*/ 8609611 w 9274630"/>
              <a:gd name="connsiteY8" fmla="*/ 5902036 h 7030193"/>
              <a:gd name="connsiteX9" fmla="*/ 7006442 w 9274630"/>
              <a:gd name="connsiteY9" fmla="*/ 6887689 h 7030193"/>
              <a:gd name="connsiteX0" fmla="*/ 7006442 w 9274630"/>
              <a:gd name="connsiteY0" fmla="*/ 6887689 h 7030193"/>
              <a:gd name="connsiteX1" fmla="*/ 0 w 9274630"/>
              <a:gd name="connsiteY1" fmla="*/ 6887689 h 7030193"/>
              <a:gd name="connsiteX2" fmla="*/ 0 w 9274630"/>
              <a:gd name="connsiteY2" fmla="*/ 7030193 h 7030193"/>
              <a:gd name="connsiteX3" fmla="*/ 0 w 9274630"/>
              <a:gd name="connsiteY3" fmla="*/ 0 h 7030193"/>
              <a:gd name="connsiteX4" fmla="*/ 486889 w 9274630"/>
              <a:gd name="connsiteY4" fmla="*/ 0 h 7030193"/>
              <a:gd name="connsiteX5" fmla="*/ 7422078 w 9274630"/>
              <a:gd name="connsiteY5" fmla="*/ 0 h 7030193"/>
              <a:gd name="connsiteX6" fmla="*/ 8882744 w 9274630"/>
              <a:gd name="connsiteY6" fmla="*/ 1187533 h 7030193"/>
              <a:gd name="connsiteX7" fmla="*/ 9274630 w 9274630"/>
              <a:gd name="connsiteY7" fmla="*/ 3693227 h 7030193"/>
              <a:gd name="connsiteX8" fmla="*/ 8609611 w 9274630"/>
              <a:gd name="connsiteY8" fmla="*/ 5902036 h 7030193"/>
              <a:gd name="connsiteX9" fmla="*/ 7006442 w 9274630"/>
              <a:gd name="connsiteY9" fmla="*/ 6887689 h 7030193"/>
              <a:gd name="connsiteX0" fmla="*/ 7006442 w 9001497"/>
              <a:gd name="connsiteY0" fmla="*/ 6887689 h 7030193"/>
              <a:gd name="connsiteX1" fmla="*/ 0 w 9001497"/>
              <a:gd name="connsiteY1" fmla="*/ 6887689 h 7030193"/>
              <a:gd name="connsiteX2" fmla="*/ 0 w 9001497"/>
              <a:gd name="connsiteY2" fmla="*/ 7030193 h 7030193"/>
              <a:gd name="connsiteX3" fmla="*/ 0 w 9001497"/>
              <a:gd name="connsiteY3" fmla="*/ 0 h 7030193"/>
              <a:gd name="connsiteX4" fmla="*/ 486889 w 9001497"/>
              <a:gd name="connsiteY4" fmla="*/ 0 h 7030193"/>
              <a:gd name="connsiteX5" fmla="*/ 7422078 w 9001497"/>
              <a:gd name="connsiteY5" fmla="*/ 0 h 7030193"/>
              <a:gd name="connsiteX6" fmla="*/ 8882744 w 9001497"/>
              <a:gd name="connsiteY6" fmla="*/ 1187533 h 7030193"/>
              <a:gd name="connsiteX7" fmla="*/ 9001497 w 9001497"/>
              <a:gd name="connsiteY7" fmla="*/ 3396344 h 7030193"/>
              <a:gd name="connsiteX8" fmla="*/ 8609611 w 9001497"/>
              <a:gd name="connsiteY8" fmla="*/ 5902036 h 7030193"/>
              <a:gd name="connsiteX9" fmla="*/ 7006442 w 9001497"/>
              <a:gd name="connsiteY9" fmla="*/ 6887689 h 7030193"/>
              <a:gd name="connsiteX0" fmla="*/ 7006442 w 8882744"/>
              <a:gd name="connsiteY0" fmla="*/ 6887689 h 7030193"/>
              <a:gd name="connsiteX1" fmla="*/ 0 w 8882744"/>
              <a:gd name="connsiteY1" fmla="*/ 6887689 h 7030193"/>
              <a:gd name="connsiteX2" fmla="*/ 0 w 8882744"/>
              <a:gd name="connsiteY2" fmla="*/ 7030193 h 7030193"/>
              <a:gd name="connsiteX3" fmla="*/ 0 w 8882744"/>
              <a:gd name="connsiteY3" fmla="*/ 0 h 7030193"/>
              <a:gd name="connsiteX4" fmla="*/ 486889 w 8882744"/>
              <a:gd name="connsiteY4" fmla="*/ 0 h 7030193"/>
              <a:gd name="connsiteX5" fmla="*/ 7422078 w 8882744"/>
              <a:gd name="connsiteY5" fmla="*/ 0 h 7030193"/>
              <a:gd name="connsiteX6" fmla="*/ 8882744 w 8882744"/>
              <a:gd name="connsiteY6" fmla="*/ 1187533 h 7030193"/>
              <a:gd name="connsiteX7" fmla="*/ 8858993 w 8882744"/>
              <a:gd name="connsiteY7" fmla="*/ 3716977 h 7030193"/>
              <a:gd name="connsiteX8" fmla="*/ 8609611 w 8882744"/>
              <a:gd name="connsiteY8" fmla="*/ 5902036 h 7030193"/>
              <a:gd name="connsiteX9" fmla="*/ 7006442 w 8882744"/>
              <a:gd name="connsiteY9" fmla="*/ 6887689 h 7030193"/>
              <a:gd name="connsiteX0" fmla="*/ 7006442 w 8858993"/>
              <a:gd name="connsiteY0" fmla="*/ 6887689 h 7030193"/>
              <a:gd name="connsiteX1" fmla="*/ 0 w 8858993"/>
              <a:gd name="connsiteY1" fmla="*/ 6887689 h 7030193"/>
              <a:gd name="connsiteX2" fmla="*/ 0 w 8858993"/>
              <a:gd name="connsiteY2" fmla="*/ 7030193 h 7030193"/>
              <a:gd name="connsiteX3" fmla="*/ 0 w 8858993"/>
              <a:gd name="connsiteY3" fmla="*/ 0 h 7030193"/>
              <a:gd name="connsiteX4" fmla="*/ 486889 w 8858993"/>
              <a:gd name="connsiteY4" fmla="*/ 0 h 7030193"/>
              <a:gd name="connsiteX5" fmla="*/ 7422078 w 8858993"/>
              <a:gd name="connsiteY5" fmla="*/ 0 h 7030193"/>
              <a:gd name="connsiteX6" fmla="*/ 8716489 w 8858993"/>
              <a:gd name="connsiteY6" fmla="*/ 1104406 h 7030193"/>
              <a:gd name="connsiteX7" fmla="*/ 8858993 w 8858993"/>
              <a:gd name="connsiteY7" fmla="*/ 3716977 h 7030193"/>
              <a:gd name="connsiteX8" fmla="*/ 8609611 w 8858993"/>
              <a:gd name="connsiteY8" fmla="*/ 5902036 h 7030193"/>
              <a:gd name="connsiteX9" fmla="*/ 7006442 w 8858993"/>
              <a:gd name="connsiteY9" fmla="*/ 6887689 h 7030193"/>
              <a:gd name="connsiteX0" fmla="*/ 7006442 w 8858993"/>
              <a:gd name="connsiteY0" fmla="*/ 6887689 h 7030193"/>
              <a:gd name="connsiteX1" fmla="*/ 0 w 8858993"/>
              <a:gd name="connsiteY1" fmla="*/ 6887689 h 7030193"/>
              <a:gd name="connsiteX2" fmla="*/ 0 w 8858993"/>
              <a:gd name="connsiteY2" fmla="*/ 7030193 h 7030193"/>
              <a:gd name="connsiteX3" fmla="*/ 0 w 8858993"/>
              <a:gd name="connsiteY3" fmla="*/ 0 h 7030193"/>
              <a:gd name="connsiteX4" fmla="*/ 486889 w 8858993"/>
              <a:gd name="connsiteY4" fmla="*/ 0 h 7030193"/>
              <a:gd name="connsiteX5" fmla="*/ 7422078 w 8858993"/>
              <a:gd name="connsiteY5" fmla="*/ 0 h 7030193"/>
              <a:gd name="connsiteX6" fmla="*/ 8716489 w 8858993"/>
              <a:gd name="connsiteY6" fmla="*/ 1104406 h 7030193"/>
              <a:gd name="connsiteX7" fmla="*/ 8858993 w 8858993"/>
              <a:gd name="connsiteY7" fmla="*/ 3716977 h 7030193"/>
              <a:gd name="connsiteX8" fmla="*/ 8645237 w 8858993"/>
              <a:gd name="connsiteY8" fmla="*/ 5367646 h 7030193"/>
              <a:gd name="connsiteX9" fmla="*/ 7006442 w 8858993"/>
              <a:gd name="connsiteY9" fmla="*/ 6887689 h 70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993" h="7030193">
                <a:moveTo>
                  <a:pt x="7006442" y="6887689"/>
                </a:moveTo>
                <a:lnTo>
                  <a:pt x="0" y="6887689"/>
                </a:lnTo>
                <a:lnTo>
                  <a:pt x="0" y="7030193"/>
                </a:lnTo>
                <a:lnTo>
                  <a:pt x="0" y="0"/>
                </a:lnTo>
                <a:lnTo>
                  <a:pt x="486889" y="0"/>
                </a:lnTo>
                <a:lnTo>
                  <a:pt x="7422078" y="0"/>
                </a:lnTo>
                <a:lnTo>
                  <a:pt x="8716489" y="1104406"/>
                </a:lnTo>
                <a:lnTo>
                  <a:pt x="8858993" y="3716977"/>
                </a:lnTo>
                <a:lnTo>
                  <a:pt x="8645237" y="5367646"/>
                </a:lnTo>
                <a:lnTo>
                  <a:pt x="7006442" y="6887689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ABA22-ED43-E896-0BC8-C1A8E81C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614" y="-138991"/>
            <a:ext cx="10309289" cy="7032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37375-EF6E-B97D-D492-42204E67DE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7C04C89-0EF9-93A9-88CC-CEE89B8BD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0171" y="1571840"/>
            <a:ext cx="3930733" cy="2424587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Honing the Accurate Dementia Diagnosis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" panose="020006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James Eaton, MD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" panose="020006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Vanderbilt University Medical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E6E71-F700-A503-95D8-4264F8C24DC6}"/>
              </a:ext>
            </a:extLst>
          </p:cNvPr>
          <p:cNvSpPr txBox="1"/>
          <p:nvPr/>
        </p:nvSpPr>
        <p:spPr>
          <a:xfrm>
            <a:off x="175450" y="4489179"/>
            <a:ext cx="653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Museo Sans 300" panose="02000000000000000000" pitchFamily="2" charset="77"/>
                <a:ea typeface="Tahoma" panose="020B0604030504040204" pitchFamily="34" charset="0"/>
                <a:cs typeface="Tahoma" panose="020B0604030504040204" pitchFamily="34" charset="0"/>
              </a:rPr>
              <a:t>Key Largo, Florida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AFE3B-A971-D01C-50F0-4CF2733820CC}"/>
              </a:ext>
            </a:extLst>
          </p:cNvPr>
          <p:cNvSpPr txBox="1"/>
          <p:nvPr/>
        </p:nvSpPr>
        <p:spPr>
          <a:xfrm>
            <a:off x="167701" y="4149746"/>
            <a:ext cx="64661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January 13-16, 2024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56234A-313C-6F97-C957-C8E56FA80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473120" y="4853164"/>
            <a:ext cx="48641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3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30608-D5BF-3DB2-B70D-EDD03B2E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74" y="164864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does the clinical phenotypes matter between the aphasias?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lvPPA</a:t>
            </a:r>
            <a:r>
              <a:rPr lang="en-US" dirty="0"/>
              <a:t> would make us think amyloid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svPPA</a:t>
            </a:r>
            <a:r>
              <a:rPr lang="en-US" dirty="0"/>
              <a:t> would make us think TDP-43C</a:t>
            </a:r>
          </a:p>
        </p:txBody>
      </p:sp>
    </p:spTree>
    <p:extLst>
      <p:ext uri="{BB962C8B-B14F-4D97-AF65-F5344CB8AC3E}">
        <p14:creationId xmlns:p14="http://schemas.microsoft.com/office/powerpoint/2010/main" val="264778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303D-FB21-570D-F53E-798766ED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Alzheimer’s Phenotypes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B15DA-6BF6-1EFE-9757-89CD9EE20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Phenotypes which most often have Alzheimer’s Pathology:</a:t>
            </a:r>
          </a:p>
          <a:p>
            <a:pPr lvl="1"/>
            <a:r>
              <a:rPr lang="en-US" dirty="0"/>
              <a:t>Amnestic</a:t>
            </a:r>
          </a:p>
          <a:p>
            <a:pPr lvl="1"/>
            <a:r>
              <a:rPr lang="en-US" dirty="0" err="1"/>
              <a:t>Logopenic</a:t>
            </a:r>
            <a:r>
              <a:rPr lang="en-US" dirty="0"/>
              <a:t> Primary Progressive Aphasia</a:t>
            </a:r>
          </a:p>
          <a:p>
            <a:pPr lvl="1"/>
            <a:r>
              <a:rPr lang="en-US" dirty="0"/>
              <a:t>Posterior Cortical Atrophy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Atypical Phenotypes which can have Alzheimer’s pathology</a:t>
            </a:r>
          </a:p>
          <a:p>
            <a:pPr lvl="1"/>
            <a:r>
              <a:rPr lang="en-US" dirty="0"/>
              <a:t>Dysexecutive</a:t>
            </a:r>
          </a:p>
          <a:p>
            <a:pPr lvl="1"/>
            <a:r>
              <a:rPr lang="en-US" dirty="0"/>
              <a:t>Behavioral</a:t>
            </a:r>
          </a:p>
          <a:p>
            <a:pPr lvl="1"/>
            <a:r>
              <a:rPr lang="en-US" dirty="0" err="1"/>
              <a:t>Corticobasal</a:t>
            </a:r>
            <a:r>
              <a:rPr lang="en-US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531044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2BBC-E072-8D5F-38FE-75182237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Posterior Cortical Atrophy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0076-0372-1F7D-8E05-443C7CA44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18882-1BA8-A791-BEB5-FBD56F9AD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2" y="1040922"/>
            <a:ext cx="5128017" cy="547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AEEC7-8F94-9E0B-D030-2C37BC51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28" y="1106037"/>
            <a:ext cx="5420443" cy="5342494"/>
          </a:xfrm>
          <a:prstGeom prst="rect">
            <a:avLst/>
          </a:prstGeom>
        </p:spPr>
      </p:pic>
      <p:pic>
        <p:nvPicPr>
          <p:cNvPr id="2050" name="Picture 2" descr="Vertumnus Arcimboldo reproduction hand-painted in oil on image 1">
            <a:extLst>
              <a:ext uri="{FF2B5EF4-FFF2-40B4-BE49-F238E27FC236}">
                <a16:creationId xmlns:a16="http://schemas.microsoft.com/office/drawing/2014/main" id="{ED7F767D-6477-8066-1902-8E9F3CBE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7" y="18255"/>
            <a:ext cx="5522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8B47-EE2B-0502-FBF1-F3F1290C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7" y="18255"/>
            <a:ext cx="10515600" cy="1325563"/>
          </a:xfrm>
        </p:spPr>
        <p:txBody>
          <a:bodyPr/>
          <a:lstStyle/>
          <a:p>
            <a:r>
              <a:rPr lang="en-US" dirty="0"/>
              <a:t>Frontal Variants of Alzheimer’s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000A-A998-8894-2A12-D94AA7353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81" y="1164897"/>
            <a:ext cx="5084753" cy="5674848"/>
          </a:xfrm>
        </p:spPr>
        <p:txBody>
          <a:bodyPr/>
          <a:lstStyle/>
          <a:p>
            <a:r>
              <a:rPr lang="en-US" dirty="0"/>
              <a:t>Includes a ‘behavioral variant’ that clinically overlaps with </a:t>
            </a:r>
            <a:r>
              <a:rPr lang="en-US" dirty="0" err="1"/>
              <a:t>bvFTD</a:t>
            </a:r>
            <a:endParaRPr lang="en-US" dirty="0"/>
          </a:p>
          <a:p>
            <a:r>
              <a:rPr lang="en-US" dirty="0"/>
              <a:t>Also includes a dysexecutive presentation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Additional memory and /or visuospatial deficits are frequently seen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1F2F6-E788-6F33-A724-A88457B7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25" y="999714"/>
            <a:ext cx="7135966" cy="56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BD34-58A9-0DA6-75D1-6C6BBD9E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Frontotemporal Lobar Degeneration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8DFE0-CEEF-CFBE-1101-BA7C9C940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89DBB-1F6A-8E3D-7007-F6AE5EBC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17" y="1039509"/>
            <a:ext cx="10590055" cy="58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347D-0669-39E2-7CBB-4D355972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B295-95AE-6A63-B7BA-26B61E11A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DEC68-E0C5-E7FD-CDB0-D8122167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7866"/>
            <a:ext cx="10240418" cy="586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75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E6B-C12B-9D72-5836-DD769E59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E84D4-8A7D-70B5-F5E5-3B3CC2321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7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A74E-D6E9-F4A5-F9C1-0B0E5A9D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_Head and Neck_20231124_120853">
            <a:hlinkClick r:id="" action="ppaction://media"/>
            <a:extLst>
              <a:ext uri="{FF2B5EF4-FFF2-40B4-BE49-F238E27FC236}">
                <a16:creationId xmlns:a16="http://schemas.microsoft.com/office/drawing/2014/main" id="{3E11E7EC-7546-413D-80C7-916F2B596E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15" t="20831" r="28475" b="1387"/>
          <a:stretch/>
        </p:blipFill>
        <p:spPr>
          <a:xfrm>
            <a:off x="5900108" y="887626"/>
            <a:ext cx="6294611" cy="4754880"/>
          </a:xfrm>
        </p:spPr>
      </p:pic>
      <p:pic>
        <p:nvPicPr>
          <p:cNvPr id="5" name="M_Head and Neck_20231124_120757">
            <a:hlinkClick r:id="" action="ppaction://media"/>
            <a:extLst>
              <a:ext uri="{FF2B5EF4-FFF2-40B4-BE49-F238E27FC236}">
                <a16:creationId xmlns:a16="http://schemas.microsoft.com/office/drawing/2014/main" id="{655AABAF-821D-86FA-CB95-A89FEBE7B7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7502" t="13093" r="29002" b="4762"/>
          <a:stretch/>
        </p:blipFill>
        <p:spPr>
          <a:xfrm>
            <a:off x="-1" y="887626"/>
            <a:ext cx="599528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CD1F2C-32D4-18B7-1FA5-DCA7A8CE8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D869E0F-CFF3-73B7-2ECF-181A0399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64" y="63763"/>
            <a:ext cx="9548389" cy="65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7DF8D-5FE3-7354-3564-4DC4EB3D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2818-521F-10A7-6F35-D5B3583C5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99B2E-0309-C867-CF46-D2FBFFA9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5" y="441520"/>
            <a:ext cx="10964549" cy="56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5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E9C60-90C2-33F8-5DD1-26D14FB3810F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2F50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482E3-0C7B-709C-4FAE-6777D59B80A2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AE8C80-5577-1F56-0CF4-3B556FF4436B}"/>
              </a:ext>
            </a:extLst>
          </p:cNvPr>
          <p:cNvSpPr txBox="1">
            <a:spLocks/>
          </p:cNvSpPr>
          <p:nvPr/>
        </p:nvSpPr>
        <p:spPr>
          <a:xfrm>
            <a:off x="472482" y="245113"/>
            <a:ext cx="8190855" cy="62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Disclosures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BA0DE-90D6-F09E-8873-674A6AD9A531}"/>
              </a:ext>
            </a:extLst>
          </p:cNvPr>
          <p:cNvSpPr txBox="1"/>
          <p:nvPr/>
        </p:nvSpPr>
        <p:spPr>
          <a:xfrm>
            <a:off x="520700" y="1257300"/>
            <a:ext cx="1137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No relevant conflicts of interest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Museo Sans 500" panose="02000000000000000000" pitchFamily="2" charset="77"/>
            </a:endParaRP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C6DEB-4770-701A-E633-5107D1CBEC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9491B-AAF7-7BD1-76FE-75C4E9C0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19" y="355834"/>
            <a:ext cx="10529162" cy="4354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5737B-4A8B-D881-8228-69C262EDCE3A}"/>
              </a:ext>
            </a:extLst>
          </p:cNvPr>
          <p:cNvSpPr txBox="1"/>
          <p:nvPr/>
        </p:nvSpPr>
        <p:spPr>
          <a:xfrm>
            <a:off x="662787" y="4974382"/>
            <a:ext cx="1102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Neuropathology showed: diffuse Lewy Bodies in the cortex as well as the brainstem. There were rare amyloid accumulations. No significant number of neurofibrillary tangles. </a:t>
            </a:r>
          </a:p>
        </p:txBody>
      </p:sp>
    </p:spTree>
    <p:extLst>
      <p:ext uri="{BB962C8B-B14F-4D97-AF65-F5344CB8AC3E}">
        <p14:creationId xmlns:p14="http://schemas.microsoft.com/office/powerpoint/2010/main" val="3203136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7DE0-1B39-E9A9-3B11-94D35EBA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556" y="2081836"/>
            <a:ext cx="6600887" cy="2289586"/>
          </a:xfrm>
        </p:spPr>
        <p:txBody>
          <a:bodyPr>
            <a:normAutofit fontScale="90000"/>
          </a:bodyPr>
          <a:lstStyle/>
          <a:p>
            <a:r>
              <a:rPr lang="en-US" dirty="0"/>
              <a:t>Neuropathological Diagnosis: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Dementia with Lewy Bodies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72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D8A4-42F1-3785-B980-F35BC3B4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Lewy Body Dementia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199CB-D0C3-FA3B-65FF-3928AE8A1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70611"/>
            <a:ext cx="8623874" cy="54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6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FA3E-5C3D-E7AE-89CB-4BBDF4A6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3FD5-6D4E-6A55-5487-DC76056DC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 diagram of a person's body&#10;&#10;Description automatically generated">
            <a:extLst>
              <a:ext uri="{FF2B5EF4-FFF2-40B4-BE49-F238E27FC236}">
                <a16:creationId xmlns:a16="http://schemas.microsoft.com/office/drawing/2014/main" id="{E5B7819F-5746-334D-C6D3-FA8F9140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"/>
            <a:ext cx="12192000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88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4BDD-2F7A-46D7-D672-069A31D4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Amyloid PET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A2162-B464-D31C-3AA7-38BAAAB24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31" y="1076173"/>
            <a:ext cx="7577738" cy="56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48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7AA8-A15A-3C93-F38E-8DB5BEAB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EF87E-E680-427A-87AE-A3AE5DC98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C803F2-DD70-13EE-B76B-417282F0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714" y="-45076"/>
            <a:ext cx="10193086" cy="68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AEFA-CA3E-2EDB-14D3-2D81381E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A368-C2EB-5464-DCBF-54FA2B1A2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8733"/>
            <a:ext cx="10515600" cy="2078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cognitively unimpaired adults amyloid PET is negative 70-90% of the time.</a:t>
            </a:r>
          </a:p>
          <a:p>
            <a:pPr marL="0" indent="0">
              <a:buNone/>
            </a:pPr>
            <a:r>
              <a:rPr lang="en-US" dirty="0"/>
              <a:t>There is a portion of amyloid positivity in cognitively normal adults that increases with age: ~10% at 50, ~15% at 60, ~20% at 70, and ~30% at 80, and ~40% at 90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B648C-FFB8-FFFC-2D2C-18DE2AA6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334"/>
            <a:ext cx="10284284" cy="37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2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162E-EA24-222F-61FC-BCE83E55B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6" y="515967"/>
            <a:ext cx="4441722" cy="606181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Centiloid</a:t>
            </a:r>
            <a:r>
              <a:rPr lang="en-US" dirty="0"/>
              <a:t> scale tries to allow comparison between different tracers. </a:t>
            </a:r>
          </a:p>
          <a:p>
            <a:pPr marL="0" indent="0">
              <a:buNone/>
            </a:pPr>
            <a:r>
              <a:rPr lang="en-US" dirty="0"/>
              <a:t>-0 </a:t>
            </a:r>
            <a:r>
              <a:rPr lang="en-US" dirty="0" err="1"/>
              <a:t>centiloid</a:t>
            </a:r>
            <a:r>
              <a:rPr lang="en-US" dirty="0"/>
              <a:t> is normal in young adult</a:t>
            </a:r>
          </a:p>
          <a:p>
            <a:pPr marL="0" indent="0">
              <a:buNone/>
            </a:pPr>
            <a:r>
              <a:rPr lang="en-US" dirty="0"/>
              <a:t>-12-25 is a threshold for positivity</a:t>
            </a:r>
          </a:p>
          <a:p>
            <a:pPr marL="0" indent="0">
              <a:buNone/>
            </a:pPr>
            <a:r>
              <a:rPr lang="en-US" dirty="0"/>
              <a:t>-100 corresponds to the mean uptake in mild AD dementia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20839-7BAB-8CB2-8130-F30EE160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095" y="365125"/>
            <a:ext cx="7596905" cy="1841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FF25A-B141-C7FB-4952-D078E489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683" y="3622204"/>
            <a:ext cx="8146317" cy="30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7447-CE9D-4CDA-8705-8E91486A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Tau PET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FD37-52A6-E071-31E2-89C1BFD88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2D824-A9B8-EBF1-8691-99718E728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47" y="974529"/>
            <a:ext cx="9646306" cy="58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1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A561-8272-B6A5-F98A-1F3539BC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04885-227D-711F-2805-5272493B2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2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4FDEA-2F9F-2287-5F6D-6091070F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C7A5A8-1B7B-B766-BBDC-160C0192BD28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Discuss strategies for achieving accurate dementia diagnoses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50FBC0-B34C-7E13-D600-96C189EC4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Objective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92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D07-8091-84FA-F665-F0F848F1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37"/>
            <a:ext cx="10515600" cy="1325563"/>
          </a:xfrm>
        </p:spPr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84E5-16D9-C687-892F-5F7EC96A7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2" y="905269"/>
            <a:ext cx="1206436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Elahi FM, Miller BL. A clinicopathological approach to the diagnosis of dementia. Nat Rev Neurol. 2017 Aug;13(8):457-476.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10.1038/nrneurol.2017.96.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2017 Jul 14. PMID: 28708131; PMCID: PMC5771416.</a:t>
            </a:r>
            <a:endParaRPr lang="en-US" sz="1200" dirty="0">
              <a:solidFill>
                <a:srgbClr val="21212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dirty="0">
                <a:latin typeface="+mj-lt"/>
              </a:rPr>
              <a:t>Haneef </a:t>
            </a:r>
            <a:r>
              <a:rPr lang="en-US" sz="1200" dirty="0" err="1">
                <a:latin typeface="+mj-lt"/>
              </a:rPr>
              <a:t>mohamed</a:t>
            </a:r>
            <a:r>
              <a:rPr lang="en-US" sz="1200" dirty="0">
                <a:latin typeface="+mj-lt"/>
              </a:rPr>
              <a:t>, Atif </a:t>
            </a:r>
            <a:r>
              <a:rPr lang="en-US" sz="1200" dirty="0" err="1">
                <a:latin typeface="+mj-lt"/>
              </a:rPr>
              <a:t>wasim</a:t>
            </a:r>
            <a:r>
              <a:rPr lang="en-US" sz="1200" dirty="0">
                <a:latin typeface="+mj-lt"/>
              </a:rPr>
              <a:t> &amp; </a:t>
            </a:r>
            <a:r>
              <a:rPr lang="en-US" sz="1200" dirty="0" err="1">
                <a:latin typeface="+mj-lt"/>
              </a:rPr>
              <a:t>Mcconathy</a:t>
            </a:r>
            <a:r>
              <a:rPr lang="en-US" sz="1200" dirty="0">
                <a:latin typeface="+mj-lt"/>
              </a:rPr>
              <a:t>, J &amp; </a:t>
            </a:r>
            <a:r>
              <a:rPr lang="en-US" sz="1200" dirty="0" err="1">
                <a:latin typeface="+mj-lt"/>
              </a:rPr>
              <a:t>Natelson</a:t>
            </a:r>
            <a:r>
              <a:rPr lang="en-US" sz="1200" dirty="0">
                <a:latin typeface="+mj-lt"/>
              </a:rPr>
              <a:t> Love, Marissa &amp; Middlebrooks, Erik. (2018). Neuroimaging of Primary Progressive Aphasia Variants. </a:t>
            </a:r>
            <a:r>
              <a:rPr lang="en-US" sz="1200" dirty="0" err="1">
                <a:latin typeface="+mj-lt"/>
              </a:rPr>
              <a:t>Neurographics</a:t>
            </a:r>
            <a:r>
              <a:rPr lang="en-US" sz="1200" dirty="0">
                <a:latin typeface="+mj-lt"/>
              </a:rPr>
              <a:t>. 8. 1-6. 10.3174/ng.1700052. </a:t>
            </a:r>
          </a:p>
          <a:p>
            <a:pPr marL="0" indent="0">
              <a:buNone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  <a:cs typeface="Times New Roman" panose="02020603050405020304" pitchFamily="18" charset="0"/>
              </a:rPr>
              <a:t>Botha H, Josephs KA. Primary Progressive Aphasias and Apraxia of Speech.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+mj-lt"/>
                <a:cs typeface="Times New Roman" panose="02020603050405020304" pitchFamily="18" charset="0"/>
              </a:rPr>
              <a:t>Continuum (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+mj-lt"/>
                <a:cs typeface="Times New Roman" panose="02020603050405020304" pitchFamily="18" charset="0"/>
              </a:rPr>
              <a:t>Minneap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+mj-lt"/>
                <a:cs typeface="Times New Roman" panose="02020603050405020304" pitchFamily="18" charset="0"/>
              </a:rPr>
              <a:t> Minn)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  <a:cs typeface="Times New Roman" panose="02020603050405020304" pitchFamily="18" charset="0"/>
              </a:rPr>
              <a:t>. 2019;25(1):101-127. doi:10.1212/CON.0000000000000699</a:t>
            </a: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Ossenkoppele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R,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Pijnenburg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YA, Perry DC, Cohn-Sheehy BI,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Scheltens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NM, Vogel JW, Kramer JH, van der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Vlies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AE, La Joie R, Rosen HJ, van der Flier WM, Grinberg LT,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Rozemuller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AJ, Huang EJ, van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Berckel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BN, Miller BL,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Barkhof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F,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Jagust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WJ,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Scheltens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P, Seeley WW,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Rabinovici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GD. The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behavioural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/dysexecutive variant of Alzheimer's disease: clinical, neuroimaging and pathological features. Brain. 2015 Sep;138(Pt 9):2732-49.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10.1093/brain/awv191.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2015 Jul 2. PMID: 26141491; PMCID: PMC4623840.</a:t>
            </a:r>
            <a:endParaRPr lang="en-US" sz="1200" dirty="0">
              <a:latin typeface="+mj-lt"/>
            </a:endParaRP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Kolanko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MA, Win Z, Loreto F, Patel N, Carswell C,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Gontsarova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A, Perry RJ, Malhotra PA. Amyloid PET imaging in clinical practice.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Pract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Neurol. 2020 Dec;20(6):451-462.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10.1136/practneurol-2019-002468.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2020 Sep 24. PMID: 32973035.</a:t>
            </a: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Chapleau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M,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Iaccarino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L, Soleimani-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Meigooni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D,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Rabinovici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GD. The Role of Amyloid PET in Imaging Neurodegenerative Disorders: A Review. J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Nucl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Med. 2022 Jun;63(Suppl 1):13S-19S.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10.2967/jnumed.121.263195. PMID: 35649652; PMCID: PMC9165727.</a:t>
            </a:r>
          </a:p>
          <a:p>
            <a:pPr marL="0" indent="0">
              <a:buNone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Pemberton HG,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Collij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LE,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Heeman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F,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Bollack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A, Shekari M,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Salvadó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G, Alves IL, Garcia DV, Battle M, Buckley C, Stephens AW,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Bullich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S,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Garibotto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V,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Barkhof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F,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Gispert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JD, Farrar G; AMYPAD consortium. Quantification of amyloid PET for future clinical use: a state-of-the-art review.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Eur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J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Nucl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Med Mol Imaging. 2022 Aug;49(10):3508-3528.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10.1007/s00259-022-05784-y.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2022 Apr 7. PMID: 35389071; PMCID: PMC9308604.</a:t>
            </a:r>
            <a:endParaRPr lang="en-US" sz="1200" dirty="0">
              <a:latin typeface="+mj-lt"/>
            </a:endParaRPr>
          </a:p>
          <a:p>
            <a:pPr marL="0" indent="0">
              <a:buNone/>
            </a:pPr>
            <a:endParaRPr lang="en-US" sz="1200" b="0" i="0" dirty="0">
              <a:solidFill>
                <a:srgbClr val="212121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Bellomo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G, De Luca CMG,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Paoletti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FP, Gaetani L, Moda F,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Parnetti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L. </a:t>
            </a:r>
            <a:r>
              <a:rPr lang="el-GR" sz="1200" b="0" i="0" dirty="0">
                <a:solidFill>
                  <a:srgbClr val="212121"/>
                </a:solidFill>
                <a:effectLst/>
                <a:latin typeface="+mj-lt"/>
              </a:rPr>
              <a:t>α-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Synuclein Seed Amplification Assays for Diagnosing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Synucleinopathies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The Way Forward. Neurology. 2022 Aug 2;99(5):195-205.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10.1212/WNL.0000000000200878.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2022 Jun 3. PMID: 35914941.</a:t>
            </a:r>
          </a:p>
          <a:p>
            <a:pPr marL="0" indent="0">
              <a:buNone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Kon T, Tomiyama M, Wakabayashi K. Neuropathology of Lewy body disease: Clinicopathological crosstalk between typical and atypical cases. Neuropathology. 2020 Feb;40(1):30-39.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10.1111/neup.12597.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2019 Sep 9. PMID: 31498507.</a:t>
            </a:r>
            <a:endParaRPr lang="en-US" sz="1200" dirty="0">
              <a:solidFill>
                <a:srgbClr val="21212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Teunissen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CE,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Verberk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IMW,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Thijssen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EH,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Vermunt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L, Hansson O, Zetterberg H, van der Flier WM, Mielke MM, Del Campo M. Blood-based biomarkers for Alzheimer's disease: towards clinical implementation. Lancet Neurol. 2022 Jan;21(1):66-77.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10.1016/S1474-4422(21)00361-6.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2021 Nov 24. PMID: 34838239.</a:t>
            </a:r>
          </a:p>
          <a:p>
            <a:pPr marL="0" indent="0">
              <a:buNone/>
            </a:pP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Cassinelli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Petersen G, Roytman M, Chiang GC, Li Y, Gordon ML,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Franceschi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AM. Overview of tau PET molecular imaging.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Curr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Opin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Neurol. 2022 Apr 1;35(2):230-239.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10.1097/WCO.0000000000001035. PMID: 35191407; PMCID: PMC9011369.</a:t>
            </a:r>
            <a:endParaRPr lang="en-US" sz="1200" dirty="0">
              <a:solidFill>
                <a:srgbClr val="21212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Grossman M, Seeley WW, Boxer AL, Hillis AE,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Knopman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DS,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Ljubenov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PA, Miller B,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Piguet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O,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Rademakers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R, Whitwell JL, Zetterberg H, van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Swieten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 JC. Frontotemporal lobar degeneration. Nat Rev Dis Primers. 2023 Aug 10;9(1):40.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: 10.1038/s41572-023-00447-0. PMID: 37563165.</a:t>
            </a:r>
            <a:endParaRPr lang="en-US" sz="1200" dirty="0">
              <a:latin typeface="+mj-lt"/>
            </a:endParaRPr>
          </a:p>
          <a:p>
            <a:pPr marL="0" indent="0">
              <a:buNone/>
            </a:pP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4088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7C815-B996-2BBF-CBB7-E0CBA8312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0913"/>
            <a:ext cx="12192000" cy="7198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993B4-548A-7050-2CE2-9207FBD8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340912"/>
            <a:ext cx="12192000" cy="3457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1BA0DE-90D6-F09E-8873-674A6AD9A531}"/>
              </a:ext>
            </a:extLst>
          </p:cNvPr>
          <p:cNvSpPr txBox="1"/>
          <p:nvPr/>
        </p:nvSpPr>
        <p:spPr>
          <a:xfrm>
            <a:off x="406400" y="2936591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Bree Serif" panose="02000503040000020004" pitchFamily="2" charset="77"/>
              </a:rPr>
              <a:t>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71B2F-1E8D-A0BB-D169-585BE63AF6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40" y="255188"/>
            <a:ext cx="5615920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D52CC-DFBC-5452-C6B2-52CBACC3F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51" y="257555"/>
            <a:ext cx="11544497" cy="63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269B-0EDF-74D6-7324-C2F674A2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47" y="527774"/>
            <a:ext cx="10930353" cy="56491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67 year old white man with HTN and HLD who presents for evaluation of cognitive changes. Is a musician and had noticed trouble thinking of the right word and forgetfulness.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-missed a few bills and missed a few gigs</a:t>
            </a:r>
          </a:p>
          <a:p>
            <a:pPr marL="0" indent="0">
              <a:buNone/>
            </a:pPr>
            <a:r>
              <a:rPr lang="en-US" dirty="0"/>
              <a:t>-not getting lost</a:t>
            </a:r>
          </a:p>
          <a:p>
            <a:pPr marL="0" indent="0">
              <a:buNone/>
            </a:pPr>
            <a:r>
              <a:rPr lang="en-US" dirty="0"/>
              <a:t>-trouble communicating and has trouble following conversations sometimes</a:t>
            </a:r>
          </a:p>
          <a:p>
            <a:pPr marL="0" indent="0">
              <a:buNone/>
            </a:pPr>
            <a:r>
              <a:rPr lang="en-US" dirty="0"/>
              <a:t>-initial MoCA was 24/30: lost points for trail (1), cube copy (1), repetition (1), abstraction (1), delayed recall (1), orientation (1)</a:t>
            </a:r>
          </a:p>
        </p:txBody>
      </p:sp>
    </p:spTree>
    <p:extLst>
      <p:ext uri="{BB962C8B-B14F-4D97-AF65-F5344CB8AC3E}">
        <p14:creationId xmlns:p14="http://schemas.microsoft.com/office/powerpoint/2010/main" val="413222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_Head and Neck_20231124_120640">
            <a:hlinkClick r:id="" action="ppaction://media"/>
            <a:extLst>
              <a:ext uri="{FF2B5EF4-FFF2-40B4-BE49-F238E27FC236}">
                <a16:creationId xmlns:a16="http://schemas.microsoft.com/office/drawing/2014/main" id="{B0D0372C-B7E3-D043-E97D-6FB97C0E8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822" r="32306"/>
          <a:stretch/>
        </p:blipFill>
        <p:spPr>
          <a:xfrm>
            <a:off x="6466465" y="53363"/>
            <a:ext cx="5641664" cy="68046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C7E6A-B89E-2ECE-A72D-3ADB983AA305}"/>
              </a:ext>
            </a:extLst>
          </p:cNvPr>
          <p:cNvSpPr txBox="1"/>
          <p:nvPr/>
        </p:nvSpPr>
        <p:spPr>
          <a:xfrm>
            <a:off x="83872" y="638239"/>
            <a:ext cx="55314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Had neuropsychological testing was notable for deficits in:</a:t>
            </a:r>
          </a:p>
          <a:p>
            <a:endParaRPr lang="en-US" dirty="0"/>
          </a:p>
          <a:p>
            <a:r>
              <a:rPr lang="en-US" dirty="0"/>
              <a:t>- attention and processing speed – was normal</a:t>
            </a:r>
          </a:p>
          <a:p>
            <a:endParaRPr lang="en-US" dirty="0"/>
          </a:p>
          <a:p>
            <a:r>
              <a:rPr lang="en-US" dirty="0"/>
              <a:t>- executive function – mild impairment with abstract reasoning, set shifting was poor</a:t>
            </a:r>
          </a:p>
          <a:p>
            <a:endParaRPr lang="en-US" dirty="0"/>
          </a:p>
          <a:p>
            <a:r>
              <a:rPr lang="en-US" dirty="0"/>
              <a:t>- language – primarily semantic deficits</a:t>
            </a:r>
          </a:p>
          <a:p>
            <a:endParaRPr lang="en-US" dirty="0"/>
          </a:p>
          <a:p>
            <a:r>
              <a:rPr lang="en-US" dirty="0"/>
              <a:t>- visuospatial – was normal</a:t>
            </a:r>
          </a:p>
          <a:p>
            <a:endParaRPr lang="en-US" dirty="0"/>
          </a:p>
          <a:p>
            <a:r>
              <a:rPr lang="en-US" dirty="0"/>
              <a:t>- Olfaction – mildly impaired </a:t>
            </a:r>
          </a:p>
          <a:p>
            <a:endParaRPr lang="en-US" dirty="0"/>
          </a:p>
          <a:p>
            <a:r>
              <a:rPr lang="en-US" dirty="0"/>
              <a:t>- learning and memory – mildly impaired verbal memory, visual  memory was mildly impaired </a:t>
            </a:r>
          </a:p>
          <a:p>
            <a:endParaRPr lang="en-US" dirty="0"/>
          </a:p>
          <a:p>
            <a:r>
              <a:rPr lang="en-US" dirty="0"/>
              <a:t>Primary deficits were in language concerning for a semantic primary progressive aphasia. 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1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F652-4368-5E1F-547B-89F80EE2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27D18-E9AD-F74E-FCF4-B776BA2F1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the most important aspect of evaluation</a:t>
            </a:r>
          </a:p>
          <a:p>
            <a:endParaRPr lang="en-US" dirty="0"/>
          </a:p>
          <a:p>
            <a:r>
              <a:rPr lang="en-US" dirty="0"/>
              <a:t>Despite the variability there are helpful phenotypic and pathologic correlations</a:t>
            </a:r>
          </a:p>
          <a:p>
            <a:endParaRPr lang="en-US" dirty="0"/>
          </a:p>
          <a:p>
            <a:r>
              <a:rPr lang="en-US" dirty="0"/>
              <a:t>Guides additional work up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 had an initial concern for a </a:t>
            </a:r>
            <a:r>
              <a:rPr lang="en-US" dirty="0" err="1"/>
              <a:t>logopenic</a:t>
            </a:r>
            <a:r>
              <a:rPr lang="en-US" dirty="0"/>
              <a:t> primary progressive aphasia, </a:t>
            </a:r>
            <a:r>
              <a:rPr lang="en-US" dirty="0" err="1"/>
              <a:t>neuropsych</a:t>
            </a:r>
            <a:r>
              <a:rPr lang="en-US" dirty="0"/>
              <a:t> testing was more suggestive of a semantic variant.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9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DB69-2A4D-7FCF-764D-68EE39A7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374"/>
            <a:ext cx="10515600" cy="1325563"/>
          </a:xfrm>
        </p:spPr>
        <p:txBody>
          <a:bodyPr/>
          <a:lstStyle/>
          <a:p>
            <a:r>
              <a:rPr lang="en-US" dirty="0"/>
              <a:t>Primary Progressive Aphasia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D9C9-B3F9-B949-62E9-610B70807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E20BB-12B7-358E-3509-DA4F9860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796" y="1501845"/>
            <a:ext cx="7631026" cy="51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2546-0791-514F-A51C-C53F584D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82A98-E818-D23C-193D-5DFEEC03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30CB0-31DC-5AD6-DEB0-A002E125E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456" y="131236"/>
            <a:ext cx="8473087" cy="65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9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0f3d7d-c843-496b-b3d2-4f1419bb44d7">
      <Terms xmlns="http://schemas.microsoft.com/office/infopath/2007/PartnerControls"/>
    </lcf76f155ced4ddcb4097134ff3c332f>
    <TaxCatchAll xmlns="4144f6a5-e3a2-484d-9ecf-4b2ed24e3b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AA17441075E469833C8AD797131FC" ma:contentTypeVersion="18" ma:contentTypeDescription="Create a new document." ma:contentTypeScope="" ma:versionID="3fac22398924e6492a34165618e1d6a9">
  <xsd:schema xmlns:xsd="http://www.w3.org/2001/XMLSchema" xmlns:xs="http://www.w3.org/2001/XMLSchema" xmlns:p="http://schemas.microsoft.com/office/2006/metadata/properties" xmlns:ns2="1b0f3d7d-c843-496b-b3d2-4f1419bb44d7" xmlns:ns3="4144f6a5-e3a2-484d-9ecf-4b2ed24e3b2c" targetNamespace="http://schemas.microsoft.com/office/2006/metadata/properties" ma:root="true" ma:fieldsID="019078d0a07b7119eff1482834b89006" ns2:_="" ns3:_="">
    <xsd:import namespace="1b0f3d7d-c843-496b-b3d2-4f1419bb44d7"/>
    <xsd:import namespace="4144f6a5-e3a2-484d-9ecf-4b2ed24e3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f3d7d-c843-496b-b3d2-4f1419bb4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338b5-23ad-486c-98c0-77a984379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4f6a5-e3a2-484d-9ecf-4b2ed24e3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edf2f5-81ae-4e09-8eec-05131d6984c1}" ma:internalName="TaxCatchAll" ma:showField="CatchAllData" ma:web="4144f6a5-e3a2-484d-9ecf-4b2ed24e3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1327D8-DB3E-49D5-ACBB-8A504E62F7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C97C26-65E3-4F3A-816A-8C2A4167FE6E}">
  <ds:schemaRefs>
    <ds:schemaRef ds:uri="http://schemas.microsoft.com/office/2006/metadata/properties"/>
    <ds:schemaRef ds:uri="http://schemas.microsoft.com/office/infopath/2007/PartnerControls"/>
    <ds:schemaRef ds:uri="1b0f3d7d-c843-496b-b3d2-4f1419bb44d7"/>
    <ds:schemaRef ds:uri="4144f6a5-e3a2-484d-9ecf-4b2ed24e3b2c"/>
  </ds:schemaRefs>
</ds:datastoreItem>
</file>

<file path=customXml/itemProps3.xml><?xml version="1.0" encoding="utf-8"?>
<ds:datastoreItem xmlns:ds="http://schemas.openxmlformats.org/officeDocument/2006/customXml" ds:itemID="{79D8F356-8436-4B80-8CAE-5E850218881B}"/>
</file>

<file path=docProps/app.xml><?xml version="1.0" encoding="utf-8"?>
<Properties xmlns="http://schemas.openxmlformats.org/officeDocument/2006/extended-properties" xmlns:vt="http://schemas.openxmlformats.org/officeDocument/2006/docPropsVTypes">
  <TotalTime>8754</TotalTime>
  <Words>2140</Words>
  <Application>Microsoft Office PowerPoint</Application>
  <PresentationFormat>Widescreen</PresentationFormat>
  <Paragraphs>116</Paragraphs>
  <Slides>31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Objective</vt:lpstr>
      <vt:lpstr>PowerPoint Presentation</vt:lpstr>
      <vt:lpstr>PowerPoint Presentation</vt:lpstr>
      <vt:lpstr>PowerPoint Presentation</vt:lpstr>
      <vt:lpstr>Clinical Assessments</vt:lpstr>
      <vt:lpstr>Primary Progressive Aphasia</vt:lpstr>
      <vt:lpstr>PowerPoint Presentation</vt:lpstr>
      <vt:lpstr>PowerPoint Presentation</vt:lpstr>
      <vt:lpstr>Alzheimer’s Phenotypes</vt:lpstr>
      <vt:lpstr>Posterior Cortical Atrophy</vt:lpstr>
      <vt:lpstr>Frontal Variants of Alzheimer’s Disease</vt:lpstr>
      <vt:lpstr>Frontotemporal Lobar Degeneration</vt:lpstr>
      <vt:lpstr>PowerPoint Presentation</vt:lpstr>
      <vt:lpstr>Back to our patient</vt:lpstr>
      <vt:lpstr>PowerPoint Presentation</vt:lpstr>
      <vt:lpstr>PowerPoint Presentation</vt:lpstr>
      <vt:lpstr>PowerPoint Presentation</vt:lpstr>
      <vt:lpstr>PowerPoint Presentation</vt:lpstr>
      <vt:lpstr>Neuropathological Diagnosis:  Dementia with Lewy Bodies </vt:lpstr>
      <vt:lpstr>Lewy Body Dementia</vt:lpstr>
      <vt:lpstr>PowerPoint Presentation</vt:lpstr>
      <vt:lpstr>Amyloid PET Imaging</vt:lpstr>
      <vt:lpstr>PowerPoint Presentation</vt:lpstr>
      <vt:lpstr>PowerPoint Presentation</vt:lpstr>
      <vt:lpstr>PowerPoint Presentation</vt:lpstr>
      <vt:lpstr>Tau PET Imaging</vt:lpstr>
      <vt:lpstr>Genetic Testing</vt:lpstr>
      <vt:lpstr>Works Cited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Honing the Accurate Dementia Diagnosis</dc:title>
  <dc:creator>James Eaton</dc:creator>
  <cp:lastModifiedBy>Susan Hepworth</cp:lastModifiedBy>
  <cp:revision>15</cp:revision>
  <dcterms:created xsi:type="dcterms:W3CDTF">2023-11-24T01:13:46Z</dcterms:created>
  <dcterms:modified xsi:type="dcterms:W3CDTF">2024-01-10T20:43:39Z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0x0101000FAAA17441075E469833C8AD797131FC</vt:lpwstr>
  </property>
  <property fmtid="{D5CDD505-2E9C-101B-9397-08002B2CF9AE}" pid="3" name="MediaServiceImageTags">
    <vt:lpwstr/>
  </property>
</Properties>
</file>