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diagrams/colors1.xml" ContentType="application/vnd.openxmlformats-officedocument.drawingml.diagramColors+xml"/>
  <Override PartName="/ppt/diagrams/drawing1.xml" ContentType="application/vnd.ms-office.drawingml.diagramDrawing+xml"/>
  <Override PartName="/ppt/theme/theme1.xml" ContentType="application/vnd.openxmlformats-officedocument.theme+xml"/>
  <Override PartName="/ppt/theme/theme2.xml" ContentType="application/vnd.openxmlformats-officedocument.theme+xml"/>
  <Override PartName="/ppt/media/image31.jpg" ContentType="image/jpg"/>
  <Override PartName="/ppt/diagrams/layout1.xml" ContentType="application/vnd.openxmlformats-officedocument.drawingml.diagramLayout+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47" r:id="rId2"/>
    <p:sldId id="257" r:id="rId3"/>
    <p:sldId id="2032092730" r:id="rId4"/>
    <p:sldId id="365" r:id="rId5"/>
    <p:sldId id="265" r:id="rId6"/>
    <p:sldId id="3895" r:id="rId7"/>
    <p:sldId id="2032092809" r:id="rId8"/>
    <p:sldId id="2032092810" r:id="rId9"/>
    <p:sldId id="2032092741" r:id="rId10"/>
    <p:sldId id="289" r:id="rId11"/>
    <p:sldId id="2032092737" r:id="rId12"/>
    <p:sldId id="2032092796" r:id="rId13"/>
    <p:sldId id="3900" r:id="rId14"/>
    <p:sldId id="2032092812" r:id="rId15"/>
    <p:sldId id="3899" r:id="rId16"/>
    <p:sldId id="2032092795" r:id="rId17"/>
    <p:sldId id="2032092801" r:id="rId18"/>
    <p:sldId id="2032092757" r:id="rId19"/>
    <p:sldId id="2032092764" r:id="rId20"/>
    <p:sldId id="259" r:id="rId21"/>
    <p:sldId id="2032092765" r:id="rId22"/>
    <p:sldId id="2032092813" r:id="rId23"/>
    <p:sldId id="2032092814" r:id="rId24"/>
    <p:sldId id="533" r:id="rId25"/>
    <p:sldId id="2032092815" r:id="rId26"/>
    <p:sldId id="2032092811" r:id="rId27"/>
    <p:sldId id="2032092802" r:id="rId28"/>
    <p:sldId id="2032092805" r:id="rId29"/>
    <p:sldId id="2032092771" r:id="rId30"/>
    <p:sldId id="2032092774" r:id="rId31"/>
    <p:sldId id="2032092797" r:id="rId32"/>
    <p:sldId id="2032092784" r:id="rId33"/>
    <p:sldId id="2032092776" r:id="rId34"/>
    <p:sldId id="2032092806" r:id="rId35"/>
    <p:sldId id="312" r:id="rId36"/>
    <p:sldId id="2032092712" r:id="rId37"/>
    <p:sldId id="2032092804" r:id="rId38"/>
    <p:sldId id="2032092798" r:id="rId39"/>
    <p:sldId id="2032092564" r:id="rId40"/>
    <p:sldId id="2032092799" r:id="rId41"/>
    <p:sldId id="2032092800" r:id="rId42"/>
    <p:sldId id="2032092807" r:id="rId43"/>
    <p:sldId id="203209280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6" autoAdjust="0"/>
    <p:restoredTop sz="95905" autoAdjust="0"/>
  </p:normalViewPr>
  <p:slideViewPr>
    <p:cSldViewPr snapToGrid="0">
      <p:cViewPr varScale="1">
        <p:scale>
          <a:sx n="48" d="100"/>
          <a:sy n="48" d="100"/>
        </p:scale>
        <p:origin x="1080" y="3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F7B175-0F3F-423B-B060-759BBB85655A}"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EA07AB96-8795-45FE-8BB4-18D1E0F6C058}">
      <dgm:prSet/>
      <dgm:spPr/>
      <dgm:t>
        <a:bodyPr/>
        <a:lstStyle/>
        <a:p>
          <a:r>
            <a:rPr lang="en-US"/>
            <a:t>Establish what the </a:t>
          </a:r>
          <a:r>
            <a:rPr lang="en-US" i="1"/>
            <a:t>patient’s</a:t>
          </a:r>
          <a:r>
            <a:rPr lang="en-US"/>
            <a:t> goals are</a:t>
          </a:r>
        </a:p>
      </dgm:t>
    </dgm:pt>
    <dgm:pt modelId="{05DE2F77-DF86-43AD-9C2D-7FF80C572C9F}" type="parTrans" cxnId="{864BCE9E-8B60-4BD0-870E-E4F409D98150}">
      <dgm:prSet/>
      <dgm:spPr/>
      <dgm:t>
        <a:bodyPr/>
        <a:lstStyle/>
        <a:p>
          <a:endParaRPr lang="en-US"/>
        </a:p>
      </dgm:t>
    </dgm:pt>
    <dgm:pt modelId="{E14DAB57-614C-46A2-9E14-81374795D47E}" type="sibTrans" cxnId="{864BCE9E-8B60-4BD0-870E-E4F409D98150}">
      <dgm:prSet/>
      <dgm:spPr/>
      <dgm:t>
        <a:bodyPr/>
        <a:lstStyle/>
        <a:p>
          <a:endParaRPr lang="en-US"/>
        </a:p>
      </dgm:t>
    </dgm:pt>
    <dgm:pt modelId="{2BC9DE49-1D22-4108-89DA-E6A64FC672D0}">
      <dgm:prSet/>
      <dgm:spPr/>
      <dgm:t>
        <a:bodyPr/>
        <a:lstStyle/>
        <a:p>
          <a:r>
            <a:rPr lang="en-US"/>
            <a:t>Give each treatment an adequate trial</a:t>
          </a:r>
        </a:p>
      </dgm:t>
    </dgm:pt>
    <dgm:pt modelId="{9933F2CE-22A8-4A15-AFD5-DB5DCF0A2326}" type="parTrans" cxnId="{18B33467-961C-4A56-8EF2-64223458CDD4}">
      <dgm:prSet/>
      <dgm:spPr/>
      <dgm:t>
        <a:bodyPr/>
        <a:lstStyle/>
        <a:p>
          <a:endParaRPr lang="en-US"/>
        </a:p>
      </dgm:t>
    </dgm:pt>
    <dgm:pt modelId="{02421BB2-9111-4786-B4B9-B178DAA6AFAC}" type="sibTrans" cxnId="{18B33467-961C-4A56-8EF2-64223458CDD4}">
      <dgm:prSet/>
      <dgm:spPr/>
      <dgm:t>
        <a:bodyPr/>
        <a:lstStyle/>
        <a:p>
          <a:endParaRPr lang="en-US"/>
        </a:p>
      </dgm:t>
    </dgm:pt>
    <dgm:pt modelId="{1366C3E7-62EB-46B0-B6A1-B3B366D9B1D4}">
      <dgm:prSet/>
      <dgm:spPr/>
      <dgm:t>
        <a:bodyPr/>
        <a:lstStyle/>
        <a:p>
          <a:r>
            <a:rPr lang="en-US"/>
            <a:t>Continue for at least several months</a:t>
          </a:r>
        </a:p>
      </dgm:t>
    </dgm:pt>
    <dgm:pt modelId="{CB39D02B-13F9-4B55-807E-E5E43BE20A11}" type="parTrans" cxnId="{D7267407-F661-4E06-BAF0-0D5F6EA6A492}">
      <dgm:prSet/>
      <dgm:spPr/>
      <dgm:t>
        <a:bodyPr/>
        <a:lstStyle/>
        <a:p>
          <a:endParaRPr lang="en-US"/>
        </a:p>
      </dgm:t>
    </dgm:pt>
    <dgm:pt modelId="{2B3DFAFE-6644-4932-A29C-DFF54600A8D5}" type="sibTrans" cxnId="{D7267407-F661-4E06-BAF0-0D5F6EA6A492}">
      <dgm:prSet/>
      <dgm:spPr/>
      <dgm:t>
        <a:bodyPr/>
        <a:lstStyle/>
        <a:p>
          <a:endParaRPr lang="en-US"/>
        </a:p>
      </dgm:t>
    </dgm:pt>
    <dgm:pt modelId="{9D31CF98-62DD-43EF-AF56-EAAA45724A45}">
      <dgm:prSet/>
      <dgm:spPr/>
      <dgm:t>
        <a:bodyPr/>
        <a:lstStyle/>
        <a:p>
          <a:r>
            <a:rPr lang="en-US"/>
            <a:t>Avoid interfering, overused, and contraindicated drugs</a:t>
          </a:r>
        </a:p>
      </dgm:t>
    </dgm:pt>
    <dgm:pt modelId="{B21CDE65-3F41-4F93-9491-9AE7936CFE02}" type="parTrans" cxnId="{F244F43A-A32B-4186-9E2E-8634C33530E3}">
      <dgm:prSet/>
      <dgm:spPr/>
      <dgm:t>
        <a:bodyPr/>
        <a:lstStyle/>
        <a:p>
          <a:endParaRPr lang="en-US"/>
        </a:p>
      </dgm:t>
    </dgm:pt>
    <dgm:pt modelId="{99D0B72E-4772-47C0-B1E5-EBF5180558A3}" type="sibTrans" cxnId="{F244F43A-A32B-4186-9E2E-8634C33530E3}">
      <dgm:prSet/>
      <dgm:spPr/>
      <dgm:t>
        <a:bodyPr/>
        <a:lstStyle/>
        <a:p>
          <a:endParaRPr lang="en-US"/>
        </a:p>
      </dgm:t>
    </dgm:pt>
    <dgm:pt modelId="{5977B973-F833-45FC-844E-0AAE1DAEE64B}">
      <dgm:prSet/>
      <dgm:spPr/>
      <dgm:t>
        <a:bodyPr/>
        <a:lstStyle/>
        <a:p>
          <a:r>
            <a:rPr lang="en-US"/>
            <a:t>Re-evaluate therapy</a:t>
          </a:r>
        </a:p>
      </dgm:t>
    </dgm:pt>
    <dgm:pt modelId="{7C7624EF-02B9-4A7B-8BFF-058D6FE3A469}" type="parTrans" cxnId="{830F665D-EB35-4AED-815F-1A0B6B7C80C4}">
      <dgm:prSet/>
      <dgm:spPr/>
      <dgm:t>
        <a:bodyPr/>
        <a:lstStyle/>
        <a:p>
          <a:endParaRPr lang="en-US"/>
        </a:p>
      </dgm:t>
    </dgm:pt>
    <dgm:pt modelId="{F7BFA41C-2244-4475-94D1-C9FDA8783A1D}" type="sibTrans" cxnId="{830F665D-EB35-4AED-815F-1A0B6B7C80C4}">
      <dgm:prSet/>
      <dgm:spPr/>
      <dgm:t>
        <a:bodyPr/>
        <a:lstStyle/>
        <a:p>
          <a:endParaRPr lang="en-US"/>
        </a:p>
      </dgm:t>
    </dgm:pt>
    <dgm:pt modelId="{9DBD4D43-546E-4315-AFDA-F1007C0B0FF8}">
      <dgm:prSet/>
      <dgm:spPr/>
      <dgm:t>
        <a:bodyPr/>
        <a:lstStyle/>
        <a:p>
          <a:r>
            <a:rPr lang="en-US"/>
            <a:t>Women of childbearing potential should understand risks</a:t>
          </a:r>
        </a:p>
      </dgm:t>
    </dgm:pt>
    <dgm:pt modelId="{DD09F0F4-EA59-4376-8D5E-E4BB430B52E1}" type="parTrans" cxnId="{8D38AF2D-71D8-4AE3-AD84-BD941DCA58D0}">
      <dgm:prSet/>
      <dgm:spPr/>
      <dgm:t>
        <a:bodyPr/>
        <a:lstStyle/>
        <a:p>
          <a:endParaRPr lang="en-US"/>
        </a:p>
      </dgm:t>
    </dgm:pt>
    <dgm:pt modelId="{37C3619B-097C-464D-A07C-D6574391E529}" type="sibTrans" cxnId="{8D38AF2D-71D8-4AE3-AD84-BD941DCA58D0}">
      <dgm:prSet/>
      <dgm:spPr/>
      <dgm:t>
        <a:bodyPr/>
        <a:lstStyle/>
        <a:p>
          <a:endParaRPr lang="en-US"/>
        </a:p>
      </dgm:t>
    </dgm:pt>
    <dgm:pt modelId="{A7AE29BD-B298-4540-ADC2-D7FDBE26EE9D}">
      <dgm:prSet/>
      <dgm:spPr/>
      <dgm:t>
        <a:bodyPr/>
        <a:lstStyle/>
        <a:p>
          <a:r>
            <a:rPr lang="en-US"/>
            <a:t>Involve patients in their care to maximize adherence</a:t>
          </a:r>
        </a:p>
      </dgm:t>
    </dgm:pt>
    <dgm:pt modelId="{E73A42EA-626B-48FF-ACD0-8A465E852382}" type="parTrans" cxnId="{0F1C92A7-4665-401C-BCD3-57A47645215C}">
      <dgm:prSet/>
      <dgm:spPr/>
      <dgm:t>
        <a:bodyPr/>
        <a:lstStyle/>
        <a:p>
          <a:endParaRPr lang="en-US"/>
        </a:p>
      </dgm:t>
    </dgm:pt>
    <dgm:pt modelId="{2856C541-ED0E-4782-A90B-E0153380FF5B}" type="sibTrans" cxnId="{0F1C92A7-4665-401C-BCD3-57A47645215C}">
      <dgm:prSet/>
      <dgm:spPr/>
      <dgm:t>
        <a:bodyPr/>
        <a:lstStyle/>
        <a:p>
          <a:endParaRPr lang="en-US"/>
        </a:p>
      </dgm:t>
    </dgm:pt>
    <dgm:pt modelId="{461D6882-E283-45C6-8635-0FF9692FE7A4}">
      <dgm:prSet/>
      <dgm:spPr/>
      <dgm:t>
        <a:bodyPr/>
        <a:lstStyle/>
        <a:p>
          <a:r>
            <a:rPr lang="en-US"/>
            <a:t>Consider comorbidities and choose medications to treat coexisting disorders when possible</a:t>
          </a:r>
        </a:p>
      </dgm:t>
    </dgm:pt>
    <dgm:pt modelId="{71BB812E-7168-49B4-9FA7-759A1A958BE7}" type="parTrans" cxnId="{85DD1D1F-E9A9-4063-BC09-A40806585D2C}">
      <dgm:prSet/>
      <dgm:spPr/>
      <dgm:t>
        <a:bodyPr/>
        <a:lstStyle/>
        <a:p>
          <a:endParaRPr lang="en-US"/>
        </a:p>
      </dgm:t>
    </dgm:pt>
    <dgm:pt modelId="{9DA490AC-05B4-4205-B85E-38ABF5BC266D}" type="sibTrans" cxnId="{85DD1D1F-E9A9-4063-BC09-A40806585D2C}">
      <dgm:prSet/>
      <dgm:spPr/>
      <dgm:t>
        <a:bodyPr/>
        <a:lstStyle/>
        <a:p>
          <a:endParaRPr lang="en-US"/>
        </a:p>
      </dgm:t>
    </dgm:pt>
    <dgm:pt modelId="{61C25E87-C6B8-4791-8B36-6E739B6B61AF}">
      <dgm:prSet/>
      <dgm:spPr/>
      <dgm:t>
        <a:bodyPr/>
        <a:lstStyle/>
        <a:p>
          <a:r>
            <a:rPr lang="en-US"/>
            <a:t>Choose drugs based on efficacy, patient preferences, headache profile, adverse effects</a:t>
          </a:r>
        </a:p>
      </dgm:t>
    </dgm:pt>
    <dgm:pt modelId="{A62B6AF6-F809-4817-BD9C-722F29313CB9}" type="parTrans" cxnId="{39CA73AA-8213-4E89-BDC4-31DDE9D18308}">
      <dgm:prSet/>
      <dgm:spPr/>
      <dgm:t>
        <a:bodyPr/>
        <a:lstStyle/>
        <a:p>
          <a:endParaRPr lang="en-US"/>
        </a:p>
      </dgm:t>
    </dgm:pt>
    <dgm:pt modelId="{673BF273-BAF5-44BB-953A-4DD13C70C833}" type="sibTrans" cxnId="{39CA73AA-8213-4E89-BDC4-31DDE9D18308}">
      <dgm:prSet/>
      <dgm:spPr/>
      <dgm:t>
        <a:bodyPr/>
        <a:lstStyle/>
        <a:p>
          <a:endParaRPr lang="en-US"/>
        </a:p>
      </dgm:t>
    </dgm:pt>
    <dgm:pt modelId="{FBA414D0-358D-4ECF-B8F6-46D46B25C9BC}" type="pres">
      <dgm:prSet presAssocID="{59F7B175-0F3F-423B-B060-759BBB85655A}" presName="diagram" presStyleCnt="0">
        <dgm:presLayoutVars>
          <dgm:dir/>
          <dgm:resizeHandles val="exact"/>
        </dgm:presLayoutVars>
      </dgm:prSet>
      <dgm:spPr/>
    </dgm:pt>
    <dgm:pt modelId="{5974A931-41FF-4714-8C8E-1081692A4B1E}" type="pres">
      <dgm:prSet presAssocID="{EA07AB96-8795-45FE-8BB4-18D1E0F6C058}" presName="node" presStyleLbl="node1" presStyleIdx="0" presStyleCnt="9">
        <dgm:presLayoutVars>
          <dgm:bulletEnabled val="1"/>
        </dgm:presLayoutVars>
      </dgm:prSet>
      <dgm:spPr/>
    </dgm:pt>
    <dgm:pt modelId="{F7B911EB-9B71-4045-B735-79C1529BB35F}" type="pres">
      <dgm:prSet presAssocID="{E14DAB57-614C-46A2-9E14-81374795D47E}" presName="sibTrans" presStyleCnt="0"/>
      <dgm:spPr/>
    </dgm:pt>
    <dgm:pt modelId="{EC63CFD6-5944-499C-8E50-5BFA08FC99FC}" type="pres">
      <dgm:prSet presAssocID="{2BC9DE49-1D22-4108-89DA-E6A64FC672D0}" presName="node" presStyleLbl="node1" presStyleIdx="1" presStyleCnt="9">
        <dgm:presLayoutVars>
          <dgm:bulletEnabled val="1"/>
        </dgm:presLayoutVars>
      </dgm:prSet>
      <dgm:spPr/>
    </dgm:pt>
    <dgm:pt modelId="{1EC8F50B-99C0-4E8D-A1FD-454A5C9661D5}" type="pres">
      <dgm:prSet presAssocID="{02421BB2-9111-4786-B4B9-B178DAA6AFAC}" presName="sibTrans" presStyleCnt="0"/>
      <dgm:spPr/>
    </dgm:pt>
    <dgm:pt modelId="{1A43B0D4-2BD3-4EA1-865A-25AC44D633E1}" type="pres">
      <dgm:prSet presAssocID="{1366C3E7-62EB-46B0-B6A1-B3B366D9B1D4}" presName="node" presStyleLbl="node1" presStyleIdx="2" presStyleCnt="9">
        <dgm:presLayoutVars>
          <dgm:bulletEnabled val="1"/>
        </dgm:presLayoutVars>
      </dgm:prSet>
      <dgm:spPr/>
    </dgm:pt>
    <dgm:pt modelId="{16763709-9948-409C-91F0-FDF5F59CB10F}" type="pres">
      <dgm:prSet presAssocID="{2B3DFAFE-6644-4932-A29C-DFF54600A8D5}" presName="sibTrans" presStyleCnt="0"/>
      <dgm:spPr/>
    </dgm:pt>
    <dgm:pt modelId="{36FA89ED-DA8C-4903-AAC9-FA3691D384E5}" type="pres">
      <dgm:prSet presAssocID="{9D31CF98-62DD-43EF-AF56-EAAA45724A45}" presName="node" presStyleLbl="node1" presStyleIdx="3" presStyleCnt="9">
        <dgm:presLayoutVars>
          <dgm:bulletEnabled val="1"/>
        </dgm:presLayoutVars>
      </dgm:prSet>
      <dgm:spPr/>
    </dgm:pt>
    <dgm:pt modelId="{CA3FD4E8-3825-4FC4-BE34-803C8B46DA7E}" type="pres">
      <dgm:prSet presAssocID="{99D0B72E-4772-47C0-B1E5-EBF5180558A3}" presName="sibTrans" presStyleCnt="0"/>
      <dgm:spPr/>
    </dgm:pt>
    <dgm:pt modelId="{4C5A1668-7723-4927-A08E-87019D6CB9A3}" type="pres">
      <dgm:prSet presAssocID="{5977B973-F833-45FC-844E-0AAE1DAEE64B}" presName="node" presStyleLbl="node1" presStyleIdx="4" presStyleCnt="9">
        <dgm:presLayoutVars>
          <dgm:bulletEnabled val="1"/>
        </dgm:presLayoutVars>
      </dgm:prSet>
      <dgm:spPr/>
    </dgm:pt>
    <dgm:pt modelId="{C0B2C7DB-34C9-4CC6-8459-C0A81A88DCEB}" type="pres">
      <dgm:prSet presAssocID="{F7BFA41C-2244-4475-94D1-C9FDA8783A1D}" presName="sibTrans" presStyleCnt="0"/>
      <dgm:spPr/>
    </dgm:pt>
    <dgm:pt modelId="{1705A3C3-3F8F-4D9E-8CAF-0075F2BE10DF}" type="pres">
      <dgm:prSet presAssocID="{9DBD4D43-546E-4315-AFDA-F1007C0B0FF8}" presName="node" presStyleLbl="node1" presStyleIdx="5" presStyleCnt="9">
        <dgm:presLayoutVars>
          <dgm:bulletEnabled val="1"/>
        </dgm:presLayoutVars>
      </dgm:prSet>
      <dgm:spPr/>
    </dgm:pt>
    <dgm:pt modelId="{D19F4ECD-AA1E-410F-B095-513BF19A1461}" type="pres">
      <dgm:prSet presAssocID="{37C3619B-097C-464D-A07C-D6574391E529}" presName="sibTrans" presStyleCnt="0"/>
      <dgm:spPr/>
    </dgm:pt>
    <dgm:pt modelId="{DB0DB65F-DDF6-4F83-8655-35B877362CC6}" type="pres">
      <dgm:prSet presAssocID="{A7AE29BD-B298-4540-ADC2-D7FDBE26EE9D}" presName="node" presStyleLbl="node1" presStyleIdx="6" presStyleCnt="9">
        <dgm:presLayoutVars>
          <dgm:bulletEnabled val="1"/>
        </dgm:presLayoutVars>
      </dgm:prSet>
      <dgm:spPr/>
    </dgm:pt>
    <dgm:pt modelId="{035F9D73-CCB2-4770-8346-07239F8AA694}" type="pres">
      <dgm:prSet presAssocID="{2856C541-ED0E-4782-A90B-E0153380FF5B}" presName="sibTrans" presStyleCnt="0"/>
      <dgm:spPr/>
    </dgm:pt>
    <dgm:pt modelId="{99A8C9EF-D960-493A-886D-D88494B3A18C}" type="pres">
      <dgm:prSet presAssocID="{461D6882-E283-45C6-8635-0FF9692FE7A4}" presName="node" presStyleLbl="node1" presStyleIdx="7" presStyleCnt="9">
        <dgm:presLayoutVars>
          <dgm:bulletEnabled val="1"/>
        </dgm:presLayoutVars>
      </dgm:prSet>
      <dgm:spPr/>
    </dgm:pt>
    <dgm:pt modelId="{2CBE124C-F07D-4F02-942E-FEBA0D4487A2}" type="pres">
      <dgm:prSet presAssocID="{9DA490AC-05B4-4205-B85E-38ABF5BC266D}" presName="sibTrans" presStyleCnt="0"/>
      <dgm:spPr/>
    </dgm:pt>
    <dgm:pt modelId="{CB3FFD34-E0DB-4A08-8590-892C4680CE97}" type="pres">
      <dgm:prSet presAssocID="{61C25E87-C6B8-4791-8B36-6E739B6B61AF}" presName="node" presStyleLbl="node1" presStyleIdx="8" presStyleCnt="9">
        <dgm:presLayoutVars>
          <dgm:bulletEnabled val="1"/>
        </dgm:presLayoutVars>
      </dgm:prSet>
      <dgm:spPr/>
    </dgm:pt>
  </dgm:ptLst>
  <dgm:cxnLst>
    <dgm:cxn modelId="{D7267407-F661-4E06-BAF0-0D5F6EA6A492}" srcId="{59F7B175-0F3F-423B-B060-759BBB85655A}" destId="{1366C3E7-62EB-46B0-B6A1-B3B366D9B1D4}" srcOrd="2" destOrd="0" parTransId="{CB39D02B-13F9-4B55-807E-E5E43BE20A11}" sibTransId="{2B3DFAFE-6644-4932-A29C-DFF54600A8D5}"/>
    <dgm:cxn modelId="{C43E3C16-641E-4660-A338-B733A0AE17AD}" type="presOf" srcId="{461D6882-E283-45C6-8635-0FF9692FE7A4}" destId="{99A8C9EF-D960-493A-886D-D88494B3A18C}" srcOrd="0" destOrd="0" presId="urn:microsoft.com/office/officeart/2005/8/layout/default"/>
    <dgm:cxn modelId="{85DD1D1F-E9A9-4063-BC09-A40806585D2C}" srcId="{59F7B175-0F3F-423B-B060-759BBB85655A}" destId="{461D6882-E283-45C6-8635-0FF9692FE7A4}" srcOrd="7" destOrd="0" parTransId="{71BB812E-7168-49B4-9FA7-759A1A958BE7}" sibTransId="{9DA490AC-05B4-4205-B85E-38ABF5BC266D}"/>
    <dgm:cxn modelId="{8D38AF2D-71D8-4AE3-AD84-BD941DCA58D0}" srcId="{59F7B175-0F3F-423B-B060-759BBB85655A}" destId="{9DBD4D43-546E-4315-AFDA-F1007C0B0FF8}" srcOrd="5" destOrd="0" parTransId="{DD09F0F4-EA59-4376-8D5E-E4BB430B52E1}" sibTransId="{37C3619B-097C-464D-A07C-D6574391E529}"/>
    <dgm:cxn modelId="{CEA8B12E-3A2C-45CE-91EE-7DB1FF6CF922}" type="presOf" srcId="{2BC9DE49-1D22-4108-89DA-E6A64FC672D0}" destId="{EC63CFD6-5944-499C-8E50-5BFA08FC99FC}" srcOrd="0" destOrd="0" presId="urn:microsoft.com/office/officeart/2005/8/layout/default"/>
    <dgm:cxn modelId="{F244F43A-A32B-4186-9E2E-8634C33530E3}" srcId="{59F7B175-0F3F-423B-B060-759BBB85655A}" destId="{9D31CF98-62DD-43EF-AF56-EAAA45724A45}" srcOrd="3" destOrd="0" parTransId="{B21CDE65-3F41-4F93-9491-9AE7936CFE02}" sibTransId="{99D0B72E-4772-47C0-B1E5-EBF5180558A3}"/>
    <dgm:cxn modelId="{830F665D-EB35-4AED-815F-1A0B6B7C80C4}" srcId="{59F7B175-0F3F-423B-B060-759BBB85655A}" destId="{5977B973-F833-45FC-844E-0AAE1DAEE64B}" srcOrd="4" destOrd="0" parTransId="{7C7624EF-02B9-4A7B-8BFF-058D6FE3A469}" sibTransId="{F7BFA41C-2244-4475-94D1-C9FDA8783A1D}"/>
    <dgm:cxn modelId="{5C626161-B224-413D-BC46-1F8DACC87F62}" type="presOf" srcId="{A7AE29BD-B298-4540-ADC2-D7FDBE26EE9D}" destId="{DB0DB65F-DDF6-4F83-8655-35B877362CC6}" srcOrd="0" destOrd="0" presId="urn:microsoft.com/office/officeart/2005/8/layout/default"/>
    <dgm:cxn modelId="{18B33467-961C-4A56-8EF2-64223458CDD4}" srcId="{59F7B175-0F3F-423B-B060-759BBB85655A}" destId="{2BC9DE49-1D22-4108-89DA-E6A64FC672D0}" srcOrd="1" destOrd="0" parTransId="{9933F2CE-22A8-4A15-AFD5-DB5DCF0A2326}" sibTransId="{02421BB2-9111-4786-B4B9-B178DAA6AFAC}"/>
    <dgm:cxn modelId="{164B7049-4BCE-467F-BF5E-B2BDC4F23B95}" type="presOf" srcId="{EA07AB96-8795-45FE-8BB4-18D1E0F6C058}" destId="{5974A931-41FF-4714-8C8E-1081692A4B1E}" srcOrd="0" destOrd="0" presId="urn:microsoft.com/office/officeart/2005/8/layout/default"/>
    <dgm:cxn modelId="{FF353F4A-E8E1-4B44-B4B0-326DB87D2BFA}" type="presOf" srcId="{9D31CF98-62DD-43EF-AF56-EAAA45724A45}" destId="{36FA89ED-DA8C-4903-AAC9-FA3691D384E5}" srcOrd="0" destOrd="0" presId="urn:microsoft.com/office/officeart/2005/8/layout/default"/>
    <dgm:cxn modelId="{ADA80C80-D069-4A19-AFE0-DFAA8628B3F9}" type="presOf" srcId="{1366C3E7-62EB-46B0-B6A1-B3B366D9B1D4}" destId="{1A43B0D4-2BD3-4EA1-865A-25AC44D633E1}" srcOrd="0" destOrd="0" presId="urn:microsoft.com/office/officeart/2005/8/layout/default"/>
    <dgm:cxn modelId="{D4FF1680-86C9-44F4-87CB-A1561F10C98F}" type="presOf" srcId="{9DBD4D43-546E-4315-AFDA-F1007C0B0FF8}" destId="{1705A3C3-3F8F-4D9E-8CAF-0075F2BE10DF}" srcOrd="0" destOrd="0" presId="urn:microsoft.com/office/officeart/2005/8/layout/default"/>
    <dgm:cxn modelId="{4E9F1482-C17F-4029-9175-6A17D3F9CF57}" type="presOf" srcId="{59F7B175-0F3F-423B-B060-759BBB85655A}" destId="{FBA414D0-358D-4ECF-B8F6-46D46B25C9BC}" srcOrd="0" destOrd="0" presId="urn:microsoft.com/office/officeart/2005/8/layout/default"/>
    <dgm:cxn modelId="{864BCE9E-8B60-4BD0-870E-E4F409D98150}" srcId="{59F7B175-0F3F-423B-B060-759BBB85655A}" destId="{EA07AB96-8795-45FE-8BB4-18D1E0F6C058}" srcOrd="0" destOrd="0" parTransId="{05DE2F77-DF86-43AD-9C2D-7FF80C572C9F}" sibTransId="{E14DAB57-614C-46A2-9E14-81374795D47E}"/>
    <dgm:cxn modelId="{0F1C92A7-4665-401C-BCD3-57A47645215C}" srcId="{59F7B175-0F3F-423B-B060-759BBB85655A}" destId="{A7AE29BD-B298-4540-ADC2-D7FDBE26EE9D}" srcOrd="6" destOrd="0" parTransId="{E73A42EA-626B-48FF-ACD0-8A465E852382}" sibTransId="{2856C541-ED0E-4782-A90B-E0153380FF5B}"/>
    <dgm:cxn modelId="{39CA73AA-8213-4E89-BDC4-31DDE9D18308}" srcId="{59F7B175-0F3F-423B-B060-759BBB85655A}" destId="{61C25E87-C6B8-4791-8B36-6E739B6B61AF}" srcOrd="8" destOrd="0" parTransId="{A62B6AF6-F809-4817-BD9C-722F29313CB9}" sibTransId="{673BF273-BAF5-44BB-953A-4DD13C70C833}"/>
    <dgm:cxn modelId="{E21CBFAB-E913-4F1C-AAE0-1ADB4C72B17C}" type="presOf" srcId="{5977B973-F833-45FC-844E-0AAE1DAEE64B}" destId="{4C5A1668-7723-4927-A08E-87019D6CB9A3}" srcOrd="0" destOrd="0" presId="urn:microsoft.com/office/officeart/2005/8/layout/default"/>
    <dgm:cxn modelId="{307AF9CE-501D-4243-908F-5E175A38248B}" type="presOf" srcId="{61C25E87-C6B8-4791-8B36-6E739B6B61AF}" destId="{CB3FFD34-E0DB-4A08-8590-892C4680CE97}" srcOrd="0" destOrd="0" presId="urn:microsoft.com/office/officeart/2005/8/layout/default"/>
    <dgm:cxn modelId="{E7D63B47-7E36-4BE5-B777-7FC86D07077B}" type="presParOf" srcId="{FBA414D0-358D-4ECF-B8F6-46D46B25C9BC}" destId="{5974A931-41FF-4714-8C8E-1081692A4B1E}" srcOrd="0" destOrd="0" presId="urn:microsoft.com/office/officeart/2005/8/layout/default"/>
    <dgm:cxn modelId="{9A37B21A-54C7-4670-88FF-38EE15FBCBC2}" type="presParOf" srcId="{FBA414D0-358D-4ECF-B8F6-46D46B25C9BC}" destId="{F7B911EB-9B71-4045-B735-79C1529BB35F}" srcOrd="1" destOrd="0" presId="urn:microsoft.com/office/officeart/2005/8/layout/default"/>
    <dgm:cxn modelId="{6C956A96-DA39-4D7D-B4F0-817F2A4D9A80}" type="presParOf" srcId="{FBA414D0-358D-4ECF-B8F6-46D46B25C9BC}" destId="{EC63CFD6-5944-499C-8E50-5BFA08FC99FC}" srcOrd="2" destOrd="0" presId="urn:microsoft.com/office/officeart/2005/8/layout/default"/>
    <dgm:cxn modelId="{816F59C3-B28F-4ECD-84AC-0607B1CDED23}" type="presParOf" srcId="{FBA414D0-358D-4ECF-B8F6-46D46B25C9BC}" destId="{1EC8F50B-99C0-4E8D-A1FD-454A5C9661D5}" srcOrd="3" destOrd="0" presId="urn:microsoft.com/office/officeart/2005/8/layout/default"/>
    <dgm:cxn modelId="{85CBB1B2-5DC8-40E7-89DA-C535E55440E3}" type="presParOf" srcId="{FBA414D0-358D-4ECF-B8F6-46D46B25C9BC}" destId="{1A43B0D4-2BD3-4EA1-865A-25AC44D633E1}" srcOrd="4" destOrd="0" presId="urn:microsoft.com/office/officeart/2005/8/layout/default"/>
    <dgm:cxn modelId="{889881AA-E04E-44C1-BBE5-0EEAF7BA99C0}" type="presParOf" srcId="{FBA414D0-358D-4ECF-B8F6-46D46B25C9BC}" destId="{16763709-9948-409C-91F0-FDF5F59CB10F}" srcOrd="5" destOrd="0" presId="urn:microsoft.com/office/officeart/2005/8/layout/default"/>
    <dgm:cxn modelId="{A190C047-361A-4C11-A886-42B53CEE94C6}" type="presParOf" srcId="{FBA414D0-358D-4ECF-B8F6-46D46B25C9BC}" destId="{36FA89ED-DA8C-4903-AAC9-FA3691D384E5}" srcOrd="6" destOrd="0" presId="urn:microsoft.com/office/officeart/2005/8/layout/default"/>
    <dgm:cxn modelId="{855397B0-3E16-4B30-8074-B8FABF90D38F}" type="presParOf" srcId="{FBA414D0-358D-4ECF-B8F6-46D46B25C9BC}" destId="{CA3FD4E8-3825-4FC4-BE34-803C8B46DA7E}" srcOrd="7" destOrd="0" presId="urn:microsoft.com/office/officeart/2005/8/layout/default"/>
    <dgm:cxn modelId="{8857A00B-4C64-466B-AA78-CC2587D128E8}" type="presParOf" srcId="{FBA414D0-358D-4ECF-B8F6-46D46B25C9BC}" destId="{4C5A1668-7723-4927-A08E-87019D6CB9A3}" srcOrd="8" destOrd="0" presId="urn:microsoft.com/office/officeart/2005/8/layout/default"/>
    <dgm:cxn modelId="{1EF2CF16-1724-43D9-9AFD-0A615C947E6A}" type="presParOf" srcId="{FBA414D0-358D-4ECF-B8F6-46D46B25C9BC}" destId="{C0B2C7DB-34C9-4CC6-8459-C0A81A88DCEB}" srcOrd="9" destOrd="0" presId="urn:microsoft.com/office/officeart/2005/8/layout/default"/>
    <dgm:cxn modelId="{F5441E9D-4946-494A-87F8-42FDD928AD2D}" type="presParOf" srcId="{FBA414D0-358D-4ECF-B8F6-46D46B25C9BC}" destId="{1705A3C3-3F8F-4D9E-8CAF-0075F2BE10DF}" srcOrd="10" destOrd="0" presId="urn:microsoft.com/office/officeart/2005/8/layout/default"/>
    <dgm:cxn modelId="{D6981947-D815-4FBC-92E4-5FB83BA431D5}" type="presParOf" srcId="{FBA414D0-358D-4ECF-B8F6-46D46B25C9BC}" destId="{D19F4ECD-AA1E-410F-B095-513BF19A1461}" srcOrd="11" destOrd="0" presId="urn:microsoft.com/office/officeart/2005/8/layout/default"/>
    <dgm:cxn modelId="{EADA78EB-FE6D-472E-8F48-6990B68865F2}" type="presParOf" srcId="{FBA414D0-358D-4ECF-B8F6-46D46B25C9BC}" destId="{DB0DB65F-DDF6-4F83-8655-35B877362CC6}" srcOrd="12" destOrd="0" presId="urn:microsoft.com/office/officeart/2005/8/layout/default"/>
    <dgm:cxn modelId="{4572930F-DA8C-48C1-A826-5C2E4E55E217}" type="presParOf" srcId="{FBA414D0-358D-4ECF-B8F6-46D46B25C9BC}" destId="{035F9D73-CCB2-4770-8346-07239F8AA694}" srcOrd="13" destOrd="0" presId="urn:microsoft.com/office/officeart/2005/8/layout/default"/>
    <dgm:cxn modelId="{1F3D5E33-E932-4A4E-BA99-A9AB9FE64D86}" type="presParOf" srcId="{FBA414D0-358D-4ECF-B8F6-46D46B25C9BC}" destId="{99A8C9EF-D960-493A-886D-D88494B3A18C}" srcOrd="14" destOrd="0" presId="urn:microsoft.com/office/officeart/2005/8/layout/default"/>
    <dgm:cxn modelId="{72D85FB0-4671-48E9-A5B0-A02DA10EFDF3}" type="presParOf" srcId="{FBA414D0-358D-4ECF-B8F6-46D46B25C9BC}" destId="{2CBE124C-F07D-4F02-942E-FEBA0D4487A2}" srcOrd="15" destOrd="0" presId="urn:microsoft.com/office/officeart/2005/8/layout/default"/>
    <dgm:cxn modelId="{A2663184-A282-4461-9B82-CA94CF20386F}" type="presParOf" srcId="{FBA414D0-358D-4ECF-B8F6-46D46B25C9BC}" destId="{CB3FFD34-E0DB-4A08-8590-892C4680CE97}"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4A931-41FF-4714-8C8E-1081692A4B1E}">
      <dsp:nvSpPr>
        <dsp:cNvPr id="0" name=""/>
        <dsp:cNvSpPr/>
      </dsp:nvSpPr>
      <dsp:spPr>
        <a:xfrm>
          <a:off x="582645" y="1178"/>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Establish what the </a:t>
          </a:r>
          <a:r>
            <a:rPr lang="en-US" sz="1600" i="1" kern="1200"/>
            <a:t>patient’s</a:t>
          </a:r>
          <a:r>
            <a:rPr lang="en-US" sz="1600" kern="1200"/>
            <a:t> goals are</a:t>
          </a:r>
        </a:p>
      </dsp:txBody>
      <dsp:txXfrm>
        <a:off x="582645" y="1178"/>
        <a:ext cx="2174490" cy="1304694"/>
      </dsp:txXfrm>
    </dsp:sp>
    <dsp:sp modelId="{EC63CFD6-5944-499C-8E50-5BFA08FC99FC}">
      <dsp:nvSpPr>
        <dsp:cNvPr id="0" name=""/>
        <dsp:cNvSpPr/>
      </dsp:nvSpPr>
      <dsp:spPr>
        <a:xfrm>
          <a:off x="2974584" y="1178"/>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Give each treatment an adequate trial</a:t>
          </a:r>
        </a:p>
      </dsp:txBody>
      <dsp:txXfrm>
        <a:off x="2974584" y="1178"/>
        <a:ext cx="2174490" cy="1304694"/>
      </dsp:txXfrm>
    </dsp:sp>
    <dsp:sp modelId="{1A43B0D4-2BD3-4EA1-865A-25AC44D633E1}">
      <dsp:nvSpPr>
        <dsp:cNvPr id="0" name=""/>
        <dsp:cNvSpPr/>
      </dsp:nvSpPr>
      <dsp:spPr>
        <a:xfrm>
          <a:off x="5366524" y="1178"/>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Continue for at least several months</a:t>
          </a:r>
        </a:p>
      </dsp:txBody>
      <dsp:txXfrm>
        <a:off x="5366524" y="1178"/>
        <a:ext cx="2174490" cy="1304694"/>
      </dsp:txXfrm>
    </dsp:sp>
    <dsp:sp modelId="{36FA89ED-DA8C-4903-AAC9-FA3691D384E5}">
      <dsp:nvSpPr>
        <dsp:cNvPr id="0" name=""/>
        <dsp:cNvSpPr/>
      </dsp:nvSpPr>
      <dsp:spPr>
        <a:xfrm>
          <a:off x="7758464" y="1178"/>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Avoid interfering, overused, and contraindicated drugs</a:t>
          </a:r>
        </a:p>
      </dsp:txBody>
      <dsp:txXfrm>
        <a:off x="7758464" y="1178"/>
        <a:ext cx="2174490" cy="1304694"/>
      </dsp:txXfrm>
    </dsp:sp>
    <dsp:sp modelId="{4C5A1668-7723-4927-A08E-87019D6CB9A3}">
      <dsp:nvSpPr>
        <dsp:cNvPr id="0" name=""/>
        <dsp:cNvSpPr/>
      </dsp:nvSpPr>
      <dsp:spPr>
        <a:xfrm>
          <a:off x="582645" y="1523321"/>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Re-evaluate therapy</a:t>
          </a:r>
        </a:p>
      </dsp:txBody>
      <dsp:txXfrm>
        <a:off x="582645" y="1523321"/>
        <a:ext cx="2174490" cy="1304694"/>
      </dsp:txXfrm>
    </dsp:sp>
    <dsp:sp modelId="{1705A3C3-3F8F-4D9E-8CAF-0075F2BE10DF}">
      <dsp:nvSpPr>
        <dsp:cNvPr id="0" name=""/>
        <dsp:cNvSpPr/>
      </dsp:nvSpPr>
      <dsp:spPr>
        <a:xfrm>
          <a:off x="2974584" y="1523321"/>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Women of childbearing potential should understand risks</a:t>
          </a:r>
        </a:p>
      </dsp:txBody>
      <dsp:txXfrm>
        <a:off x="2974584" y="1523321"/>
        <a:ext cx="2174490" cy="1304694"/>
      </dsp:txXfrm>
    </dsp:sp>
    <dsp:sp modelId="{DB0DB65F-DDF6-4F83-8655-35B877362CC6}">
      <dsp:nvSpPr>
        <dsp:cNvPr id="0" name=""/>
        <dsp:cNvSpPr/>
      </dsp:nvSpPr>
      <dsp:spPr>
        <a:xfrm>
          <a:off x="5366524" y="1523321"/>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Involve patients in their care to maximize adherence</a:t>
          </a:r>
        </a:p>
      </dsp:txBody>
      <dsp:txXfrm>
        <a:off x="5366524" y="1523321"/>
        <a:ext cx="2174490" cy="1304694"/>
      </dsp:txXfrm>
    </dsp:sp>
    <dsp:sp modelId="{99A8C9EF-D960-493A-886D-D88494B3A18C}">
      <dsp:nvSpPr>
        <dsp:cNvPr id="0" name=""/>
        <dsp:cNvSpPr/>
      </dsp:nvSpPr>
      <dsp:spPr>
        <a:xfrm>
          <a:off x="7758464" y="1523321"/>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Consider comorbidities and choose medications to treat coexisting disorders when possible</a:t>
          </a:r>
        </a:p>
      </dsp:txBody>
      <dsp:txXfrm>
        <a:off x="7758464" y="1523321"/>
        <a:ext cx="2174490" cy="1304694"/>
      </dsp:txXfrm>
    </dsp:sp>
    <dsp:sp modelId="{CB3FFD34-E0DB-4A08-8590-892C4680CE97}">
      <dsp:nvSpPr>
        <dsp:cNvPr id="0" name=""/>
        <dsp:cNvSpPr/>
      </dsp:nvSpPr>
      <dsp:spPr>
        <a:xfrm>
          <a:off x="4170554" y="3045465"/>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Choose drugs based on efficacy, patient preferences, headache profile, adverse effects</a:t>
          </a:r>
        </a:p>
      </dsp:txBody>
      <dsp:txXfrm>
        <a:off x="4170554" y="3045465"/>
        <a:ext cx="2174490" cy="13046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F8081B-6544-458D-9083-F0C3202029B8}"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3F313-49DF-408B-B6A5-B66A72F572D7}" type="slidenum">
              <a:rPr lang="en-US" smtClean="0"/>
              <a:t>‹#›</a:t>
            </a:fld>
            <a:endParaRPr lang="en-US"/>
          </a:p>
        </p:txBody>
      </p:sp>
    </p:spTree>
    <p:extLst>
      <p:ext uri="{BB962C8B-B14F-4D97-AF65-F5344CB8AC3E}">
        <p14:creationId xmlns:p14="http://schemas.microsoft.com/office/powerpoint/2010/main" val="856928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3E70C1-94D2-C643-962E-70C9C751DF11}" type="slidenum">
              <a:rPr lang="en-US" smtClean="0"/>
              <a:t>1</a:t>
            </a:fld>
            <a:endParaRPr lang="en-US"/>
          </a:p>
        </p:txBody>
      </p:sp>
    </p:spTree>
    <p:extLst>
      <p:ext uri="{BB962C8B-B14F-4D97-AF65-F5344CB8AC3E}">
        <p14:creationId xmlns:p14="http://schemas.microsoft.com/office/powerpoint/2010/main" val="515724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2397D-97A3-4733-9EF8-EF98D01A168B}" type="slidenum">
              <a:rPr lang="en-US" smtClean="0"/>
              <a:t>24</a:t>
            </a:fld>
            <a:endParaRPr lang="en-US" dirty="0"/>
          </a:p>
        </p:txBody>
      </p:sp>
    </p:spTree>
    <p:extLst>
      <p:ext uri="{BB962C8B-B14F-4D97-AF65-F5344CB8AC3E}">
        <p14:creationId xmlns:p14="http://schemas.microsoft.com/office/powerpoint/2010/main" val="15991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2397D-97A3-4733-9EF8-EF98D01A168B}" type="slidenum">
              <a:rPr lang="en-US" smtClean="0"/>
              <a:t>26</a:t>
            </a:fld>
            <a:endParaRPr lang="en-US" dirty="0"/>
          </a:p>
        </p:txBody>
      </p:sp>
    </p:spTree>
    <p:extLst>
      <p:ext uri="{BB962C8B-B14F-4D97-AF65-F5344CB8AC3E}">
        <p14:creationId xmlns:p14="http://schemas.microsoft.com/office/powerpoint/2010/main" val="1566716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cleared for 12-17yo (Not COT-NS)</a:t>
            </a:r>
          </a:p>
        </p:txBody>
      </p:sp>
      <p:sp>
        <p:nvSpPr>
          <p:cNvPr id="4" name="Slide Number Placeholder 3"/>
          <p:cNvSpPr>
            <a:spLocks noGrp="1"/>
          </p:cNvSpPr>
          <p:nvPr>
            <p:ph type="sldNum" sz="quarter" idx="5"/>
          </p:nvPr>
        </p:nvSpPr>
        <p:spPr/>
        <p:txBody>
          <a:bodyPr/>
          <a:lstStyle/>
          <a:p>
            <a:fld id="{6BAA0CEC-353D-472B-B78F-6819D2E6C771}" type="slidenum">
              <a:rPr lang="en-US" smtClean="0"/>
              <a:t>36</a:t>
            </a:fld>
            <a:endParaRPr lang="en-US"/>
          </a:p>
        </p:txBody>
      </p:sp>
    </p:spTree>
    <p:extLst>
      <p:ext uri="{BB962C8B-B14F-4D97-AF65-F5344CB8AC3E}">
        <p14:creationId xmlns:p14="http://schemas.microsoft.com/office/powerpoint/2010/main" val="2024450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D575D6-8CFE-47EB-A4A9-7E0E54747258}" type="slidenum">
              <a:rPr lang="en-US" smtClean="0"/>
              <a:t>41</a:t>
            </a:fld>
            <a:endParaRPr lang="en-US"/>
          </a:p>
        </p:txBody>
      </p:sp>
    </p:spTree>
    <p:extLst>
      <p:ext uri="{BB962C8B-B14F-4D97-AF65-F5344CB8AC3E}">
        <p14:creationId xmlns:p14="http://schemas.microsoft.com/office/powerpoint/2010/main" val="354427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42424"/>
                </a:solidFill>
                <a:effectLst/>
                <a:latin typeface="Calibri" panose="020F0502020204030204" pitchFamily="34" charset="0"/>
              </a:rPr>
              <a:t>1. The learner will understand the magnitude and impact of migraine disease. </a:t>
            </a:r>
          </a:p>
          <a:p>
            <a:pPr algn="l" fontAlgn="base"/>
            <a:r>
              <a:rPr lang="en-US" b="0" i="0" dirty="0">
                <a:solidFill>
                  <a:srgbClr val="242424"/>
                </a:solidFill>
                <a:effectLst/>
                <a:latin typeface="Calibri" panose="020F0502020204030204" pitchFamily="34" charset="0"/>
              </a:rPr>
              <a:t>2. The learner will be able to correctly differentiate migraine from other common primary headache disorders such as tension type headache. </a:t>
            </a:r>
          </a:p>
          <a:p>
            <a:r>
              <a:rPr lang="en-US" b="0" i="0" dirty="0">
                <a:solidFill>
                  <a:srgbClr val="242424"/>
                </a:solidFill>
                <a:effectLst/>
                <a:latin typeface="Calibri" panose="020F0502020204030204" pitchFamily="34" charset="0"/>
              </a:rPr>
              <a:t>3.  The learner will appreciate advances in migraine treatment and understand how treatments can be utilized as part of a comprehensive plan to care for people with migraine disease.</a:t>
            </a:r>
            <a:endParaRPr lang="en-US" dirty="0"/>
          </a:p>
        </p:txBody>
      </p:sp>
      <p:sp>
        <p:nvSpPr>
          <p:cNvPr id="4" name="Slide Number Placeholder 3"/>
          <p:cNvSpPr>
            <a:spLocks noGrp="1"/>
          </p:cNvSpPr>
          <p:nvPr>
            <p:ph type="sldNum" sz="quarter" idx="5"/>
          </p:nvPr>
        </p:nvSpPr>
        <p:spPr/>
        <p:txBody>
          <a:bodyPr/>
          <a:lstStyle/>
          <a:p>
            <a:fld id="{0753F313-49DF-408B-B6A5-B66A72F572D7}" type="slidenum">
              <a:rPr lang="en-US" smtClean="0"/>
              <a:t>3</a:t>
            </a:fld>
            <a:endParaRPr lang="en-US"/>
          </a:p>
        </p:txBody>
      </p:sp>
    </p:spTree>
    <p:extLst>
      <p:ext uri="{BB962C8B-B14F-4D97-AF65-F5344CB8AC3E}">
        <p14:creationId xmlns:p14="http://schemas.microsoft.com/office/powerpoint/2010/main" val="409403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7E520-715E-4E71-8CCF-D4F8B062B838}" type="slidenum">
              <a:rPr lang="en-US" smtClean="0"/>
              <a:t>6</a:t>
            </a:fld>
            <a:endParaRPr lang="en-US"/>
          </a:p>
        </p:txBody>
      </p:sp>
    </p:spTree>
    <p:extLst>
      <p:ext uri="{BB962C8B-B14F-4D97-AF65-F5344CB8AC3E}">
        <p14:creationId xmlns:p14="http://schemas.microsoft.com/office/powerpoint/2010/main" val="2980219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4C57C-37CE-458A-86BA-2292183CEB32}" type="slidenum">
              <a:rPr lang="en-US" smtClean="0"/>
              <a:t>10</a:t>
            </a:fld>
            <a:endParaRPr lang="en-US" dirty="0"/>
          </a:p>
        </p:txBody>
      </p:sp>
    </p:spTree>
    <p:extLst>
      <p:ext uri="{BB962C8B-B14F-4D97-AF65-F5344CB8AC3E}">
        <p14:creationId xmlns:p14="http://schemas.microsoft.com/office/powerpoint/2010/main" val="2793630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781" indent="-170781">
              <a:buFont typeface="Arial" panose="020B0604020202020204" pitchFamily="34" charset="0"/>
              <a:buChar char="•"/>
            </a:pPr>
            <a:r>
              <a:rPr lang="en-US" dirty="0"/>
              <a:t>The “big-picture” message here is that migraine is not a vascular headache; it is tied intimately to the anatomy and physiology of the CNS and PNS.</a:t>
            </a:r>
          </a:p>
          <a:p>
            <a:pPr marL="170781" indent="-170781">
              <a:buFont typeface="Arial" panose="020B0604020202020204" pitchFamily="34" charset="0"/>
              <a:buChar char="•"/>
            </a:pPr>
            <a:r>
              <a:rPr lang="en-US" dirty="0"/>
              <a:t>This slide also helps connect the message about neck pain and the development of specific therapies, including CGRP targeting.</a:t>
            </a:r>
            <a:endParaRPr lang="en-US" b="1" dirty="0"/>
          </a:p>
          <a:p>
            <a:endParaRPr lang="en-US" dirty="0"/>
          </a:p>
        </p:txBody>
      </p:sp>
      <p:sp>
        <p:nvSpPr>
          <p:cNvPr id="4" name="Slide Number Placeholder 3"/>
          <p:cNvSpPr>
            <a:spLocks noGrp="1"/>
          </p:cNvSpPr>
          <p:nvPr>
            <p:ph type="sldNum" sz="quarter" idx="5"/>
          </p:nvPr>
        </p:nvSpPr>
        <p:spPr/>
        <p:txBody>
          <a:bodyPr/>
          <a:lstStyle/>
          <a:p>
            <a:fld id="{10261F99-24AA-5E4B-B6D9-1465CF6C13B3}" type="slidenum">
              <a:rPr lang="en-US" smtClean="0"/>
              <a:t>11</a:t>
            </a:fld>
            <a:endParaRPr lang="en-US"/>
          </a:p>
        </p:txBody>
      </p:sp>
    </p:spTree>
    <p:extLst>
      <p:ext uri="{BB962C8B-B14F-4D97-AF65-F5344CB8AC3E}">
        <p14:creationId xmlns:p14="http://schemas.microsoft.com/office/powerpoint/2010/main" val="36446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Sinus Headache is Often Misdiagnosed</a:t>
            </a:r>
          </a:p>
        </p:txBody>
      </p:sp>
      <p:sp>
        <p:nvSpPr>
          <p:cNvPr id="4" name="Slide Number Placeholder 3"/>
          <p:cNvSpPr>
            <a:spLocks noGrp="1"/>
          </p:cNvSpPr>
          <p:nvPr>
            <p:ph type="sldNum" sz="quarter" idx="5"/>
          </p:nvPr>
        </p:nvSpPr>
        <p:spPr/>
        <p:txBody>
          <a:bodyPr/>
          <a:lstStyle/>
          <a:p>
            <a:fld id="{0753F313-49DF-408B-B6A5-B66A72F572D7}" type="slidenum">
              <a:rPr lang="en-US" smtClean="0"/>
              <a:t>13</a:t>
            </a:fld>
            <a:endParaRPr lang="en-US"/>
          </a:p>
        </p:txBody>
      </p:sp>
    </p:spTree>
    <p:extLst>
      <p:ext uri="{BB962C8B-B14F-4D97-AF65-F5344CB8AC3E}">
        <p14:creationId xmlns:p14="http://schemas.microsoft.com/office/powerpoint/2010/main" val="926488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ID migraine is a 3-question self-administered screening tool for diagnosing migraine.</a:t>
            </a:r>
            <a:r>
              <a:rPr lang="en-US" sz="1200" kern="1200" baseline="30000" dirty="0">
                <a:solidFill>
                  <a:schemeClr val="tx1"/>
                </a:solidFill>
                <a:effectLst/>
                <a:latin typeface="+mn-lt"/>
                <a:ea typeface="+mn-ea"/>
                <a:cs typeface="+mn-cs"/>
              </a:rPr>
              <a:t>(15)</a:t>
            </a:r>
            <a:r>
              <a:rPr lang="en-US" sz="1200" kern="1200" dirty="0">
                <a:solidFill>
                  <a:schemeClr val="tx1"/>
                </a:solidFill>
                <a:effectLst/>
                <a:latin typeface="+mn-lt"/>
                <a:ea typeface="+mn-ea"/>
                <a:cs typeface="+mn-cs"/>
              </a:rPr>
              <a:t>  It has been validated in several countries, various clinical settings, and in the community.</a:t>
            </a:r>
            <a:r>
              <a:rPr lang="en-US" sz="1200" kern="1200" baseline="30000" dirty="0">
                <a:solidFill>
                  <a:schemeClr val="tx1"/>
                </a:solidFill>
                <a:effectLst/>
                <a:latin typeface="+mn-lt"/>
                <a:ea typeface="+mn-ea"/>
                <a:cs typeface="+mn-cs"/>
              </a:rPr>
              <a:t>(16-20)</a:t>
            </a:r>
            <a:r>
              <a:rPr lang="en-US" sz="1200" kern="1200" dirty="0">
                <a:solidFill>
                  <a:schemeClr val="tx1"/>
                </a:solidFill>
                <a:effectLst/>
                <a:latin typeface="+mn-lt"/>
                <a:ea typeface="+mn-ea"/>
                <a:cs typeface="+mn-cs"/>
              </a:rPr>
              <a:t> Its specificity and sensitivity increases with the number of reported affirmed answers.  If patients do not answer in the affirmative to any of the questions, although they may have headaches, it is unlikely they have a diagnosis of migraine. One systematic review and meta-analysis indicated a negative ID Migraine score reduces the probability of migraine from 59% to 23%.  The sensitivity analysis reveals similar results. </a:t>
            </a:r>
            <a:r>
              <a:rPr lang="en-US" sz="1200" kern="1200" baseline="30000" dirty="0">
                <a:solidFill>
                  <a:schemeClr val="tx1"/>
                </a:solidFill>
                <a:effectLst/>
                <a:latin typeface="+mn-lt"/>
                <a:ea typeface="+mn-ea"/>
                <a:cs typeface="+mn-cs"/>
              </a:rPr>
              <a:t>(21)</a:t>
            </a:r>
            <a:r>
              <a:rPr lang="en-US" sz="1200" kern="1200" dirty="0">
                <a:solidFill>
                  <a:schemeClr val="tx1"/>
                </a:solidFill>
                <a:effectLst/>
                <a:latin typeface="+mn-lt"/>
                <a:ea typeface="+mn-ea"/>
                <a:cs typeface="+mn-cs"/>
              </a:rPr>
              <a:t> Another meta-analysis of 8,682 participants from the 22 studies pooled sensitivity, specificity, and diagnostic odds ratio were 81.0% (95% CI: 80.0%-82.0%), 68.0% (95% CI: 66.0%-69.0%) and 17.03 (95% CI: 9.94-29.18), respectively.(18)</a:t>
            </a:r>
            <a:r>
              <a:rPr lang="en-US" dirty="0">
                <a:effectLst/>
              </a:rPr>
              <a:t> </a:t>
            </a:r>
          </a:p>
          <a:p>
            <a:endParaRPr lang="en-US" dirty="0">
              <a:effectLst/>
            </a:endParaRPr>
          </a:p>
          <a:p>
            <a:r>
              <a:rPr lang="en-US" sz="1200" kern="1200" dirty="0">
                <a:solidFill>
                  <a:schemeClr val="tx1"/>
                </a:solidFill>
                <a:effectLst/>
                <a:latin typeface="+mn-lt"/>
                <a:ea typeface="+mn-ea"/>
                <a:cs typeface="+mn-cs"/>
              </a:rPr>
              <a:t>15.	Lipton RB, </a:t>
            </a:r>
            <a:r>
              <a:rPr lang="en-US" sz="1200" kern="1200" dirty="0" err="1">
                <a:solidFill>
                  <a:schemeClr val="tx1"/>
                </a:solidFill>
                <a:effectLst/>
                <a:latin typeface="+mn-lt"/>
                <a:ea typeface="+mn-ea"/>
                <a:cs typeface="+mn-cs"/>
              </a:rPr>
              <a:t>Dodick</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Sadovsky</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Kolodner</a:t>
            </a:r>
            <a:r>
              <a:rPr lang="en-US" sz="1200" kern="1200" dirty="0">
                <a:solidFill>
                  <a:schemeClr val="tx1"/>
                </a:solidFill>
                <a:effectLst/>
                <a:latin typeface="+mn-lt"/>
                <a:ea typeface="+mn-ea"/>
                <a:cs typeface="+mn-cs"/>
              </a:rPr>
              <a:t> K, Endicott J, </a:t>
            </a:r>
            <a:r>
              <a:rPr lang="en-US" sz="1200" kern="1200" dirty="0" err="1">
                <a:solidFill>
                  <a:schemeClr val="tx1"/>
                </a:solidFill>
                <a:effectLst/>
                <a:latin typeface="+mn-lt"/>
                <a:ea typeface="+mn-ea"/>
                <a:cs typeface="+mn-cs"/>
              </a:rPr>
              <a:t>Hettiarachchi</a:t>
            </a:r>
            <a:r>
              <a:rPr lang="en-US" sz="1200" kern="1200" dirty="0">
                <a:solidFill>
                  <a:schemeClr val="tx1"/>
                </a:solidFill>
                <a:effectLst/>
                <a:latin typeface="+mn-lt"/>
                <a:ea typeface="+mn-ea"/>
                <a:cs typeface="+mn-cs"/>
              </a:rPr>
              <a:t> J, et al. A self-administered screener for migraine in primary care - The ID Migraine (TM) validation study. Neurology. 2003;61(3):375-82.</a:t>
            </a:r>
          </a:p>
          <a:p>
            <a:r>
              <a:rPr lang="en-US" sz="1200" kern="1200" dirty="0">
                <a:solidFill>
                  <a:schemeClr val="tx1"/>
                </a:solidFill>
                <a:effectLst/>
                <a:latin typeface="+mn-lt"/>
                <a:ea typeface="+mn-ea"/>
                <a:cs typeface="+mn-cs"/>
              </a:rPr>
              <a:t>16.	</a:t>
            </a:r>
            <a:r>
              <a:rPr lang="en-US" sz="1200" kern="1200" dirty="0" err="1">
                <a:solidFill>
                  <a:schemeClr val="tx1"/>
                </a:solidFill>
                <a:effectLst/>
                <a:latin typeface="+mn-lt"/>
                <a:ea typeface="+mn-ea"/>
                <a:cs typeface="+mn-cs"/>
              </a:rPr>
              <a:t>Ertas</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Baykan</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Tuncel</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Gokce</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Gokcay</a:t>
            </a:r>
            <a:r>
              <a:rPr lang="en-US" sz="1200" kern="1200" dirty="0">
                <a:solidFill>
                  <a:schemeClr val="tx1"/>
                </a:solidFill>
                <a:effectLst/>
                <a:latin typeface="+mn-lt"/>
                <a:ea typeface="+mn-ea"/>
                <a:cs typeface="+mn-cs"/>
              </a:rPr>
              <a:t> F, Sirin H, et al. A comparative ID migraine (TM) screener study in ophthalmology, ENT and neurology out-patient clinics. Cephalalgia. 2009;29(1):68-75.</a:t>
            </a:r>
          </a:p>
          <a:p>
            <a:r>
              <a:rPr lang="en-US" sz="1200" kern="1200" dirty="0">
                <a:solidFill>
                  <a:schemeClr val="tx1"/>
                </a:solidFill>
                <a:effectLst/>
                <a:latin typeface="+mn-lt"/>
                <a:ea typeface="+mn-ea"/>
                <a:cs typeface="+mn-cs"/>
              </a:rPr>
              <a:t>17.	</a:t>
            </a:r>
            <a:r>
              <a:rPr lang="en-US" sz="1200" kern="1200" dirty="0" err="1">
                <a:solidFill>
                  <a:schemeClr val="tx1"/>
                </a:solidFill>
                <a:effectLst/>
                <a:latin typeface="+mn-lt"/>
                <a:ea typeface="+mn-ea"/>
                <a:cs typeface="+mn-cs"/>
              </a:rPr>
              <a:t>Oztora</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Korkmaz</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Dagdeviren</a:t>
            </a:r>
            <a:r>
              <a:rPr lang="en-US" sz="1200" kern="1200" dirty="0">
                <a:solidFill>
                  <a:schemeClr val="tx1"/>
                </a:solidFill>
                <a:effectLst/>
                <a:latin typeface="+mn-lt"/>
                <a:ea typeface="+mn-ea"/>
                <a:cs typeface="+mn-cs"/>
              </a:rPr>
              <a:t> N, </a:t>
            </a:r>
            <a:r>
              <a:rPr lang="en-US" sz="1200" kern="1200" dirty="0" err="1">
                <a:solidFill>
                  <a:schemeClr val="tx1"/>
                </a:solidFill>
                <a:effectLst/>
                <a:latin typeface="+mn-lt"/>
                <a:ea typeface="+mn-ea"/>
                <a:cs typeface="+mn-cs"/>
              </a:rPr>
              <a:t>Celik</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Caylan</a:t>
            </a:r>
            <a:r>
              <a:rPr lang="en-US" sz="1200" kern="1200" dirty="0">
                <a:solidFill>
                  <a:schemeClr val="tx1"/>
                </a:solidFill>
                <a:effectLst/>
                <a:latin typeface="+mn-lt"/>
                <a:ea typeface="+mn-ea"/>
                <a:cs typeface="+mn-cs"/>
              </a:rPr>
              <a:t> A, Top MS, et al. Migraine headaches among university students using id migraine test as a screening tool. </a:t>
            </a:r>
            <a:r>
              <a:rPr lang="en-US" sz="1200" kern="1200" dirty="0" err="1">
                <a:solidFill>
                  <a:schemeClr val="tx1"/>
                </a:solidFill>
                <a:effectLst/>
                <a:latin typeface="+mn-lt"/>
                <a:ea typeface="+mn-ea"/>
                <a:cs typeface="+mn-cs"/>
              </a:rPr>
              <a:t>Bmc</a:t>
            </a:r>
            <a:r>
              <a:rPr lang="en-US" sz="1200" kern="1200" dirty="0">
                <a:solidFill>
                  <a:schemeClr val="tx1"/>
                </a:solidFill>
                <a:effectLst/>
                <a:latin typeface="+mn-lt"/>
                <a:ea typeface="+mn-ea"/>
                <a:cs typeface="+mn-cs"/>
              </a:rPr>
              <a:t> Neurol. 2011;11.</a:t>
            </a:r>
          </a:p>
          <a:p>
            <a:r>
              <a:rPr lang="en-US" sz="1200" kern="1200" dirty="0">
                <a:solidFill>
                  <a:schemeClr val="tx1"/>
                </a:solidFill>
                <a:effectLst/>
                <a:latin typeface="+mn-lt"/>
                <a:ea typeface="+mn-ea"/>
                <a:cs typeface="+mn-cs"/>
              </a:rPr>
              <a:t>18.	Wang X, San YZ, Sun JM, Zhou HB, Li X, Zhang ZM, et al. Validation of the Chinese Version of ID-Migraine in Medical Students and Systematic Review with Meta-Analysis Concerning Its Diagnostic Accuracy. J Oral Facial Pain H. 2015;29(3):265-78.</a:t>
            </a:r>
          </a:p>
          <a:p>
            <a:r>
              <a:rPr lang="en-US" sz="1200" kern="1200" dirty="0">
                <a:solidFill>
                  <a:schemeClr val="tx1"/>
                </a:solidFill>
                <a:effectLst/>
                <a:latin typeface="+mn-lt"/>
                <a:ea typeface="+mn-ea"/>
                <a:cs typeface="+mn-cs"/>
              </a:rPr>
              <a:t>19.	Kim ST, Kim CY. Use of the ID migraine questionnaire for migraine in TMJ and orofacial pain clinic. Headache. 2006;46(2):253-8.</a:t>
            </a:r>
          </a:p>
          <a:p>
            <a:r>
              <a:rPr lang="en-US" sz="1200" kern="1200" dirty="0">
                <a:solidFill>
                  <a:schemeClr val="tx1"/>
                </a:solidFill>
                <a:effectLst/>
                <a:latin typeface="+mn-lt"/>
                <a:ea typeface="+mn-ea"/>
                <a:cs typeface="+mn-cs"/>
              </a:rPr>
              <a:t>20.	Siva A, </a:t>
            </a:r>
            <a:r>
              <a:rPr lang="en-US" sz="1200" kern="1200" dirty="0" err="1">
                <a:solidFill>
                  <a:schemeClr val="tx1"/>
                </a:solidFill>
                <a:effectLst/>
                <a:latin typeface="+mn-lt"/>
                <a:ea typeface="+mn-ea"/>
                <a:cs typeface="+mn-cs"/>
              </a:rPr>
              <a:t>Zarifoglu</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Ertas</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Saip</a:t>
            </a:r>
            <a:r>
              <a:rPr lang="en-US" sz="1200" kern="1200" dirty="0">
                <a:solidFill>
                  <a:schemeClr val="tx1"/>
                </a:solidFill>
                <a:effectLst/>
                <a:latin typeface="+mn-lt"/>
                <a:ea typeface="+mn-ea"/>
                <a:cs typeface="+mn-cs"/>
              </a:rPr>
              <a:t> S, Karli HN, </a:t>
            </a:r>
            <a:r>
              <a:rPr lang="en-US" sz="1200" kern="1200" dirty="0" err="1">
                <a:solidFill>
                  <a:schemeClr val="tx1"/>
                </a:solidFill>
                <a:effectLst/>
                <a:latin typeface="+mn-lt"/>
                <a:ea typeface="+mn-ea"/>
                <a:cs typeface="+mn-cs"/>
              </a:rPr>
              <a:t>Baykan</a:t>
            </a:r>
            <a:r>
              <a:rPr lang="en-US" sz="1200" kern="1200" dirty="0">
                <a:solidFill>
                  <a:schemeClr val="tx1"/>
                </a:solidFill>
                <a:effectLst/>
                <a:latin typeface="+mn-lt"/>
                <a:ea typeface="+mn-ea"/>
                <a:cs typeface="+mn-cs"/>
              </a:rPr>
              <a:t> B, et al. Validity of the ID-Migraine screener in the workplace. Neurology. 2008;70(16):1337-45.</a:t>
            </a:r>
          </a:p>
          <a:p>
            <a:r>
              <a:rPr lang="en-US" sz="1200" kern="1200" dirty="0">
                <a:solidFill>
                  <a:schemeClr val="tx1"/>
                </a:solidFill>
                <a:effectLst/>
                <a:latin typeface="+mn-lt"/>
                <a:ea typeface="+mn-ea"/>
                <a:cs typeface="+mn-cs"/>
              </a:rPr>
              <a:t>21.	Cousins G, </a:t>
            </a:r>
            <a:r>
              <a:rPr lang="en-US" sz="1200" kern="1200" dirty="0" err="1">
                <a:solidFill>
                  <a:schemeClr val="tx1"/>
                </a:solidFill>
                <a:effectLst/>
                <a:latin typeface="+mn-lt"/>
                <a:ea typeface="+mn-ea"/>
                <a:cs typeface="+mn-cs"/>
              </a:rPr>
              <a:t>Hijazze</a:t>
            </a:r>
            <a:r>
              <a:rPr lang="en-US" sz="1200" kern="1200" dirty="0">
                <a:solidFill>
                  <a:schemeClr val="tx1"/>
                </a:solidFill>
                <a:effectLst/>
                <a:latin typeface="+mn-lt"/>
                <a:ea typeface="+mn-ea"/>
                <a:cs typeface="+mn-cs"/>
              </a:rPr>
              <a:t> S, Van de </a:t>
            </a:r>
            <a:r>
              <a:rPr lang="en-US" sz="1200" kern="1200" dirty="0" err="1">
                <a:solidFill>
                  <a:schemeClr val="tx1"/>
                </a:solidFill>
                <a:effectLst/>
                <a:latin typeface="+mn-lt"/>
                <a:ea typeface="+mn-ea"/>
                <a:cs typeface="+mn-cs"/>
              </a:rPr>
              <a:t>Laar</a:t>
            </a:r>
            <a:r>
              <a:rPr lang="en-US" sz="1200" kern="1200" dirty="0">
                <a:solidFill>
                  <a:schemeClr val="tx1"/>
                </a:solidFill>
                <a:effectLst/>
                <a:latin typeface="+mn-lt"/>
                <a:ea typeface="+mn-ea"/>
                <a:cs typeface="+mn-cs"/>
              </a:rPr>
              <a:t> FA, Fahey T. Diagnostic Accuracy of the ID Migraine: A Systematic Review and Meta-Analysis. Headache. 2011;51(7):1140-8.</a:t>
            </a:r>
          </a:p>
          <a:p>
            <a:endParaRPr lang="en-US" dirty="0"/>
          </a:p>
        </p:txBody>
      </p:sp>
      <p:sp>
        <p:nvSpPr>
          <p:cNvPr id="4" name="Slide Number Placeholder 3"/>
          <p:cNvSpPr>
            <a:spLocks noGrp="1"/>
          </p:cNvSpPr>
          <p:nvPr>
            <p:ph type="sldNum" sz="quarter" idx="5"/>
          </p:nvPr>
        </p:nvSpPr>
        <p:spPr/>
        <p:txBody>
          <a:bodyPr/>
          <a:lstStyle/>
          <a:p>
            <a:fld id="{869FECC5-7801-4A45-A1E9-80C8FBFD5AF0}" type="slidenum">
              <a:rPr lang="en-US" smtClean="0"/>
              <a:t>15</a:t>
            </a:fld>
            <a:endParaRPr lang="en-US"/>
          </a:p>
        </p:txBody>
      </p:sp>
    </p:spTree>
    <p:extLst>
      <p:ext uri="{BB962C8B-B14F-4D97-AF65-F5344CB8AC3E}">
        <p14:creationId xmlns:p14="http://schemas.microsoft.com/office/powerpoint/2010/main" val="1664625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Principles of rational multimodal migraine management. These principles are not meant to be mutually exclusive due to the substantial overlap and interactions between them</a:t>
            </a:r>
          </a:p>
        </p:txBody>
      </p:sp>
      <p:sp>
        <p:nvSpPr>
          <p:cNvPr id="4" name="Slide Number Placeholder 3"/>
          <p:cNvSpPr>
            <a:spLocks noGrp="1"/>
          </p:cNvSpPr>
          <p:nvPr>
            <p:ph type="sldNum" sz="quarter" idx="5"/>
          </p:nvPr>
        </p:nvSpPr>
        <p:spPr/>
        <p:txBody>
          <a:bodyPr/>
          <a:lstStyle/>
          <a:p>
            <a:fld id="{10261F99-24AA-5E4B-B6D9-1465CF6C13B3}" type="slidenum">
              <a:rPr lang="en-US" smtClean="0"/>
              <a:t>16</a:t>
            </a:fld>
            <a:endParaRPr lang="en-US"/>
          </a:p>
        </p:txBody>
      </p:sp>
    </p:spTree>
    <p:extLst>
      <p:ext uri="{BB962C8B-B14F-4D97-AF65-F5344CB8AC3E}">
        <p14:creationId xmlns:p14="http://schemas.microsoft.com/office/powerpoint/2010/main" val="420674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261F99-24AA-5E4B-B6D9-1465CF6C13B3}" type="slidenum">
              <a:rPr lang="en-US" smtClean="0"/>
              <a:t>21</a:t>
            </a:fld>
            <a:endParaRPr lang="en-US"/>
          </a:p>
        </p:txBody>
      </p:sp>
    </p:spTree>
    <p:extLst>
      <p:ext uri="{BB962C8B-B14F-4D97-AF65-F5344CB8AC3E}">
        <p14:creationId xmlns:p14="http://schemas.microsoft.com/office/powerpoint/2010/main" val="286930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1537-FD4B-77CE-FF42-F9EAD4F726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EC1055-4A97-8277-2049-A9AB3FF33C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A6065F-97AA-E9CB-5436-4D8ABB3DFDF7}"/>
              </a:ext>
            </a:extLst>
          </p:cNvPr>
          <p:cNvSpPr>
            <a:spLocks noGrp="1"/>
          </p:cNvSpPr>
          <p:nvPr>
            <p:ph type="dt" sz="half" idx="10"/>
          </p:nvPr>
        </p:nvSpPr>
        <p:spPr/>
        <p:txBody>
          <a:bodyPr/>
          <a:lstStyle/>
          <a:p>
            <a:fld id="{257E158C-F249-478F-8FE4-65DDA687909A}" type="datetimeFigureOut">
              <a:rPr lang="en-US" smtClean="0"/>
              <a:t>1/13/2024</a:t>
            </a:fld>
            <a:endParaRPr lang="en-US"/>
          </a:p>
        </p:txBody>
      </p:sp>
      <p:sp>
        <p:nvSpPr>
          <p:cNvPr id="5" name="Footer Placeholder 4">
            <a:extLst>
              <a:ext uri="{FF2B5EF4-FFF2-40B4-BE49-F238E27FC236}">
                <a16:creationId xmlns:a16="http://schemas.microsoft.com/office/drawing/2014/main" id="{866B5B48-590E-8424-168A-45A15A48B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00692-9A7C-952B-1B4F-E5983871E29A}"/>
              </a:ext>
            </a:extLst>
          </p:cNvPr>
          <p:cNvSpPr>
            <a:spLocks noGrp="1"/>
          </p:cNvSpPr>
          <p:nvPr>
            <p:ph type="sldNum" sz="quarter" idx="12"/>
          </p:nvPr>
        </p:nvSpPr>
        <p:spPr/>
        <p:txBody>
          <a:bodyPr/>
          <a:lstStyle/>
          <a:p>
            <a:fld id="{B470A6D4-DB59-4E6A-A514-3636DB28DC41}" type="slidenum">
              <a:rPr lang="en-US" smtClean="0"/>
              <a:t>‹#›</a:t>
            </a:fld>
            <a:endParaRPr lang="en-US"/>
          </a:p>
        </p:txBody>
      </p:sp>
    </p:spTree>
    <p:extLst>
      <p:ext uri="{BB962C8B-B14F-4D97-AF65-F5344CB8AC3E}">
        <p14:creationId xmlns:p14="http://schemas.microsoft.com/office/powerpoint/2010/main" val="1162140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9787B-7B77-4A18-0F64-8D8ED95BDF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206247-BA79-6F87-A40A-CC28A521C2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5B460-21F1-14E9-52AD-E5CC0192412A}"/>
              </a:ext>
            </a:extLst>
          </p:cNvPr>
          <p:cNvSpPr>
            <a:spLocks noGrp="1"/>
          </p:cNvSpPr>
          <p:nvPr>
            <p:ph type="dt" sz="half" idx="10"/>
          </p:nvPr>
        </p:nvSpPr>
        <p:spPr/>
        <p:txBody>
          <a:bodyPr/>
          <a:lstStyle/>
          <a:p>
            <a:fld id="{257E158C-F249-478F-8FE4-65DDA687909A}" type="datetimeFigureOut">
              <a:rPr lang="en-US" smtClean="0"/>
              <a:t>1/13/2024</a:t>
            </a:fld>
            <a:endParaRPr lang="en-US"/>
          </a:p>
        </p:txBody>
      </p:sp>
      <p:sp>
        <p:nvSpPr>
          <p:cNvPr id="5" name="Footer Placeholder 4">
            <a:extLst>
              <a:ext uri="{FF2B5EF4-FFF2-40B4-BE49-F238E27FC236}">
                <a16:creationId xmlns:a16="http://schemas.microsoft.com/office/drawing/2014/main" id="{B867AF9C-42B3-2FA8-FAED-88DCD9D3B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56AE1-C663-A99A-72D3-65AF63C34B94}"/>
              </a:ext>
            </a:extLst>
          </p:cNvPr>
          <p:cNvSpPr>
            <a:spLocks noGrp="1"/>
          </p:cNvSpPr>
          <p:nvPr>
            <p:ph type="sldNum" sz="quarter" idx="12"/>
          </p:nvPr>
        </p:nvSpPr>
        <p:spPr/>
        <p:txBody>
          <a:bodyPr/>
          <a:lstStyle/>
          <a:p>
            <a:fld id="{B470A6D4-DB59-4E6A-A514-3636DB28DC41}" type="slidenum">
              <a:rPr lang="en-US" smtClean="0"/>
              <a:t>‹#›</a:t>
            </a:fld>
            <a:endParaRPr lang="en-US"/>
          </a:p>
        </p:txBody>
      </p:sp>
    </p:spTree>
    <p:extLst>
      <p:ext uri="{BB962C8B-B14F-4D97-AF65-F5344CB8AC3E}">
        <p14:creationId xmlns:p14="http://schemas.microsoft.com/office/powerpoint/2010/main" val="249457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893685-F8E2-D428-1BAE-14F458B18B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EC4196-1D31-6432-CB89-B3A619C91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4C6-C383-8965-EAEA-E1B8F744CEE1}"/>
              </a:ext>
            </a:extLst>
          </p:cNvPr>
          <p:cNvSpPr>
            <a:spLocks noGrp="1"/>
          </p:cNvSpPr>
          <p:nvPr>
            <p:ph type="dt" sz="half" idx="10"/>
          </p:nvPr>
        </p:nvSpPr>
        <p:spPr/>
        <p:txBody>
          <a:bodyPr/>
          <a:lstStyle/>
          <a:p>
            <a:fld id="{257E158C-F249-478F-8FE4-65DDA687909A}" type="datetimeFigureOut">
              <a:rPr lang="en-US" smtClean="0"/>
              <a:t>1/13/2024</a:t>
            </a:fld>
            <a:endParaRPr lang="en-US"/>
          </a:p>
        </p:txBody>
      </p:sp>
      <p:sp>
        <p:nvSpPr>
          <p:cNvPr id="5" name="Footer Placeholder 4">
            <a:extLst>
              <a:ext uri="{FF2B5EF4-FFF2-40B4-BE49-F238E27FC236}">
                <a16:creationId xmlns:a16="http://schemas.microsoft.com/office/drawing/2014/main" id="{B4370E8C-831B-E83A-F8FF-5C60A10B8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C1787-6976-4694-5C4F-3207D7D4C1D3}"/>
              </a:ext>
            </a:extLst>
          </p:cNvPr>
          <p:cNvSpPr>
            <a:spLocks noGrp="1"/>
          </p:cNvSpPr>
          <p:nvPr>
            <p:ph type="sldNum" sz="quarter" idx="12"/>
          </p:nvPr>
        </p:nvSpPr>
        <p:spPr/>
        <p:txBody>
          <a:bodyPr/>
          <a:lstStyle/>
          <a:p>
            <a:fld id="{B470A6D4-DB59-4E6A-A514-3636DB28DC41}" type="slidenum">
              <a:rPr lang="en-US" smtClean="0"/>
              <a:t>‹#›</a:t>
            </a:fld>
            <a:endParaRPr lang="en-US"/>
          </a:p>
        </p:txBody>
      </p:sp>
    </p:spTree>
    <p:extLst>
      <p:ext uri="{BB962C8B-B14F-4D97-AF65-F5344CB8AC3E}">
        <p14:creationId xmlns:p14="http://schemas.microsoft.com/office/powerpoint/2010/main" val="50139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acul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5826" y="34508"/>
            <a:ext cx="11726174" cy="1137036"/>
          </a:xfrm>
        </p:spPr>
        <p:txBody>
          <a:bodyPr/>
          <a:lstStyle>
            <a:lvl1pPr algn="l">
              <a:defRPr baseline="0">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912285" y="1498266"/>
            <a:ext cx="10367433" cy="4367212"/>
          </a:xfrm>
        </p:spPr>
        <p:txBody>
          <a:bodyPr/>
          <a:lstStyle>
            <a:lvl1pPr marL="0" indent="0" algn="ctr">
              <a:spcBef>
                <a:spcPts val="600"/>
              </a:spcBef>
              <a:buFontTx/>
              <a:buNone/>
              <a:defRPr sz="2000">
                <a:solidFill>
                  <a:schemeClr val="bg2"/>
                </a:solidFill>
              </a:defRPr>
            </a:lvl1pPr>
            <a:lvl2pPr marL="395288" indent="0" algn="ctr">
              <a:buFontTx/>
              <a:buNone/>
              <a:defRPr/>
            </a:lvl2pPr>
            <a:lvl3pPr marL="801688" indent="0" algn="ctr">
              <a:buFontTx/>
              <a:buNone/>
              <a:defRPr/>
            </a:lvl3pPr>
            <a:lvl4pPr marL="1196975" indent="0" algn="ctr">
              <a:buFontTx/>
              <a:buNone/>
              <a:defRPr/>
            </a:lvl4pPr>
            <a:lvl5pPr marL="1601787" indent="0" algn="ctr">
              <a:buFontTx/>
              <a:buNone/>
              <a:defRPr/>
            </a:lvl5pPr>
          </a:lstStyle>
          <a:p>
            <a:pPr lvl="0"/>
            <a:r>
              <a:rPr lang="en-US" dirty="0"/>
              <a:t>Click to edit Master text styles</a:t>
            </a:r>
          </a:p>
        </p:txBody>
      </p:sp>
      <p:sp>
        <p:nvSpPr>
          <p:cNvPr id="7"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solidFill>
                  <a:schemeClr val="bg2"/>
                </a:solidFill>
              </a:defRPr>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pic>
        <p:nvPicPr>
          <p:cNvPr id="6" name="Picture 5" descr="A picture containing graphical user interface&#10;&#10;Description automatically generated">
            <a:extLst>
              <a:ext uri="{FF2B5EF4-FFF2-40B4-BE49-F238E27FC236}">
                <a16:creationId xmlns:a16="http://schemas.microsoft.com/office/drawing/2014/main" id="{106532A6-DAB4-B985-A3B8-CC01472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7888941"/>
          </a:xfrm>
          <a:prstGeom prst="rect">
            <a:avLst/>
          </a:prstGeom>
        </p:spPr>
      </p:pic>
    </p:spTree>
    <p:extLst>
      <p:ext uri="{BB962C8B-B14F-4D97-AF65-F5344CB8AC3E}">
        <p14:creationId xmlns:p14="http://schemas.microsoft.com/office/powerpoint/2010/main" val="3744143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layout 2">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429895" y="2372995"/>
            <a:ext cx="10972800" cy="3350895"/>
          </a:xfrm>
          <a:prstGeom prst="rect">
            <a:avLst/>
          </a:prstGeom>
          <a:noFill/>
          <a:ln w="0" cmpd="sng">
            <a:noFill/>
            <a:prstDash val="solid"/>
          </a:ln>
        </p:spPr>
        <p:txBody>
          <a:bodyPr vert="horz" lIns="0" tIns="31750" rIns="0" bIns="0" anchor="t"/>
          <a:lstStyle/>
          <a:p>
            <a:pPr marL="45720" marR="0" indent="0" algn="l">
              <a:lnSpc>
                <a:spcPts val="1600"/>
              </a:lnSpc>
              <a:spcAft>
                <a:spcPts val="0"/>
              </a:spcAft>
              <a:tabLst>
                <a:tab pos="4206240" algn="l"/>
              </a:tabLst>
            </a:pPr>
            <a:r>
              <a:rPr lang="en-US" sz="1600" spc="0">
                <a:solidFill>
                  <a:srgbClr val="000000"/>
                </a:solidFill>
                <a:latin typeface="Calibri" panose="02020603050405020304" pitchFamily="2"/>
              </a:rPr>
              <a:t>Advisory boards AbbVie/Allergan, Ameal, Amgen, </a:t>
            </a:r>
            <a:r>
              <a:rPr lang="en-US" sz="1600" b="1" spc="0">
                <a:solidFill>
                  <a:srgbClr val="000000"/>
                </a:solidFill>
                <a:latin typeface="Calibri" panose="02020603050405020304" pitchFamily="2"/>
              </a:rPr>
              <a:t>Aurene Corporation/eNeura, </a:t>
            </a:r>
            <a:r>
              <a:rPr lang="en-US" sz="1600" spc="0">
                <a:solidFill>
                  <a:srgbClr val="000000"/>
                </a:solidFill>
                <a:latin typeface="Calibri" panose="02020603050405020304" pitchFamily="2"/>
              </a:rPr>
              <a:t>Biohaven, Ctrl M </a:t>
            </a:r>
          </a:p>
          <a:p>
            <a:pPr marL="45720" marR="0" indent="0" algn="l">
              <a:lnSpc>
                <a:spcPts val="1600"/>
              </a:lnSpc>
              <a:spcBef>
                <a:spcPts val="285"/>
              </a:spcBef>
              <a:spcAft>
                <a:spcPts val="0"/>
              </a:spcAft>
              <a:tabLst>
                <a:tab pos="4206240" algn="l"/>
              </a:tabLst>
            </a:pPr>
            <a:r>
              <a:rPr lang="en-US" sz="1600" spc="-5">
                <a:solidFill>
                  <a:srgbClr val="000000"/>
                </a:solidFill>
                <a:latin typeface="Calibri" panose="02020603050405020304" pitchFamily="2"/>
              </a:rPr>
              <a:t>and / or consultant: Health, Haleon, LinPharma, Lundbeck/Alder, Pfizer, Satsuma, Teva </a:t>
            </a:r>
          </a:p>
          <a:p>
            <a:pPr marL="4206240" marR="45720" indent="0" algn="just">
              <a:lnSpc>
                <a:spcPts val="1900"/>
              </a:lnSpc>
              <a:spcBef>
                <a:spcPts val="1570"/>
              </a:spcBef>
              <a:spcAft>
                <a:spcPts val="0"/>
              </a:spcAft>
              <a:tabLst>
                <a:tab pos="4206240" algn="l"/>
              </a:tabLst>
            </a:pPr>
            <a:r>
              <a:rPr lang="en-US" sz="1600" spc="-10">
                <a:solidFill>
                  <a:srgbClr val="000000"/>
                </a:solidFill>
                <a:latin typeface="Calibri" panose="02020603050405020304" pitchFamily="2"/>
              </a:rPr>
              <a:t>CME honoraria: American Academy of Neurology, American Headache Society, BrainWeekend, Migraine360 CME Program, NeurologyWeek, Primary Care Education Consortium, </a:t>
            </a:r>
          </a:p>
          <a:p>
            <a:pPr marL="45720" marR="0" indent="0" algn="just">
              <a:lnSpc>
                <a:spcPts val="1600"/>
              </a:lnSpc>
              <a:spcBef>
                <a:spcPts val="1860"/>
              </a:spcBef>
              <a:spcAft>
                <a:spcPts val="0"/>
              </a:spcAft>
              <a:tabLst>
                <a:tab pos="4206240" algn="l"/>
              </a:tabLst>
            </a:pPr>
            <a:r>
              <a:rPr lang="en-US" sz="1600" spc="0">
                <a:solidFill>
                  <a:srgbClr val="000000"/>
                </a:solidFill>
                <a:latin typeface="Calibri" panose="02020603050405020304" pitchFamily="2"/>
              </a:rPr>
              <a:t>Grants for research: Coalition for Headache and Migraine Patient (CHAMP)’s Diversity in Headache </a:t>
            </a:r>
          </a:p>
          <a:p>
            <a:pPr marL="4206240" marR="0" indent="0" algn="l">
              <a:lnSpc>
                <a:spcPts val="1600"/>
              </a:lnSpc>
              <a:spcBef>
                <a:spcPts val="300"/>
              </a:spcBef>
              <a:spcAft>
                <a:spcPts val="0"/>
              </a:spcAft>
            </a:pPr>
            <a:r>
              <a:rPr lang="en-US" sz="1600" spc="0">
                <a:solidFill>
                  <a:srgbClr val="000000"/>
                </a:solidFill>
                <a:latin typeface="Calibri" panose="02020603050405020304" pitchFamily="2"/>
              </a:rPr>
              <a:t>Advisory Council (DiHAC) </a:t>
            </a:r>
          </a:p>
          <a:p>
            <a:pPr marL="4206240" marR="0" indent="0" algn="l">
              <a:lnSpc>
                <a:spcPts val="1600"/>
              </a:lnSpc>
              <a:spcBef>
                <a:spcPts val="300"/>
              </a:spcBef>
              <a:spcAft>
                <a:spcPts val="0"/>
              </a:spcAft>
            </a:pPr>
            <a:r>
              <a:rPr lang="en-US" sz="1600" spc="-5">
                <a:solidFill>
                  <a:srgbClr val="000000"/>
                </a:solidFill>
                <a:latin typeface="Calibri" panose="02020603050405020304" pitchFamily="2"/>
              </a:rPr>
              <a:t>Amgen Competitive Grant Program in Migraine </a:t>
            </a:r>
          </a:p>
          <a:p>
            <a:pPr marL="45720" marR="0" indent="0" algn="l">
              <a:lnSpc>
                <a:spcPts val="1600"/>
              </a:lnSpc>
              <a:spcBef>
                <a:spcPts val="855"/>
              </a:spcBef>
              <a:spcAft>
                <a:spcPts val="0"/>
              </a:spcAft>
              <a:tabLst>
                <a:tab pos="4206240" algn="l"/>
              </a:tabLst>
            </a:pPr>
            <a:r>
              <a:rPr lang="en-US" sz="1600" spc="0">
                <a:solidFill>
                  <a:srgbClr val="000000"/>
                </a:solidFill>
                <a:latin typeface="Calibri" panose="02020603050405020304" pitchFamily="2"/>
              </a:rPr>
              <a:t>Grant, salary: Michigan State University College of Human Medicine, </a:t>
            </a:r>
          </a:p>
          <a:p>
            <a:pPr marL="45720" marR="0" indent="0" algn="ctr">
              <a:lnSpc>
                <a:spcPts val="1000"/>
              </a:lnSpc>
              <a:spcBef>
                <a:spcPts val="280"/>
              </a:spcBef>
              <a:spcAft>
                <a:spcPts val="0"/>
              </a:spcAft>
            </a:pPr>
            <a:r>
              <a:rPr lang="en-US" sz="1600" spc="0">
                <a:solidFill>
                  <a:srgbClr val="000000"/>
                </a:solidFill>
                <a:latin typeface="Calibri" panose="02020603050405020304" pitchFamily="2"/>
              </a:rPr>
              <a:t>Thomas Jefferson University </a:t>
            </a:r>
          </a:p>
          <a:p>
            <a:pPr marL="45720" marR="0" indent="0" algn="ctr">
              <a:lnSpc>
                <a:spcPts val="1700"/>
              </a:lnSpc>
              <a:spcBef>
                <a:spcPts val="0"/>
              </a:spcBef>
              <a:spcAft>
                <a:spcPts val="0"/>
              </a:spcAft>
            </a:pPr>
            <a:r>
              <a:rPr lang="en-US" sz="2150" spc="1085">
                <a:solidFill>
                  <a:srgbClr val="000000"/>
                </a:solidFill>
                <a:latin typeface="Arial" panose="02020603050405020304" pitchFamily="2"/>
              </a:rPr>
              <a:t>Example call </a:t>
            </a:r>
          </a:p>
          <a:p>
            <a:pPr marL="45720" marR="0" indent="0" algn="l">
              <a:lnSpc>
                <a:spcPts val="800"/>
              </a:lnSpc>
              <a:spcBef>
                <a:spcPts val="0"/>
              </a:spcBef>
              <a:spcAft>
                <a:spcPts val="0"/>
              </a:spcAft>
              <a:tabLst>
                <a:tab pos="4206240" algn="l"/>
              </a:tabLst>
            </a:pPr>
            <a:r>
              <a:rPr lang="en-US" sz="1600" spc="-5">
                <a:solidFill>
                  <a:srgbClr val="000000"/>
                </a:solidFill>
                <a:latin typeface="Calibri" panose="02020603050405020304" pitchFamily="2"/>
              </a:rPr>
              <a:t>Non-compensated roles: Associate Editor, Headache: The Journal of Head and Facial Pain </a:t>
            </a:r>
          </a:p>
          <a:p>
            <a:pPr marL="5852160" marR="0" indent="0" algn="l">
              <a:lnSpc>
                <a:spcPts val="1500"/>
              </a:lnSpc>
              <a:spcBef>
                <a:spcPts val="210"/>
              </a:spcBef>
              <a:spcAft>
                <a:spcPts val="0"/>
              </a:spcAft>
            </a:pPr>
            <a:r>
              <a:rPr lang="en-US" sz="2150" spc="1265">
                <a:solidFill>
                  <a:srgbClr val="000000"/>
                </a:solidFill>
                <a:latin typeface="Arial" panose="02020603050405020304" pitchFamily="2"/>
              </a:rPr>
              <a:t>R255 G255 B255 </a:t>
            </a:r>
          </a:p>
          <a:p>
            <a:pPr marL="4206240" marR="0" indent="0" algn="l">
              <a:lnSpc>
                <a:spcPts val="1600"/>
              </a:lnSpc>
              <a:spcBef>
                <a:spcPts val="300"/>
              </a:spcBef>
              <a:spcAft>
                <a:spcPts val="2180"/>
              </a:spcAft>
            </a:pPr>
            <a:r>
              <a:rPr lang="en-US" sz="1600" spc="-5">
                <a:solidFill>
                  <a:srgbClr val="000000"/>
                </a:solidFill>
                <a:latin typeface="Calibri" panose="02020603050405020304" pitchFamily="2"/>
              </a:rPr>
              <a:t>Board Member-at-Large, Clinical Neurological Society of America </a:t>
            </a:r>
          </a:p>
        </p:txBody>
      </p:sp>
    </p:spTree>
    <p:extLst>
      <p:ext uri="{BB962C8B-B14F-4D97-AF65-F5344CB8AC3E}">
        <p14:creationId xmlns:p14="http://schemas.microsoft.com/office/powerpoint/2010/main" val="2386651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D1CF2-0581-9A19-1C0F-58EA61091D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046A72-E77B-7A33-E121-B18A833DD0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1830D-E242-DE65-2AA8-1B22BEB5257A}"/>
              </a:ext>
            </a:extLst>
          </p:cNvPr>
          <p:cNvSpPr>
            <a:spLocks noGrp="1"/>
          </p:cNvSpPr>
          <p:nvPr>
            <p:ph type="dt" sz="half" idx="10"/>
          </p:nvPr>
        </p:nvSpPr>
        <p:spPr/>
        <p:txBody>
          <a:bodyPr/>
          <a:lstStyle/>
          <a:p>
            <a:fld id="{257E158C-F249-478F-8FE4-65DDA687909A}" type="datetimeFigureOut">
              <a:rPr lang="en-US" smtClean="0"/>
              <a:t>1/13/2024</a:t>
            </a:fld>
            <a:endParaRPr lang="en-US"/>
          </a:p>
        </p:txBody>
      </p:sp>
      <p:sp>
        <p:nvSpPr>
          <p:cNvPr id="5" name="Footer Placeholder 4">
            <a:extLst>
              <a:ext uri="{FF2B5EF4-FFF2-40B4-BE49-F238E27FC236}">
                <a16:creationId xmlns:a16="http://schemas.microsoft.com/office/drawing/2014/main" id="{B46CB9F0-937E-FD01-3A9C-04886B5A9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412EA-A08F-321D-7974-7B15788399FC}"/>
              </a:ext>
            </a:extLst>
          </p:cNvPr>
          <p:cNvSpPr>
            <a:spLocks noGrp="1"/>
          </p:cNvSpPr>
          <p:nvPr>
            <p:ph type="sldNum" sz="quarter" idx="12"/>
          </p:nvPr>
        </p:nvSpPr>
        <p:spPr/>
        <p:txBody>
          <a:bodyPr/>
          <a:lstStyle/>
          <a:p>
            <a:fld id="{B470A6D4-DB59-4E6A-A514-3636DB28DC41}" type="slidenum">
              <a:rPr lang="en-US" smtClean="0"/>
              <a:t>‹#›</a:t>
            </a:fld>
            <a:endParaRPr lang="en-US"/>
          </a:p>
        </p:txBody>
      </p:sp>
    </p:spTree>
    <p:extLst>
      <p:ext uri="{BB962C8B-B14F-4D97-AF65-F5344CB8AC3E}">
        <p14:creationId xmlns:p14="http://schemas.microsoft.com/office/powerpoint/2010/main" val="2366773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D6349-E564-36C5-4055-5E743D0B4F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B21151-CD49-5EDE-6967-C66A3F8EED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BA6F0-BC4E-1C8B-1836-DABA156AD57A}"/>
              </a:ext>
            </a:extLst>
          </p:cNvPr>
          <p:cNvSpPr>
            <a:spLocks noGrp="1"/>
          </p:cNvSpPr>
          <p:nvPr>
            <p:ph type="dt" sz="half" idx="10"/>
          </p:nvPr>
        </p:nvSpPr>
        <p:spPr/>
        <p:txBody>
          <a:bodyPr/>
          <a:lstStyle/>
          <a:p>
            <a:fld id="{257E158C-F249-478F-8FE4-65DDA687909A}" type="datetimeFigureOut">
              <a:rPr lang="en-US" smtClean="0"/>
              <a:t>1/13/2024</a:t>
            </a:fld>
            <a:endParaRPr lang="en-US"/>
          </a:p>
        </p:txBody>
      </p:sp>
      <p:sp>
        <p:nvSpPr>
          <p:cNvPr id="5" name="Footer Placeholder 4">
            <a:extLst>
              <a:ext uri="{FF2B5EF4-FFF2-40B4-BE49-F238E27FC236}">
                <a16:creationId xmlns:a16="http://schemas.microsoft.com/office/drawing/2014/main" id="{FE8F10C6-216C-DD27-77C3-CD76569E67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9B1581-0D0A-ECE8-5ECC-292D7940E727}"/>
              </a:ext>
            </a:extLst>
          </p:cNvPr>
          <p:cNvSpPr>
            <a:spLocks noGrp="1"/>
          </p:cNvSpPr>
          <p:nvPr>
            <p:ph type="sldNum" sz="quarter" idx="12"/>
          </p:nvPr>
        </p:nvSpPr>
        <p:spPr/>
        <p:txBody>
          <a:bodyPr/>
          <a:lstStyle/>
          <a:p>
            <a:fld id="{B470A6D4-DB59-4E6A-A514-3636DB28DC41}" type="slidenum">
              <a:rPr lang="en-US" smtClean="0"/>
              <a:t>‹#›</a:t>
            </a:fld>
            <a:endParaRPr lang="en-US"/>
          </a:p>
        </p:txBody>
      </p:sp>
    </p:spTree>
    <p:extLst>
      <p:ext uri="{BB962C8B-B14F-4D97-AF65-F5344CB8AC3E}">
        <p14:creationId xmlns:p14="http://schemas.microsoft.com/office/powerpoint/2010/main" val="391240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C11C2-FD6E-2D86-2837-7D24E6C2E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B2BB23-F0AA-DF50-D26E-3961904A20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00AE9-2793-0091-4CD4-52FE9A5FB7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A85097-BC0F-ED37-3DFC-480B5A6E46EC}"/>
              </a:ext>
            </a:extLst>
          </p:cNvPr>
          <p:cNvSpPr>
            <a:spLocks noGrp="1"/>
          </p:cNvSpPr>
          <p:nvPr>
            <p:ph type="dt" sz="half" idx="10"/>
          </p:nvPr>
        </p:nvSpPr>
        <p:spPr/>
        <p:txBody>
          <a:bodyPr/>
          <a:lstStyle/>
          <a:p>
            <a:fld id="{257E158C-F249-478F-8FE4-65DDA687909A}" type="datetimeFigureOut">
              <a:rPr lang="en-US" smtClean="0"/>
              <a:t>1/13/2024</a:t>
            </a:fld>
            <a:endParaRPr lang="en-US"/>
          </a:p>
        </p:txBody>
      </p:sp>
      <p:sp>
        <p:nvSpPr>
          <p:cNvPr id="6" name="Footer Placeholder 5">
            <a:extLst>
              <a:ext uri="{FF2B5EF4-FFF2-40B4-BE49-F238E27FC236}">
                <a16:creationId xmlns:a16="http://schemas.microsoft.com/office/drawing/2014/main" id="{7263E93B-A9CF-0E84-CD42-FDBF46D86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2F1CE-DC65-3D64-7FF7-862C76106349}"/>
              </a:ext>
            </a:extLst>
          </p:cNvPr>
          <p:cNvSpPr>
            <a:spLocks noGrp="1"/>
          </p:cNvSpPr>
          <p:nvPr>
            <p:ph type="sldNum" sz="quarter" idx="12"/>
          </p:nvPr>
        </p:nvSpPr>
        <p:spPr/>
        <p:txBody>
          <a:bodyPr/>
          <a:lstStyle/>
          <a:p>
            <a:fld id="{B470A6D4-DB59-4E6A-A514-3636DB28DC41}" type="slidenum">
              <a:rPr lang="en-US" smtClean="0"/>
              <a:t>‹#›</a:t>
            </a:fld>
            <a:endParaRPr lang="en-US"/>
          </a:p>
        </p:txBody>
      </p:sp>
    </p:spTree>
    <p:extLst>
      <p:ext uri="{BB962C8B-B14F-4D97-AF65-F5344CB8AC3E}">
        <p14:creationId xmlns:p14="http://schemas.microsoft.com/office/powerpoint/2010/main" val="384163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34157-937D-122C-C8D1-805F3548C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523882-A39B-C2D7-44F1-D270868E90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D4E00A-9AAA-955F-9BCD-81AA493EDE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3979CA-BC2B-2FEB-5A47-50C080D527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8964D3-86DD-2B76-1ED0-279F6B3390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9632FA-5042-7811-C76F-ACF2A0784DD4}"/>
              </a:ext>
            </a:extLst>
          </p:cNvPr>
          <p:cNvSpPr>
            <a:spLocks noGrp="1"/>
          </p:cNvSpPr>
          <p:nvPr>
            <p:ph type="dt" sz="half" idx="10"/>
          </p:nvPr>
        </p:nvSpPr>
        <p:spPr/>
        <p:txBody>
          <a:bodyPr/>
          <a:lstStyle/>
          <a:p>
            <a:fld id="{257E158C-F249-478F-8FE4-65DDA687909A}" type="datetimeFigureOut">
              <a:rPr lang="en-US" smtClean="0"/>
              <a:t>1/13/2024</a:t>
            </a:fld>
            <a:endParaRPr lang="en-US"/>
          </a:p>
        </p:txBody>
      </p:sp>
      <p:sp>
        <p:nvSpPr>
          <p:cNvPr id="8" name="Footer Placeholder 7">
            <a:extLst>
              <a:ext uri="{FF2B5EF4-FFF2-40B4-BE49-F238E27FC236}">
                <a16:creationId xmlns:a16="http://schemas.microsoft.com/office/drawing/2014/main" id="{AF891015-1C61-BE0C-406C-DCA05E3935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38BDF7-A036-087A-5F0C-0CF8EDD80CF3}"/>
              </a:ext>
            </a:extLst>
          </p:cNvPr>
          <p:cNvSpPr>
            <a:spLocks noGrp="1"/>
          </p:cNvSpPr>
          <p:nvPr>
            <p:ph type="sldNum" sz="quarter" idx="12"/>
          </p:nvPr>
        </p:nvSpPr>
        <p:spPr/>
        <p:txBody>
          <a:bodyPr/>
          <a:lstStyle/>
          <a:p>
            <a:fld id="{B470A6D4-DB59-4E6A-A514-3636DB28DC41}" type="slidenum">
              <a:rPr lang="en-US" smtClean="0"/>
              <a:t>‹#›</a:t>
            </a:fld>
            <a:endParaRPr lang="en-US"/>
          </a:p>
        </p:txBody>
      </p:sp>
    </p:spTree>
    <p:extLst>
      <p:ext uri="{BB962C8B-B14F-4D97-AF65-F5344CB8AC3E}">
        <p14:creationId xmlns:p14="http://schemas.microsoft.com/office/powerpoint/2010/main" val="3300149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BDB9-F2F5-B04D-3691-D05A0FA667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5EEA20-C9C0-1601-0B82-58224C4BBB8C}"/>
              </a:ext>
            </a:extLst>
          </p:cNvPr>
          <p:cNvSpPr>
            <a:spLocks noGrp="1"/>
          </p:cNvSpPr>
          <p:nvPr>
            <p:ph type="dt" sz="half" idx="10"/>
          </p:nvPr>
        </p:nvSpPr>
        <p:spPr/>
        <p:txBody>
          <a:bodyPr/>
          <a:lstStyle/>
          <a:p>
            <a:fld id="{257E158C-F249-478F-8FE4-65DDA687909A}" type="datetimeFigureOut">
              <a:rPr lang="en-US" smtClean="0"/>
              <a:t>1/13/2024</a:t>
            </a:fld>
            <a:endParaRPr lang="en-US"/>
          </a:p>
        </p:txBody>
      </p:sp>
      <p:sp>
        <p:nvSpPr>
          <p:cNvPr id="4" name="Footer Placeholder 3">
            <a:extLst>
              <a:ext uri="{FF2B5EF4-FFF2-40B4-BE49-F238E27FC236}">
                <a16:creationId xmlns:a16="http://schemas.microsoft.com/office/drawing/2014/main" id="{52203CFA-5F7D-0B76-F3EF-9F563D61CF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5E5742-6396-9430-DCD3-036B83534E2D}"/>
              </a:ext>
            </a:extLst>
          </p:cNvPr>
          <p:cNvSpPr>
            <a:spLocks noGrp="1"/>
          </p:cNvSpPr>
          <p:nvPr>
            <p:ph type="sldNum" sz="quarter" idx="12"/>
          </p:nvPr>
        </p:nvSpPr>
        <p:spPr/>
        <p:txBody>
          <a:bodyPr/>
          <a:lstStyle/>
          <a:p>
            <a:fld id="{B470A6D4-DB59-4E6A-A514-3636DB28DC41}" type="slidenum">
              <a:rPr lang="en-US" smtClean="0"/>
              <a:t>‹#›</a:t>
            </a:fld>
            <a:endParaRPr lang="en-US"/>
          </a:p>
        </p:txBody>
      </p:sp>
    </p:spTree>
    <p:extLst>
      <p:ext uri="{BB962C8B-B14F-4D97-AF65-F5344CB8AC3E}">
        <p14:creationId xmlns:p14="http://schemas.microsoft.com/office/powerpoint/2010/main" val="367421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BC8705-8F16-5279-6384-3EEACA20334F}"/>
              </a:ext>
            </a:extLst>
          </p:cNvPr>
          <p:cNvSpPr>
            <a:spLocks noGrp="1"/>
          </p:cNvSpPr>
          <p:nvPr>
            <p:ph type="dt" sz="half" idx="10"/>
          </p:nvPr>
        </p:nvSpPr>
        <p:spPr/>
        <p:txBody>
          <a:bodyPr/>
          <a:lstStyle/>
          <a:p>
            <a:fld id="{257E158C-F249-478F-8FE4-65DDA687909A}" type="datetimeFigureOut">
              <a:rPr lang="en-US" smtClean="0"/>
              <a:t>1/13/2024</a:t>
            </a:fld>
            <a:endParaRPr lang="en-US"/>
          </a:p>
        </p:txBody>
      </p:sp>
      <p:sp>
        <p:nvSpPr>
          <p:cNvPr id="3" name="Footer Placeholder 2">
            <a:extLst>
              <a:ext uri="{FF2B5EF4-FFF2-40B4-BE49-F238E27FC236}">
                <a16:creationId xmlns:a16="http://schemas.microsoft.com/office/drawing/2014/main" id="{BA083A20-DE99-07C6-D4BA-DDB85AB622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38045A-9F9B-E5E5-E946-6015EA8161DC}"/>
              </a:ext>
            </a:extLst>
          </p:cNvPr>
          <p:cNvSpPr>
            <a:spLocks noGrp="1"/>
          </p:cNvSpPr>
          <p:nvPr>
            <p:ph type="sldNum" sz="quarter" idx="12"/>
          </p:nvPr>
        </p:nvSpPr>
        <p:spPr/>
        <p:txBody>
          <a:bodyPr/>
          <a:lstStyle/>
          <a:p>
            <a:fld id="{B470A6D4-DB59-4E6A-A514-3636DB28DC41}" type="slidenum">
              <a:rPr lang="en-US" smtClean="0"/>
              <a:t>‹#›</a:t>
            </a:fld>
            <a:endParaRPr lang="en-US"/>
          </a:p>
        </p:txBody>
      </p:sp>
    </p:spTree>
    <p:extLst>
      <p:ext uri="{BB962C8B-B14F-4D97-AF65-F5344CB8AC3E}">
        <p14:creationId xmlns:p14="http://schemas.microsoft.com/office/powerpoint/2010/main" val="101472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AFD72-5CF5-EF0E-32EB-C594EDBD7C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8D5281-2272-2770-F8DD-5F8A35AF5B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69BBF2-FE2B-29D1-C60A-156AB4D6D7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0705C1-A110-99A2-4AA3-DF9B05D3835E}"/>
              </a:ext>
            </a:extLst>
          </p:cNvPr>
          <p:cNvSpPr>
            <a:spLocks noGrp="1"/>
          </p:cNvSpPr>
          <p:nvPr>
            <p:ph type="dt" sz="half" idx="10"/>
          </p:nvPr>
        </p:nvSpPr>
        <p:spPr/>
        <p:txBody>
          <a:bodyPr/>
          <a:lstStyle/>
          <a:p>
            <a:fld id="{257E158C-F249-478F-8FE4-65DDA687909A}" type="datetimeFigureOut">
              <a:rPr lang="en-US" smtClean="0"/>
              <a:t>1/13/2024</a:t>
            </a:fld>
            <a:endParaRPr lang="en-US"/>
          </a:p>
        </p:txBody>
      </p:sp>
      <p:sp>
        <p:nvSpPr>
          <p:cNvPr id="6" name="Footer Placeholder 5">
            <a:extLst>
              <a:ext uri="{FF2B5EF4-FFF2-40B4-BE49-F238E27FC236}">
                <a16:creationId xmlns:a16="http://schemas.microsoft.com/office/drawing/2014/main" id="{E13AE006-200A-128D-3946-CF9A1BBCB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643049-422F-D2DF-D4E6-33C0D4AD6C85}"/>
              </a:ext>
            </a:extLst>
          </p:cNvPr>
          <p:cNvSpPr>
            <a:spLocks noGrp="1"/>
          </p:cNvSpPr>
          <p:nvPr>
            <p:ph type="sldNum" sz="quarter" idx="12"/>
          </p:nvPr>
        </p:nvSpPr>
        <p:spPr/>
        <p:txBody>
          <a:bodyPr/>
          <a:lstStyle/>
          <a:p>
            <a:fld id="{B470A6D4-DB59-4E6A-A514-3636DB28DC41}" type="slidenum">
              <a:rPr lang="en-US" smtClean="0"/>
              <a:t>‹#›</a:t>
            </a:fld>
            <a:endParaRPr lang="en-US"/>
          </a:p>
        </p:txBody>
      </p:sp>
    </p:spTree>
    <p:extLst>
      <p:ext uri="{BB962C8B-B14F-4D97-AF65-F5344CB8AC3E}">
        <p14:creationId xmlns:p14="http://schemas.microsoft.com/office/powerpoint/2010/main" val="511673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1702-C9E5-D57E-347F-B38DF82904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C10176-3772-68C8-C825-461081D46E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00D2D2-1FA7-6E74-AA9A-C3D92EABD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690A91-44B9-74E9-23D9-7D9015152620}"/>
              </a:ext>
            </a:extLst>
          </p:cNvPr>
          <p:cNvSpPr>
            <a:spLocks noGrp="1"/>
          </p:cNvSpPr>
          <p:nvPr>
            <p:ph type="dt" sz="half" idx="10"/>
          </p:nvPr>
        </p:nvSpPr>
        <p:spPr/>
        <p:txBody>
          <a:bodyPr/>
          <a:lstStyle/>
          <a:p>
            <a:fld id="{257E158C-F249-478F-8FE4-65DDA687909A}" type="datetimeFigureOut">
              <a:rPr lang="en-US" smtClean="0"/>
              <a:t>1/13/2024</a:t>
            </a:fld>
            <a:endParaRPr lang="en-US"/>
          </a:p>
        </p:txBody>
      </p:sp>
      <p:sp>
        <p:nvSpPr>
          <p:cNvPr id="6" name="Footer Placeholder 5">
            <a:extLst>
              <a:ext uri="{FF2B5EF4-FFF2-40B4-BE49-F238E27FC236}">
                <a16:creationId xmlns:a16="http://schemas.microsoft.com/office/drawing/2014/main" id="{614B32E2-0B3E-1AC0-E58A-09AB05EFBC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EC17F-312C-1805-D2CE-EB1777DA9B9F}"/>
              </a:ext>
            </a:extLst>
          </p:cNvPr>
          <p:cNvSpPr>
            <a:spLocks noGrp="1"/>
          </p:cNvSpPr>
          <p:nvPr>
            <p:ph type="sldNum" sz="quarter" idx="12"/>
          </p:nvPr>
        </p:nvSpPr>
        <p:spPr/>
        <p:txBody>
          <a:bodyPr/>
          <a:lstStyle/>
          <a:p>
            <a:fld id="{B470A6D4-DB59-4E6A-A514-3636DB28DC41}" type="slidenum">
              <a:rPr lang="en-US" smtClean="0"/>
              <a:t>‹#›</a:t>
            </a:fld>
            <a:endParaRPr lang="en-US"/>
          </a:p>
        </p:txBody>
      </p:sp>
    </p:spTree>
    <p:extLst>
      <p:ext uri="{BB962C8B-B14F-4D97-AF65-F5344CB8AC3E}">
        <p14:creationId xmlns:p14="http://schemas.microsoft.com/office/powerpoint/2010/main" val="49064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FBFB1-F179-29B4-FEC3-617861C3E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DE7C90-4516-5A3A-9300-FEDA17D43B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500CC-E092-ABD8-2EC4-BC1B973898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E158C-F249-478F-8FE4-65DDA687909A}" type="datetimeFigureOut">
              <a:rPr lang="en-US" smtClean="0"/>
              <a:t>1/13/2024</a:t>
            </a:fld>
            <a:endParaRPr lang="en-US"/>
          </a:p>
        </p:txBody>
      </p:sp>
      <p:sp>
        <p:nvSpPr>
          <p:cNvPr id="5" name="Footer Placeholder 4">
            <a:extLst>
              <a:ext uri="{FF2B5EF4-FFF2-40B4-BE49-F238E27FC236}">
                <a16:creationId xmlns:a16="http://schemas.microsoft.com/office/drawing/2014/main" id="{21DB43CD-2119-C012-A39C-16BF449B5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BCAC67-3028-7D1D-D0BA-7BE7DAB0F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0A6D4-DB59-4E6A-A514-3636DB28DC41}" type="slidenum">
              <a:rPr lang="en-US" smtClean="0"/>
              <a:t>‹#›</a:t>
            </a:fld>
            <a:endParaRPr lang="en-US"/>
          </a:p>
        </p:txBody>
      </p:sp>
    </p:spTree>
    <p:extLst>
      <p:ext uri="{BB962C8B-B14F-4D97-AF65-F5344CB8AC3E}">
        <p14:creationId xmlns:p14="http://schemas.microsoft.com/office/powerpoint/2010/main" val="3565782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linked.com/in/LCharlestonIVMD"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health.harvard.edu/blog/sinus-headache-or-sign-us-up-for-a-migraine-consultation-2016120110758" TargetMode="External"/><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linked.com/in/LCharlestonIVMD"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sciencedirect.com/topics/medicine-and-dentistry/episodic-migraine" TargetMode="External"/><Relationship Id="rId2" Type="http://schemas.openxmlformats.org/officeDocument/2006/relationships/hyperlink" Target="https://www.sciencedirect.com/topics/medicine-and-dentistry/transformed-migraine" TargetMode="External"/><Relationship Id="rId1" Type="http://schemas.openxmlformats.org/officeDocument/2006/relationships/slideLayout" Target="../slideLayouts/slideLayout2.xml"/><Relationship Id="rId5" Type="http://schemas.openxmlformats.org/officeDocument/2006/relationships/hyperlink" Target="https://www.sciencedirect.com/topics/medicine-and-dentistry/quality-of-life" TargetMode="External"/><Relationship Id="rId4" Type="http://schemas.openxmlformats.org/officeDocument/2006/relationships/hyperlink" Target="https://www.sciencedirect.com/topics/medicine-and-dentistry/health-car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mericanmigrainefoundation.org/resource-library/timeline-migraine-attack/"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904" y="265044"/>
            <a:ext cx="6986015" cy="1995305"/>
          </a:xfrm>
        </p:spPr>
        <p:txBody>
          <a:bodyPr vert="horz" lIns="91440" tIns="45720" rIns="91440" bIns="45720" rtlCol="0" anchor="b">
            <a:noAutofit/>
          </a:bodyPr>
          <a:lstStyle/>
          <a:p>
            <a:r>
              <a:rPr lang="en-US" sz="4400" b="1" i="0" dirty="0">
                <a:solidFill>
                  <a:srgbClr val="000000"/>
                </a:solidFill>
                <a:effectLst/>
                <a:latin typeface="+mn-lt"/>
              </a:rPr>
              <a:t>Devices, </a:t>
            </a:r>
            <a:r>
              <a:rPr lang="en-US" sz="4400" b="1" i="0" dirty="0" err="1">
                <a:solidFill>
                  <a:srgbClr val="000000"/>
                </a:solidFill>
                <a:effectLst/>
                <a:latin typeface="+mn-lt"/>
              </a:rPr>
              <a:t>Ditan</a:t>
            </a:r>
            <a:r>
              <a:rPr lang="en-US" sz="4400" b="1" i="0" dirty="0">
                <a:solidFill>
                  <a:srgbClr val="000000"/>
                </a:solidFill>
                <a:effectLst/>
                <a:latin typeface="+mn-lt"/>
              </a:rPr>
              <a:t>, </a:t>
            </a:r>
            <a:r>
              <a:rPr lang="en-US" sz="4400" b="1" i="0" dirty="0" err="1">
                <a:solidFill>
                  <a:srgbClr val="000000"/>
                </a:solidFill>
                <a:effectLst/>
                <a:latin typeface="+mn-lt"/>
              </a:rPr>
              <a:t>Gepants</a:t>
            </a:r>
            <a:r>
              <a:rPr lang="en-US" sz="4400" b="1" i="0" dirty="0">
                <a:solidFill>
                  <a:srgbClr val="000000"/>
                </a:solidFill>
                <a:effectLst/>
                <a:latin typeface="+mn-lt"/>
              </a:rPr>
              <a:t>, </a:t>
            </a:r>
            <a:r>
              <a:rPr lang="en-US" sz="4400" b="1" i="0" dirty="0" err="1">
                <a:solidFill>
                  <a:srgbClr val="000000"/>
                </a:solidFill>
                <a:effectLst/>
                <a:latin typeface="+mn-lt"/>
              </a:rPr>
              <a:t>mAbs</a:t>
            </a:r>
            <a:r>
              <a:rPr lang="en-US" sz="4400" b="1" i="0" dirty="0">
                <a:solidFill>
                  <a:srgbClr val="000000"/>
                </a:solidFill>
                <a:effectLst/>
                <a:latin typeface="+mn-lt"/>
              </a:rPr>
              <a:t>, Oh My (graine): Updates in Migraine Disease</a:t>
            </a:r>
            <a:endParaRPr lang="en-US" sz="4400" b="1" dirty="0">
              <a:latin typeface="+mn-lt"/>
            </a:endParaRPr>
          </a:p>
        </p:txBody>
      </p:sp>
      <p:pic>
        <p:nvPicPr>
          <p:cNvPr id="6" name="Picture 5">
            <a:extLst>
              <a:ext uri="{FF2B5EF4-FFF2-40B4-BE49-F238E27FC236}">
                <a16:creationId xmlns:a16="http://schemas.microsoft.com/office/drawing/2014/main" id="{A8BE804E-1C9D-6548-94D3-55A5F755BCB9}"/>
              </a:ext>
            </a:extLst>
          </p:cNvPr>
          <p:cNvPicPr>
            <a:picLocks noChangeAspect="1"/>
          </p:cNvPicPr>
          <p:nvPr/>
        </p:nvPicPr>
        <p:blipFill>
          <a:blip r:embed="rId3"/>
          <a:stretch>
            <a:fillRect/>
          </a:stretch>
        </p:blipFill>
        <p:spPr>
          <a:xfrm>
            <a:off x="8177605" y="265044"/>
            <a:ext cx="3733840" cy="1577008"/>
          </a:xfrm>
          <a:prstGeom prst="rect">
            <a:avLst/>
          </a:prstGeom>
        </p:spPr>
      </p:pic>
      <p:sp>
        <p:nvSpPr>
          <p:cNvPr id="3" name="Subtitle 2"/>
          <p:cNvSpPr>
            <a:spLocks noGrp="1"/>
          </p:cNvSpPr>
          <p:nvPr>
            <p:ph type="subTitle" idx="1"/>
          </p:nvPr>
        </p:nvSpPr>
        <p:spPr>
          <a:xfrm>
            <a:off x="635704" y="3576761"/>
            <a:ext cx="6986016" cy="3176464"/>
          </a:xfrm>
        </p:spPr>
        <p:txBody>
          <a:bodyPr vert="horz" lIns="91440" tIns="45720" rIns="91440" bIns="45720" rtlCol="0">
            <a:normAutofit fontScale="92500" lnSpcReduction="20000"/>
          </a:bodyPr>
          <a:lstStyle/>
          <a:p>
            <a:r>
              <a:rPr lang="en-US" sz="2000" dirty="0"/>
              <a:t>L. Charleston IV, MD, MSc, FAHS</a:t>
            </a:r>
          </a:p>
          <a:p>
            <a:r>
              <a:rPr lang="en-US" sz="2000" dirty="0"/>
              <a:t>Professor of Neurology </a:t>
            </a:r>
          </a:p>
          <a:p>
            <a:r>
              <a:rPr lang="en-US" sz="2000" dirty="0"/>
              <a:t>Director, Division of Headache and Facial Pain</a:t>
            </a:r>
          </a:p>
          <a:p>
            <a:r>
              <a:rPr lang="en-US" sz="2000" dirty="0"/>
              <a:t>Department of Neurology &amp; Ophthalmology</a:t>
            </a:r>
          </a:p>
          <a:p>
            <a:r>
              <a:rPr lang="en-US" sz="2000" dirty="0"/>
              <a:t>Michigan State University College of Human Medicine</a:t>
            </a:r>
          </a:p>
          <a:p>
            <a:r>
              <a:rPr lang="en-US" sz="2000" dirty="0"/>
              <a:t>Chief Consultant</a:t>
            </a:r>
          </a:p>
          <a:p>
            <a:r>
              <a:rPr lang="en-US" sz="2000" dirty="0"/>
              <a:t>Charleston Health Neurology &amp; Head Pain Consultants </a:t>
            </a:r>
          </a:p>
          <a:p>
            <a:r>
              <a:rPr lang="en-US" sz="2000" dirty="0"/>
              <a:t>Twitter: @LCharlestonIVMD </a:t>
            </a:r>
          </a:p>
          <a:p>
            <a:r>
              <a:rPr lang="en-US" sz="2000" dirty="0"/>
              <a:t>LinkedIn: </a:t>
            </a:r>
            <a:r>
              <a:rPr lang="en-US" sz="2000" dirty="0">
                <a:hlinkClick r:id="rId4">
                  <a:extLst>
                    <a:ext uri="{A12FA001-AC4F-418D-AE19-62706E023703}">
                      <ahyp:hlinkClr xmlns:ahyp="http://schemas.microsoft.com/office/drawing/2018/hyperlinkcolor" val="tx"/>
                    </a:ext>
                  </a:extLst>
                </a:hlinkClick>
              </a:rPr>
              <a:t>www.linked.com/in/LCharlestonIVMD</a:t>
            </a:r>
            <a:endParaRPr lang="en-US" sz="2000" dirty="0"/>
          </a:p>
          <a:p>
            <a:pPr indent="-228600">
              <a:buFont typeface="Arial" panose="020B0604020202020204" pitchFamily="34" charset="0"/>
              <a:buChar char="•"/>
            </a:pPr>
            <a:endParaRPr lang="en-US" sz="2000" dirty="0"/>
          </a:p>
        </p:txBody>
      </p:sp>
      <p:pic>
        <p:nvPicPr>
          <p:cNvPr id="8" name="Picture 7">
            <a:extLst>
              <a:ext uri="{FF2B5EF4-FFF2-40B4-BE49-F238E27FC236}">
                <a16:creationId xmlns:a16="http://schemas.microsoft.com/office/drawing/2014/main" id="{8988EF34-2CB4-D34B-8234-E4D9C500D978}"/>
              </a:ext>
            </a:extLst>
          </p:cNvPr>
          <p:cNvPicPr>
            <a:picLocks noChangeAspect="1"/>
          </p:cNvPicPr>
          <p:nvPr/>
        </p:nvPicPr>
        <p:blipFill>
          <a:blip r:embed="rId5"/>
          <a:stretch>
            <a:fillRect/>
          </a:stretch>
        </p:blipFill>
        <p:spPr>
          <a:xfrm>
            <a:off x="8177605" y="2107096"/>
            <a:ext cx="3733840" cy="2170868"/>
          </a:xfrm>
          <a:prstGeom prst="rect">
            <a:avLst/>
          </a:prstGeom>
        </p:spPr>
      </p:pic>
      <p:pic>
        <p:nvPicPr>
          <p:cNvPr id="7" name="Picture 6">
            <a:extLst>
              <a:ext uri="{FF2B5EF4-FFF2-40B4-BE49-F238E27FC236}">
                <a16:creationId xmlns:a16="http://schemas.microsoft.com/office/drawing/2014/main" id="{BC9DE03D-7AB1-794A-A21C-960D8814B8F9}"/>
              </a:ext>
            </a:extLst>
          </p:cNvPr>
          <p:cNvPicPr>
            <a:picLocks noChangeAspect="1"/>
          </p:cNvPicPr>
          <p:nvPr/>
        </p:nvPicPr>
        <p:blipFill>
          <a:blip r:embed="rId6"/>
          <a:stretch>
            <a:fillRect/>
          </a:stretch>
        </p:blipFill>
        <p:spPr>
          <a:xfrm>
            <a:off x="8175879" y="4543008"/>
            <a:ext cx="3733839" cy="1818109"/>
          </a:xfrm>
          <a:prstGeom prst="rect">
            <a:avLst/>
          </a:prstGeom>
        </p:spPr>
      </p:pic>
      <p:sp>
        <p:nvSpPr>
          <p:cNvPr id="4" name="TextBox 3">
            <a:extLst>
              <a:ext uri="{FF2B5EF4-FFF2-40B4-BE49-F238E27FC236}">
                <a16:creationId xmlns:a16="http://schemas.microsoft.com/office/drawing/2014/main" id="{67CF4348-76FC-83EF-32C1-67B3DB1DCC10}"/>
              </a:ext>
            </a:extLst>
          </p:cNvPr>
          <p:cNvSpPr txBox="1"/>
          <p:nvPr/>
        </p:nvSpPr>
        <p:spPr>
          <a:xfrm>
            <a:off x="608901" y="2376432"/>
            <a:ext cx="6986017" cy="707886"/>
          </a:xfrm>
          <a:prstGeom prst="rect">
            <a:avLst/>
          </a:prstGeom>
          <a:noFill/>
        </p:spPr>
        <p:txBody>
          <a:bodyPr wrap="square" rtlCol="0">
            <a:spAutoFit/>
          </a:bodyPr>
          <a:lstStyle/>
          <a:p>
            <a:pPr algn="r"/>
            <a:r>
              <a:rPr lang="en-US" sz="2000" b="1" i="1" dirty="0">
                <a:solidFill>
                  <a:schemeClr val="accent6">
                    <a:lumMod val="50000"/>
                  </a:schemeClr>
                </a:solidFill>
              </a:rPr>
              <a:t>50</a:t>
            </a:r>
            <a:r>
              <a:rPr lang="en-US" sz="2000" b="1" i="1" baseline="30000" dirty="0">
                <a:solidFill>
                  <a:schemeClr val="accent6">
                    <a:lumMod val="50000"/>
                  </a:schemeClr>
                </a:solidFill>
              </a:rPr>
              <a:t>th</a:t>
            </a:r>
            <a:r>
              <a:rPr lang="en-US" sz="2000" b="1" i="1" dirty="0">
                <a:solidFill>
                  <a:schemeClr val="accent6">
                    <a:lumMod val="50000"/>
                  </a:schemeClr>
                </a:solidFill>
              </a:rPr>
              <a:t> Clinical Neurological Society of American Meeting</a:t>
            </a:r>
          </a:p>
          <a:p>
            <a:pPr algn="r"/>
            <a:r>
              <a:rPr lang="en-US" sz="2000" b="1" i="1" dirty="0">
                <a:solidFill>
                  <a:schemeClr val="accent6">
                    <a:lumMod val="50000"/>
                  </a:schemeClr>
                </a:solidFill>
              </a:rPr>
              <a:t>January 2024  </a:t>
            </a:r>
          </a:p>
        </p:txBody>
      </p:sp>
    </p:spTree>
    <p:extLst>
      <p:ext uri="{BB962C8B-B14F-4D97-AF65-F5344CB8AC3E}">
        <p14:creationId xmlns:p14="http://schemas.microsoft.com/office/powerpoint/2010/main" val="1959839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95517" y="743309"/>
            <a:ext cx="10513717" cy="365760"/>
            <a:chOff x="1084974" y="708803"/>
            <a:chExt cx="7746104" cy="457200"/>
          </a:xfrm>
          <a:solidFill>
            <a:schemeClr val="accent4">
              <a:lumMod val="10000"/>
              <a:lumOff val="90000"/>
            </a:schemeClr>
          </a:solidFill>
        </p:grpSpPr>
        <p:sp>
          <p:nvSpPr>
            <p:cNvPr id="65" name="Rectangle 64"/>
            <p:cNvSpPr/>
            <p:nvPr/>
          </p:nvSpPr>
          <p:spPr>
            <a:xfrm>
              <a:off x="7313174" y="708803"/>
              <a:ext cx="1517904" cy="4572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a:solidFill>
                    <a:schemeClr val="bg1"/>
                  </a:solidFill>
                </a:rPr>
                <a:t>Postdrome</a:t>
              </a:r>
            </a:p>
          </p:txBody>
        </p:sp>
        <p:sp>
          <p:nvSpPr>
            <p:cNvPr id="66" name="Rectangle 65"/>
            <p:cNvSpPr/>
            <p:nvPr/>
          </p:nvSpPr>
          <p:spPr>
            <a:xfrm>
              <a:off x="3900341" y="708803"/>
              <a:ext cx="3404457" cy="4572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a:solidFill>
                    <a:schemeClr val="bg1"/>
                  </a:solidFill>
                </a:rPr>
                <a:t>Headache</a:t>
              </a:r>
            </a:p>
          </p:txBody>
        </p:sp>
        <p:sp>
          <p:nvSpPr>
            <p:cNvPr id="63" name="Rectangle 62"/>
            <p:cNvSpPr/>
            <p:nvPr/>
          </p:nvSpPr>
          <p:spPr>
            <a:xfrm>
              <a:off x="2990461" y="708803"/>
              <a:ext cx="900115" cy="4572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r>
                <a:rPr lang="en-US" sz="2000" b="1" dirty="0">
                  <a:solidFill>
                    <a:schemeClr val="bg1"/>
                  </a:solidFill>
                </a:rPr>
                <a:t>Aura</a:t>
              </a:r>
            </a:p>
          </p:txBody>
        </p:sp>
        <p:sp>
          <p:nvSpPr>
            <p:cNvPr id="62" name="Rectangle 61"/>
            <p:cNvSpPr/>
            <p:nvPr/>
          </p:nvSpPr>
          <p:spPr>
            <a:xfrm>
              <a:off x="1084974" y="708803"/>
              <a:ext cx="1896548" cy="4572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b="1" dirty="0">
                  <a:solidFill>
                    <a:schemeClr val="bg1"/>
                  </a:solidFill>
                </a:rPr>
                <a:t>Premonitory</a:t>
              </a:r>
            </a:p>
          </p:txBody>
        </p:sp>
      </p:grpSp>
      <p:sp>
        <p:nvSpPr>
          <p:cNvPr id="77" name="Rounded Rectangle 76"/>
          <p:cNvSpPr/>
          <p:nvPr/>
        </p:nvSpPr>
        <p:spPr>
          <a:xfrm>
            <a:off x="5216789" y="4345294"/>
            <a:ext cx="6694328" cy="457200"/>
          </a:xfrm>
          <a:prstGeom prst="roundRect">
            <a:avLst/>
          </a:prstGeom>
          <a:gradFill>
            <a:gsLst>
              <a:gs pos="5000">
                <a:schemeClr val="accent1"/>
              </a:gs>
              <a:gs pos="0">
                <a:schemeClr val="bg1"/>
              </a:gs>
              <a:gs pos="84000">
                <a:schemeClr val="accent1"/>
              </a:gs>
              <a:gs pos="98000">
                <a:schemeClr val="bg1"/>
              </a:gs>
            </a:gsLst>
            <a:lin ang="0" scaled="1"/>
          </a:gra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tabLst>
                <a:tab pos="892175" algn="ctr"/>
                <a:tab pos="1255713" algn="l"/>
              </a:tabLst>
            </a:pPr>
            <a:r>
              <a:rPr lang="en-US" b="1" dirty="0">
                <a:solidFill>
                  <a:schemeClr val="bg1"/>
                </a:solidFill>
                <a:cs typeface="Arial" panose="020B0604020202020204" pitchFamily="34" charset="0"/>
              </a:rPr>
              <a:t>Cutaneous allodynia</a:t>
            </a:r>
          </a:p>
        </p:txBody>
      </p:sp>
      <p:sp>
        <p:nvSpPr>
          <p:cNvPr id="76" name="Rounded Rectangle 75"/>
          <p:cNvSpPr/>
          <p:nvPr/>
        </p:nvSpPr>
        <p:spPr>
          <a:xfrm>
            <a:off x="5203535" y="3835845"/>
            <a:ext cx="4634093" cy="457200"/>
          </a:xfrm>
          <a:prstGeom prst="roundRect">
            <a:avLst/>
          </a:prstGeom>
          <a:gradFill>
            <a:gsLst>
              <a:gs pos="8000">
                <a:schemeClr val="accent5"/>
              </a:gs>
              <a:gs pos="0">
                <a:schemeClr val="bg1"/>
              </a:gs>
              <a:gs pos="90000">
                <a:schemeClr val="accent5"/>
              </a:gs>
              <a:gs pos="99000">
                <a:schemeClr val="bg1"/>
              </a:gs>
            </a:gsLst>
            <a:lin ang="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tabLst>
                <a:tab pos="892175" algn="ctr"/>
                <a:tab pos="1255713" algn="l"/>
              </a:tabLst>
            </a:pPr>
            <a:r>
              <a:rPr lang="en-US" sz="2000" b="1" dirty="0">
                <a:solidFill>
                  <a:schemeClr val="bg1"/>
                </a:solidFill>
                <a:cs typeface="Arial" panose="020B0604020202020204" pitchFamily="34" charset="0"/>
              </a:rPr>
              <a:t>Head pain</a:t>
            </a:r>
          </a:p>
        </p:txBody>
      </p:sp>
      <p:sp>
        <p:nvSpPr>
          <p:cNvPr id="74" name="Rounded Rectangle 73"/>
          <p:cNvSpPr/>
          <p:nvPr/>
        </p:nvSpPr>
        <p:spPr>
          <a:xfrm>
            <a:off x="3981817" y="2649028"/>
            <a:ext cx="2926080" cy="1133777"/>
          </a:xfrm>
          <a:prstGeom prst="roundRect">
            <a:avLst/>
          </a:prstGeom>
          <a:gradFill flip="none" rotWithShape="1">
            <a:gsLst>
              <a:gs pos="5000">
                <a:schemeClr val="accent4"/>
              </a:gs>
              <a:gs pos="0">
                <a:schemeClr val="bg1"/>
              </a:gs>
              <a:gs pos="86000">
                <a:schemeClr val="accent4"/>
              </a:gs>
              <a:gs pos="97000">
                <a:schemeClr val="bg1"/>
              </a:gs>
            </a:gsLst>
            <a:lin ang="0" scaled="1"/>
            <a:tileRect/>
          </a:gra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tabLst>
                <a:tab pos="892175" algn="ctr"/>
                <a:tab pos="1255713" algn="l"/>
              </a:tabLst>
            </a:pPr>
            <a:r>
              <a:rPr lang="en-US" b="1" dirty="0">
                <a:solidFill>
                  <a:schemeClr val="bg1"/>
                </a:solidFill>
                <a:cs typeface="Arial" panose="020B0604020202020204" pitchFamily="34" charset="0"/>
              </a:rPr>
              <a:t>Visual symptoms</a:t>
            </a:r>
          </a:p>
          <a:p>
            <a:pPr algn="ctr" defTabSz="457200">
              <a:tabLst>
                <a:tab pos="892175" algn="ctr"/>
                <a:tab pos="1255713" algn="l"/>
              </a:tabLst>
            </a:pPr>
            <a:r>
              <a:rPr lang="en-US" b="1" dirty="0">
                <a:solidFill>
                  <a:schemeClr val="bg1"/>
                </a:solidFill>
                <a:cs typeface="Arial" panose="020B0604020202020204" pitchFamily="34" charset="0"/>
              </a:rPr>
              <a:t>Sensory symptoms</a:t>
            </a:r>
          </a:p>
          <a:p>
            <a:pPr algn="ctr" defTabSz="457200">
              <a:tabLst>
                <a:tab pos="892175" algn="ctr"/>
                <a:tab pos="1255713" algn="l"/>
              </a:tabLst>
            </a:pPr>
            <a:r>
              <a:rPr lang="en-US" b="1" dirty="0">
                <a:solidFill>
                  <a:schemeClr val="bg1"/>
                </a:solidFill>
                <a:cs typeface="Arial" panose="020B0604020202020204" pitchFamily="34" charset="0"/>
              </a:rPr>
              <a:t>Language symptoms</a:t>
            </a:r>
          </a:p>
          <a:p>
            <a:pPr algn="ctr" defTabSz="457200">
              <a:tabLst>
                <a:tab pos="892175" algn="ctr"/>
                <a:tab pos="1255713" algn="l"/>
              </a:tabLst>
            </a:pPr>
            <a:r>
              <a:rPr lang="en-US" b="1" dirty="0">
                <a:solidFill>
                  <a:schemeClr val="bg1"/>
                </a:solidFill>
                <a:cs typeface="Arial" panose="020B0604020202020204" pitchFamily="34" charset="0"/>
              </a:rPr>
              <a:t>Cognitive symptoms</a:t>
            </a:r>
          </a:p>
        </p:txBody>
      </p:sp>
      <p:sp>
        <p:nvSpPr>
          <p:cNvPr id="75" name="Rounded Rectangle 74"/>
          <p:cNvSpPr/>
          <p:nvPr/>
        </p:nvSpPr>
        <p:spPr>
          <a:xfrm>
            <a:off x="3428294" y="2147261"/>
            <a:ext cx="2398305" cy="457200"/>
          </a:xfrm>
          <a:prstGeom prst="roundRect">
            <a:avLst/>
          </a:prstGeom>
          <a:gradFill flip="none" rotWithShape="1">
            <a:gsLst>
              <a:gs pos="5000">
                <a:schemeClr val="accent3"/>
              </a:gs>
              <a:gs pos="0">
                <a:schemeClr val="bg1"/>
              </a:gs>
              <a:gs pos="87000">
                <a:schemeClr val="accent3"/>
              </a:gs>
              <a:gs pos="98000">
                <a:schemeClr val="bg1"/>
              </a:gs>
            </a:gsLst>
            <a:lin ang="0" scaled="1"/>
            <a:tileRect/>
          </a:gra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dirty="0">
                <a:solidFill>
                  <a:schemeClr val="bg1"/>
                </a:solidFill>
                <a:cs typeface="Arial" panose="020B0604020202020204" pitchFamily="34" charset="0"/>
              </a:rPr>
              <a:t>Nausea</a:t>
            </a:r>
          </a:p>
        </p:txBody>
      </p:sp>
      <p:sp>
        <p:nvSpPr>
          <p:cNvPr id="73" name="Rounded Rectangle 72"/>
          <p:cNvSpPr/>
          <p:nvPr/>
        </p:nvSpPr>
        <p:spPr>
          <a:xfrm>
            <a:off x="1403539" y="1649582"/>
            <a:ext cx="10507578" cy="457200"/>
          </a:xfrm>
          <a:prstGeom prst="roundRect">
            <a:avLst/>
          </a:prstGeom>
          <a:gradFill>
            <a:gsLst>
              <a:gs pos="5000">
                <a:schemeClr val="accent2"/>
              </a:gs>
              <a:gs pos="0">
                <a:schemeClr val="bg1"/>
              </a:gs>
              <a:gs pos="89000">
                <a:schemeClr val="accent2"/>
              </a:gs>
              <a:gs pos="99000">
                <a:schemeClr val="bg1"/>
              </a:gs>
            </a:gsLst>
            <a:lin ang="0" scaled="1"/>
          </a:gra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tabLst>
                <a:tab pos="892175" algn="ctr"/>
                <a:tab pos="1255713" algn="l"/>
              </a:tabLst>
            </a:pPr>
            <a:r>
              <a:rPr lang="en-US" b="1" dirty="0">
                <a:solidFill>
                  <a:schemeClr val="bg1"/>
                </a:solidFill>
                <a:cs typeface="Arial" panose="020B0604020202020204" pitchFamily="34" charset="0"/>
              </a:rPr>
              <a:t>Neck pain      Fatigue      Mood change      Photophobia      Phonophobia</a:t>
            </a:r>
          </a:p>
        </p:txBody>
      </p:sp>
      <p:sp>
        <p:nvSpPr>
          <p:cNvPr id="72" name="Rounded Rectangle 71"/>
          <p:cNvSpPr/>
          <p:nvPr/>
        </p:nvSpPr>
        <p:spPr>
          <a:xfrm>
            <a:off x="1403539" y="1148504"/>
            <a:ext cx="2578278" cy="457200"/>
          </a:xfrm>
          <a:prstGeom prst="roundRect">
            <a:avLst/>
          </a:prstGeom>
          <a:gradFill>
            <a:gsLst>
              <a:gs pos="5000">
                <a:schemeClr val="accent1"/>
              </a:gs>
              <a:gs pos="0">
                <a:schemeClr val="bg1"/>
              </a:gs>
              <a:gs pos="90000">
                <a:schemeClr val="accent1"/>
              </a:gs>
              <a:gs pos="98000">
                <a:schemeClr val="bg1"/>
              </a:gs>
            </a:gsLst>
            <a:lin ang="0" scaled="1"/>
          </a:gra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457200"/>
            <a:r>
              <a:rPr lang="en-US" b="1" dirty="0">
                <a:solidFill>
                  <a:schemeClr val="bg1"/>
                </a:solidFill>
                <a:cs typeface="Arial" panose="020B0604020202020204" pitchFamily="34" charset="0"/>
              </a:rPr>
              <a:t>Yawning  Polyuria</a:t>
            </a:r>
          </a:p>
        </p:txBody>
      </p:sp>
      <p:sp>
        <p:nvSpPr>
          <p:cNvPr id="42" name="Rectangle 41"/>
          <p:cNvSpPr>
            <a:spLocks/>
          </p:cNvSpPr>
          <p:nvPr/>
        </p:nvSpPr>
        <p:spPr>
          <a:xfrm>
            <a:off x="9837628" y="4879409"/>
            <a:ext cx="2071606" cy="948094"/>
          </a:xfrm>
          <a:prstGeom prst="rect">
            <a:avLst/>
          </a:prstGeom>
          <a:pattFill prst="pct75">
            <a:fgClr>
              <a:schemeClr val="accent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n>
                  <a:solidFill>
                    <a:schemeClr val="accent1">
                      <a:lumMod val="20000"/>
                      <a:lumOff val="80000"/>
                    </a:schemeClr>
                  </a:solidFill>
                </a:ln>
                <a:solidFill>
                  <a:schemeClr val="bg1"/>
                </a:solidFill>
                <a:effectLst>
                  <a:glow rad="139700">
                    <a:schemeClr val="accent1">
                      <a:satMod val="175000"/>
                      <a:alpha val="40000"/>
                    </a:schemeClr>
                  </a:glow>
                </a:effectLst>
                <a:cs typeface="Arial" panose="020B0604020202020204" pitchFamily="34" charset="0"/>
              </a:rPr>
              <a:t>?</a:t>
            </a:r>
          </a:p>
        </p:txBody>
      </p:sp>
      <p:pic>
        <p:nvPicPr>
          <p:cNvPr id="82" name="Picture 81" descr="Residual.jpg"/>
          <p:cNvPicPr>
            <a:picLocks/>
          </p:cNvPicPr>
          <p:nvPr/>
        </p:nvPicPr>
        <p:blipFill rotWithShape="1">
          <a:blip r:embed="rId3" cstate="print"/>
          <a:srcRect r="56155"/>
          <a:stretch/>
        </p:blipFill>
        <p:spPr>
          <a:xfrm>
            <a:off x="8603165" y="4879410"/>
            <a:ext cx="1234463" cy="948897"/>
          </a:xfrm>
          <a:prstGeom prst="rect">
            <a:avLst/>
          </a:prstGeom>
          <a:ln>
            <a:noFill/>
          </a:ln>
        </p:spPr>
      </p:pic>
      <p:pic>
        <p:nvPicPr>
          <p:cNvPr id="84" name="Picture 2" descr="HypothalamicActivation.gif"/>
          <p:cNvPicPr>
            <a:picLocks/>
          </p:cNvPicPr>
          <p:nvPr/>
        </p:nvPicPr>
        <p:blipFill>
          <a:blip r:embed="rId4" cstate="print"/>
          <a:srcRect l="2901" t="50945" r="47855" b="3185"/>
          <a:stretch>
            <a:fillRect/>
          </a:stretch>
        </p:blipFill>
        <p:spPr bwMode="auto">
          <a:xfrm rot="16200000">
            <a:off x="7614733" y="4839880"/>
            <a:ext cx="948902" cy="1027964"/>
          </a:xfrm>
          <a:prstGeom prst="rect">
            <a:avLst/>
          </a:prstGeom>
          <a:noFill/>
          <a:ln w="9525">
            <a:noFill/>
            <a:miter lim="800000"/>
            <a:headEnd/>
            <a:tailEnd/>
          </a:ln>
        </p:spPr>
      </p:pic>
      <p:pic>
        <p:nvPicPr>
          <p:cNvPr id="81" name="Picture 80" descr="Thalamus.jpg"/>
          <p:cNvPicPr>
            <a:picLocks/>
          </p:cNvPicPr>
          <p:nvPr/>
        </p:nvPicPr>
        <p:blipFill>
          <a:blip r:embed="rId5" cstate="print"/>
          <a:stretch>
            <a:fillRect/>
          </a:stretch>
        </p:blipFill>
        <p:spPr>
          <a:xfrm>
            <a:off x="6324348" y="4879410"/>
            <a:ext cx="1252256" cy="948897"/>
          </a:xfrm>
          <a:prstGeom prst="rect">
            <a:avLst/>
          </a:prstGeom>
        </p:spPr>
      </p:pic>
      <p:pic>
        <p:nvPicPr>
          <p:cNvPr id="83" name="Picture 82" descr="Attack.jpg"/>
          <p:cNvPicPr>
            <a:picLocks/>
          </p:cNvPicPr>
          <p:nvPr/>
        </p:nvPicPr>
        <p:blipFill>
          <a:blip r:embed="rId6" cstate="print"/>
          <a:stretch>
            <a:fillRect/>
          </a:stretch>
        </p:blipFill>
        <p:spPr>
          <a:xfrm>
            <a:off x="5218974" y="4879410"/>
            <a:ext cx="1105374" cy="948897"/>
          </a:xfrm>
          <a:prstGeom prst="rect">
            <a:avLst/>
          </a:prstGeom>
        </p:spPr>
      </p:pic>
      <p:pic>
        <p:nvPicPr>
          <p:cNvPr id="79" name="Picture 78" descr="PETCORTEX.jpg"/>
          <p:cNvPicPr>
            <a:picLocks/>
          </p:cNvPicPr>
          <p:nvPr/>
        </p:nvPicPr>
        <p:blipFill rotWithShape="1">
          <a:blip r:embed="rId7" cstate="print"/>
          <a:srcRect t="1853"/>
          <a:stretch/>
        </p:blipFill>
        <p:spPr>
          <a:xfrm>
            <a:off x="3923071" y="4879410"/>
            <a:ext cx="1280463" cy="941527"/>
          </a:xfrm>
          <a:prstGeom prst="rect">
            <a:avLst/>
          </a:prstGeom>
        </p:spPr>
      </p:pic>
      <p:pic>
        <p:nvPicPr>
          <p:cNvPr id="80" name="Picture 79" descr="PETPremonitory.jpg"/>
          <p:cNvPicPr>
            <a:picLocks/>
          </p:cNvPicPr>
          <p:nvPr/>
        </p:nvPicPr>
        <p:blipFill>
          <a:blip r:embed="rId8" cstate="print"/>
          <a:stretch>
            <a:fillRect/>
          </a:stretch>
        </p:blipFill>
        <p:spPr>
          <a:xfrm>
            <a:off x="1413507" y="4879410"/>
            <a:ext cx="2472966" cy="948118"/>
          </a:xfrm>
          <a:prstGeom prst="rect">
            <a:avLst/>
          </a:prstGeom>
        </p:spPr>
      </p:pic>
      <p:sp>
        <p:nvSpPr>
          <p:cNvPr id="88" name="TextBox 87"/>
          <p:cNvSpPr txBox="1"/>
          <p:nvPr/>
        </p:nvSpPr>
        <p:spPr>
          <a:xfrm>
            <a:off x="7893455" y="5840836"/>
            <a:ext cx="1534394" cy="707886"/>
          </a:xfrm>
          <a:prstGeom prst="rect">
            <a:avLst/>
          </a:prstGeom>
          <a:noFill/>
        </p:spPr>
        <p:txBody>
          <a:bodyPr wrap="none" rtlCol="0">
            <a:spAutoFit/>
          </a:bodyPr>
          <a:lstStyle/>
          <a:p>
            <a:pPr algn="ctr" defTabSz="457200">
              <a:lnSpc>
                <a:spcPts val="1600"/>
              </a:lnSpc>
            </a:pPr>
            <a:r>
              <a:rPr lang="en-US" sz="1600" dirty="0">
                <a:ea typeface="ＭＳ Ｐゴシック" pitchFamily="-109" charset="-128"/>
                <a:cs typeface="Arial" panose="020B0604020202020204" pitchFamily="34" charset="0"/>
              </a:rPr>
              <a:t>Cortex</a:t>
            </a:r>
          </a:p>
          <a:p>
            <a:pPr algn="ctr" defTabSz="457200">
              <a:lnSpc>
                <a:spcPts val="1600"/>
              </a:lnSpc>
            </a:pPr>
            <a:r>
              <a:rPr lang="en-US" sz="1600" dirty="0">
                <a:ea typeface="ＭＳ Ｐゴシック" pitchFamily="-109" charset="-128"/>
                <a:cs typeface="Arial" panose="020B0604020202020204" pitchFamily="34" charset="0"/>
              </a:rPr>
              <a:t>Thalamus</a:t>
            </a:r>
          </a:p>
          <a:p>
            <a:pPr algn="ctr" defTabSz="457200">
              <a:lnSpc>
                <a:spcPts val="1600"/>
              </a:lnSpc>
            </a:pPr>
            <a:r>
              <a:rPr lang="en-US" sz="1600" dirty="0">
                <a:ea typeface="ＭＳ Ｐゴシック" pitchFamily="-109" charset="-128"/>
                <a:cs typeface="Arial" panose="020B0604020202020204" pitchFamily="34" charset="0"/>
              </a:rPr>
              <a:t>Hypothalamus</a:t>
            </a:r>
          </a:p>
        </p:txBody>
      </p:sp>
      <p:sp>
        <p:nvSpPr>
          <p:cNvPr id="87" name="TextBox 86"/>
          <p:cNvSpPr txBox="1"/>
          <p:nvPr/>
        </p:nvSpPr>
        <p:spPr>
          <a:xfrm>
            <a:off x="5863955" y="5840836"/>
            <a:ext cx="1534394" cy="707886"/>
          </a:xfrm>
          <a:prstGeom prst="rect">
            <a:avLst/>
          </a:prstGeom>
          <a:noFill/>
        </p:spPr>
        <p:txBody>
          <a:bodyPr wrap="none" rtlCol="0">
            <a:spAutoFit/>
          </a:bodyPr>
          <a:lstStyle/>
          <a:p>
            <a:pPr algn="ctr" defTabSz="457200">
              <a:lnSpc>
                <a:spcPts val="1600"/>
              </a:lnSpc>
            </a:pPr>
            <a:r>
              <a:rPr lang="en-US" sz="1600" dirty="0">
                <a:ea typeface="ＭＳ Ｐゴシック" pitchFamily="-109" charset="-128"/>
                <a:cs typeface="Arial" panose="020B0604020202020204" pitchFamily="34" charset="0"/>
              </a:rPr>
              <a:t>Brainstem</a:t>
            </a:r>
          </a:p>
          <a:p>
            <a:pPr algn="ctr" defTabSz="457200">
              <a:lnSpc>
                <a:spcPts val="1600"/>
              </a:lnSpc>
            </a:pPr>
            <a:r>
              <a:rPr lang="en-US" sz="1600" dirty="0">
                <a:ea typeface="ＭＳ Ｐゴシック" pitchFamily="-109" charset="-128"/>
                <a:cs typeface="Arial" panose="020B0604020202020204" pitchFamily="34" charset="0"/>
              </a:rPr>
              <a:t>Thalamus</a:t>
            </a:r>
          </a:p>
          <a:p>
            <a:pPr algn="ctr" defTabSz="457200">
              <a:lnSpc>
                <a:spcPts val="1600"/>
              </a:lnSpc>
            </a:pPr>
            <a:r>
              <a:rPr lang="en-US" sz="1600" dirty="0">
                <a:ea typeface="ＭＳ Ｐゴシック" pitchFamily="-109" charset="-128"/>
                <a:cs typeface="Arial" panose="020B0604020202020204" pitchFamily="34" charset="0"/>
              </a:rPr>
              <a:t>Hypothalamus</a:t>
            </a:r>
          </a:p>
        </p:txBody>
      </p:sp>
      <p:sp>
        <p:nvSpPr>
          <p:cNvPr id="86" name="TextBox 85"/>
          <p:cNvSpPr txBox="1"/>
          <p:nvPr/>
        </p:nvSpPr>
        <p:spPr>
          <a:xfrm>
            <a:off x="4154159" y="5840838"/>
            <a:ext cx="784189" cy="323165"/>
          </a:xfrm>
          <a:prstGeom prst="rect">
            <a:avLst/>
          </a:prstGeom>
          <a:noFill/>
        </p:spPr>
        <p:txBody>
          <a:bodyPr wrap="none" rtlCol="0">
            <a:spAutoFit/>
          </a:bodyPr>
          <a:lstStyle/>
          <a:p>
            <a:pPr defTabSz="457200">
              <a:lnSpc>
                <a:spcPts val="1800"/>
              </a:lnSpc>
            </a:pPr>
            <a:r>
              <a:rPr lang="en-US" sz="1600" dirty="0">
                <a:ea typeface="ＭＳ Ｐゴシック" pitchFamily="-109" charset="-128"/>
                <a:cs typeface="Arial" panose="020B0604020202020204" pitchFamily="34" charset="0"/>
              </a:rPr>
              <a:t>Cortex</a:t>
            </a:r>
          </a:p>
        </p:txBody>
      </p:sp>
      <p:sp>
        <p:nvSpPr>
          <p:cNvPr id="85" name="TextBox 84"/>
          <p:cNvSpPr txBox="1"/>
          <p:nvPr/>
        </p:nvSpPr>
        <p:spPr>
          <a:xfrm>
            <a:off x="1413507" y="5840836"/>
            <a:ext cx="2472966" cy="707886"/>
          </a:xfrm>
          <a:prstGeom prst="rect">
            <a:avLst/>
          </a:prstGeom>
          <a:noFill/>
        </p:spPr>
        <p:txBody>
          <a:bodyPr wrap="square" rtlCol="0">
            <a:spAutoFit/>
          </a:bodyPr>
          <a:lstStyle/>
          <a:p>
            <a:pPr algn="ctr" defTabSz="457200">
              <a:lnSpc>
                <a:spcPts val="1600"/>
              </a:lnSpc>
            </a:pPr>
            <a:r>
              <a:rPr lang="en-US" sz="1600" dirty="0">
                <a:ea typeface="ＭＳ Ｐゴシック" pitchFamily="-109" charset="-128"/>
                <a:cs typeface="Arial" panose="020B0604020202020204" pitchFamily="34" charset="0"/>
              </a:rPr>
              <a:t>Hypothalamus</a:t>
            </a:r>
          </a:p>
          <a:p>
            <a:pPr algn="ctr" defTabSz="457200">
              <a:lnSpc>
                <a:spcPts val="1600"/>
              </a:lnSpc>
            </a:pPr>
            <a:r>
              <a:rPr lang="en-US" sz="1600" dirty="0">
                <a:ea typeface="ＭＳ Ｐゴシック" pitchFamily="-109" charset="-128"/>
                <a:cs typeface="Arial" panose="020B0604020202020204" pitchFamily="34" charset="0"/>
              </a:rPr>
              <a:t>Brainstem</a:t>
            </a:r>
          </a:p>
          <a:p>
            <a:pPr algn="ctr" defTabSz="457200">
              <a:lnSpc>
                <a:spcPts val="1600"/>
              </a:lnSpc>
            </a:pPr>
            <a:r>
              <a:rPr lang="en-US" sz="1600" dirty="0">
                <a:ea typeface="ＭＳ Ｐゴシック" pitchFamily="-109" charset="-128"/>
                <a:cs typeface="Arial" panose="020B0604020202020204" pitchFamily="34" charset="0"/>
              </a:rPr>
              <a:t>Cortex</a:t>
            </a:r>
          </a:p>
        </p:txBody>
      </p:sp>
      <p:sp>
        <p:nvSpPr>
          <p:cNvPr id="38" name="Rectangle 37"/>
          <p:cNvSpPr/>
          <p:nvPr/>
        </p:nvSpPr>
        <p:spPr>
          <a:xfrm>
            <a:off x="146647" y="4847605"/>
            <a:ext cx="1188720" cy="131639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defTabSz="457200"/>
            <a:r>
              <a:rPr lang="en-US" sz="1600" b="1" dirty="0">
                <a:solidFill>
                  <a:schemeClr val="tx1"/>
                </a:solidFill>
              </a:rPr>
              <a:t>Brain Regions</a:t>
            </a:r>
          </a:p>
        </p:txBody>
      </p:sp>
      <p:sp>
        <p:nvSpPr>
          <p:cNvPr id="37" name="Rectangle 36"/>
          <p:cNvSpPr/>
          <p:nvPr/>
        </p:nvSpPr>
        <p:spPr>
          <a:xfrm>
            <a:off x="146647" y="1145553"/>
            <a:ext cx="1188720" cy="3674193"/>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defTabSz="457200"/>
            <a:r>
              <a:rPr lang="en-US" b="1" dirty="0">
                <a:solidFill>
                  <a:schemeClr val="tx1"/>
                </a:solidFill>
              </a:rPr>
              <a:t>Symptoms</a:t>
            </a:r>
          </a:p>
        </p:txBody>
      </p:sp>
      <p:sp>
        <p:nvSpPr>
          <p:cNvPr id="36" name="Rectangle 35"/>
          <p:cNvSpPr/>
          <p:nvPr/>
        </p:nvSpPr>
        <p:spPr>
          <a:xfrm>
            <a:off x="146647" y="745440"/>
            <a:ext cx="1188720" cy="36576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r>
              <a:rPr lang="en-US" sz="1600" b="1" dirty="0">
                <a:solidFill>
                  <a:schemeClr val="tx1"/>
                </a:solidFill>
              </a:rPr>
              <a:t>Phase</a:t>
            </a:r>
          </a:p>
        </p:txBody>
      </p:sp>
      <p:sp>
        <p:nvSpPr>
          <p:cNvPr id="22" name="TextBox 21"/>
          <p:cNvSpPr txBox="1"/>
          <p:nvPr/>
        </p:nvSpPr>
        <p:spPr>
          <a:xfrm>
            <a:off x="2265872" y="64707"/>
            <a:ext cx="7660257" cy="618144"/>
          </a:xfrm>
          <a:prstGeom prst="rect">
            <a:avLst/>
          </a:prstGeom>
          <a:noFill/>
        </p:spPr>
        <p:txBody>
          <a:bodyPr wrap="square" rtlCol="0" anchor="ctr">
            <a:noAutofit/>
          </a:bodyPr>
          <a:lstStyle/>
          <a:p>
            <a:pPr algn="ctr" eaLnBrk="1" hangingPunct="1"/>
            <a:r>
              <a:rPr lang="en-US" sz="4000" b="1" dirty="0">
                <a:solidFill>
                  <a:schemeClr val="accent1">
                    <a:lumMod val="75000"/>
                  </a:schemeClr>
                </a:solidFill>
                <a:cs typeface="Arial" charset="0"/>
              </a:rPr>
              <a:t>Anatomy of a Migraine Attack</a:t>
            </a:r>
          </a:p>
        </p:txBody>
      </p:sp>
    </p:spTree>
    <p:extLst>
      <p:ext uri="{BB962C8B-B14F-4D97-AF65-F5344CB8AC3E}">
        <p14:creationId xmlns:p14="http://schemas.microsoft.com/office/powerpoint/2010/main" val="37261527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8A37C68B-D749-8243-A542-63279F6190E9}"/>
              </a:ext>
            </a:extLst>
          </p:cNvPr>
          <p:cNvSpPr>
            <a:spLocks noChangeArrowheads="1"/>
          </p:cNvSpPr>
          <p:nvPr/>
        </p:nvSpPr>
        <p:spPr bwMode="auto">
          <a:xfrm>
            <a:off x="1978025"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3200" dirty="0">
              <a:solidFill>
                <a:schemeClr val="accent6"/>
              </a:solidFill>
              <a:latin typeface="Arial" pitchFamily="34" charset="0"/>
              <a:cs typeface="Arial" pitchFamily="34" charset="0"/>
            </a:endParaRPr>
          </a:p>
        </p:txBody>
      </p:sp>
      <p:grpSp>
        <p:nvGrpSpPr>
          <p:cNvPr id="5" name="Group 4">
            <a:extLst>
              <a:ext uri="{FF2B5EF4-FFF2-40B4-BE49-F238E27FC236}">
                <a16:creationId xmlns:a16="http://schemas.microsoft.com/office/drawing/2014/main" id="{BC7B0A22-E963-B34F-BB56-B81711632347}"/>
              </a:ext>
            </a:extLst>
          </p:cNvPr>
          <p:cNvGrpSpPr/>
          <p:nvPr/>
        </p:nvGrpSpPr>
        <p:grpSpPr>
          <a:xfrm>
            <a:off x="333701" y="1971965"/>
            <a:ext cx="12190892" cy="4326816"/>
            <a:chOff x="-788528" y="1479728"/>
            <a:chExt cx="16438675" cy="5124980"/>
          </a:xfrm>
          <a:effectLst/>
        </p:grpSpPr>
        <p:pic>
          <p:nvPicPr>
            <p:cNvPr id="6" name="Picture 2" descr="Sag">
              <a:extLst>
                <a:ext uri="{FF2B5EF4-FFF2-40B4-BE49-F238E27FC236}">
                  <a16:creationId xmlns:a16="http://schemas.microsoft.com/office/drawing/2014/main" id="{06DB22D9-6062-8042-93D1-6FC613606E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7122" r="1685"/>
            <a:stretch>
              <a:fillRect/>
            </a:stretch>
          </p:blipFill>
          <p:spPr bwMode="auto">
            <a:xfrm>
              <a:off x="3259574" y="1479728"/>
              <a:ext cx="5377820" cy="5080364"/>
            </a:xfrm>
            <a:prstGeom prst="rect">
              <a:avLst/>
            </a:prstGeom>
            <a:noFill/>
            <a:ln w="12700">
              <a:solidFill>
                <a:srgbClr val="5B872E"/>
              </a:solidFill>
              <a:miter lim="800000"/>
              <a:headEnd/>
              <a:tailEnd/>
            </a:ln>
            <a:extLst>
              <a:ext uri="{909E8E84-426E-40DD-AFC4-6F175D3DCCD1}">
                <a14:hiddenFill xmlns:a14="http://schemas.microsoft.com/office/drawing/2010/main">
                  <a:solidFill>
                    <a:srgbClr val="FFFFFF"/>
                  </a:solidFill>
                </a14:hiddenFill>
              </a:ext>
            </a:extLst>
          </p:spPr>
        </p:pic>
        <p:grpSp>
          <p:nvGrpSpPr>
            <p:cNvPr id="7" name="Freeform 24">
              <a:extLst>
                <a:ext uri="{FF2B5EF4-FFF2-40B4-BE49-F238E27FC236}">
                  <a16:creationId xmlns:a16="http://schemas.microsoft.com/office/drawing/2014/main" id="{1F27B60B-BF14-F843-8CB6-CF948AC775A5}"/>
                </a:ext>
              </a:extLst>
            </p:cNvPr>
            <p:cNvGrpSpPr>
              <a:grpSpLocks/>
            </p:cNvGrpSpPr>
            <p:nvPr/>
          </p:nvGrpSpPr>
          <p:grpSpPr bwMode="auto">
            <a:xfrm rot="20558638">
              <a:off x="3676067" y="3783404"/>
              <a:ext cx="819104" cy="749689"/>
              <a:chOff x="526" y="1743"/>
              <a:chExt cx="1144" cy="1298"/>
            </a:xfrm>
          </p:grpSpPr>
          <p:pic>
            <p:nvPicPr>
              <p:cNvPr id="35" name="Freeform 24">
                <a:extLst>
                  <a:ext uri="{FF2B5EF4-FFF2-40B4-BE49-F238E27FC236}">
                    <a16:creationId xmlns:a16="http://schemas.microsoft.com/office/drawing/2014/main" id="{E97A5879-414F-4A43-9E85-DBF9CD1CB6AF}"/>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 y="1743"/>
                <a:ext cx="1144" cy="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29">
                <a:extLst>
                  <a:ext uri="{FF2B5EF4-FFF2-40B4-BE49-F238E27FC236}">
                    <a16:creationId xmlns:a16="http://schemas.microsoft.com/office/drawing/2014/main" id="{2D38E59C-C6D1-F048-BCBD-EBB3A20C8A61}"/>
                  </a:ext>
                </a:extLst>
              </p:cNvPr>
              <p:cNvSpPr txBox="1">
                <a:spLocks noChangeArrowheads="1"/>
              </p:cNvSpPr>
              <p:nvPr/>
            </p:nvSpPr>
            <p:spPr bwMode="auto">
              <a:xfrm>
                <a:off x="528" y="1728"/>
                <a:ext cx="1147" cy="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200"/>
                  </a:spcAft>
                </a:pPr>
                <a:endParaRPr lang="en-GB" sz="1300" dirty="0">
                  <a:solidFill>
                    <a:schemeClr val="accent6"/>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8" name="Oval 25">
              <a:extLst>
                <a:ext uri="{FF2B5EF4-FFF2-40B4-BE49-F238E27FC236}">
                  <a16:creationId xmlns:a16="http://schemas.microsoft.com/office/drawing/2014/main" id="{31AAB6D8-1B32-1046-BD22-A71789E3A273}"/>
                </a:ext>
              </a:extLst>
            </p:cNvPr>
            <p:cNvGrpSpPr>
              <a:grpSpLocks/>
            </p:cNvGrpSpPr>
            <p:nvPr/>
          </p:nvGrpSpPr>
          <p:grpSpPr bwMode="auto">
            <a:xfrm rot="20555500">
              <a:off x="3790918" y="3884371"/>
              <a:ext cx="581830" cy="556588"/>
              <a:chOff x="718" y="2093"/>
              <a:chExt cx="776" cy="775"/>
            </a:xfrm>
          </p:grpSpPr>
          <p:pic>
            <p:nvPicPr>
              <p:cNvPr id="33" name="Oval 25">
                <a:extLst>
                  <a:ext uri="{FF2B5EF4-FFF2-40B4-BE49-F238E27FC236}">
                    <a16:creationId xmlns:a16="http://schemas.microsoft.com/office/drawing/2014/main" id="{C23CB98D-D150-F641-917D-5384812F9B81}"/>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 y="2093"/>
                <a:ext cx="776" cy="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32">
                <a:extLst>
                  <a:ext uri="{FF2B5EF4-FFF2-40B4-BE49-F238E27FC236}">
                    <a16:creationId xmlns:a16="http://schemas.microsoft.com/office/drawing/2014/main" id="{31AB83A8-B06A-E94C-BE87-34A48966F7B3}"/>
                  </a:ext>
                </a:extLst>
              </p:cNvPr>
              <p:cNvSpPr txBox="1">
                <a:spLocks noChangeArrowheads="1"/>
              </p:cNvSpPr>
              <p:nvPr/>
            </p:nvSpPr>
            <p:spPr bwMode="auto">
              <a:xfrm>
                <a:off x="832" y="2209"/>
                <a:ext cx="544"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200"/>
                  </a:spcAft>
                </a:pPr>
                <a:endParaRPr lang="en-GB" sz="1300" dirty="0">
                  <a:solidFill>
                    <a:schemeClr val="accent6"/>
                  </a:solidFill>
                  <a:effectLst>
                    <a:outerShdw blurRad="38100" dist="38100" dir="2700000" algn="tl">
                      <a:srgbClr val="000000">
                        <a:alpha val="43137"/>
                      </a:srgbClr>
                    </a:outerShdw>
                  </a:effectLst>
                  <a:latin typeface="Arial" pitchFamily="34" charset="0"/>
                  <a:cs typeface="Arial" pitchFamily="34" charset="0"/>
                </a:endParaRPr>
              </a:p>
            </p:txBody>
          </p:sp>
        </p:grpSp>
        <p:cxnSp>
          <p:nvCxnSpPr>
            <p:cNvPr id="9" name="Straight Arrow Connector 26">
              <a:extLst>
                <a:ext uri="{FF2B5EF4-FFF2-40B4-BE49-F238E27FC236}">
                  <a16:creationId xmlns:a16="http://schemas.microsoft.com/office/drawing/2014/main" id="{F808F521-123E-3948-AFC8-5CD3AC5863BD}"/>
                </a:ext>
              </a:extLst>
            </p:cNvPr>
            <p:cNvCxnSpPr>
              <a:cxnSpLocks noChangeShapeType="1"/>
              <a:endCxn id="36" idx="2"/>
            </p:cNvCxnSpPr>
            <p:nvPr/>
          </p:nvCxnSpPr>
          <p:spPr bwMode="auto">
            <a:xfrm flipH="1" flipV="1">
              <a:off x="4217860" y="4522534"/>
              <a:ext cx="25523" cy="296807"/>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cxnSp>
        <p:sp>
          <p:nvSpPr>
            <p:cNvPr id="10" name="TextBox 27">
              <a:extLst>
                <a:ext uri="{FF2B5EF4-FFF2-40B4-BE49-F238E27FC236}">
                  <a16:creationId xmlns:a16="http://schemas.microsoft.com/office/drawing/2014/main" id="{4CF735B3-9892-C041-8BFD-2D0152290D55}"/>
                </a:ext>
              </a:extLst>
            </p:cNvPr>
            <p:cNvSpPr txBox="1">
              <a:spLocks noChangeArrowheads="1"/>
            </p:cNvSpPr>
            <p:nvPr/>
          </p:nvSpPr>
          <p:spPr bwMode="auto">
            <a:xfrm flipH="1">
              <a:off x="1731461" y="3603237"/>
              <a:ext cx="1948390" cy="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200"/>
                </a:spcAft>
              </a:pPr>
              <a:endParaRPr lang="en-US" sz="1300" dirty="0">
                <a:solidFill>
                  <a:schemeClr val="accent6"/>
                </a:solidFill>
                <a:effectLst>
                  <a:outerShdw blurRad="38100" dist="38100" dir="2700000" algn="tl">
                    <a:srgbClr val="000000">
                      <a:alpha val="43137"/>
                    </a:srgbClr>
                  </a:outerShdw>
                </a:effectLst>
                <a:latin typeface="Arial" pitchFamily="34" charset="0"/>
                <a:cs typeface="Arial" pitchFamily="34" charset="0"/>
              </a:endParaRPr>
            </a:p>
          </p:txBody>
        </p:sp>
        <p:sp>
          <p:nvSpPr>
            <p:cNvPr id="11" name="TextBox 29">
              <a:extLst>
                <a:ext uri="{FF2B5EF4-FFF2-40B4-BE49-F238E27FC236}">
                  <a16:creationId xmlns:a16="http://schemas.microsoft.com/office/drawing/2014/main" id="{5A65BAC6-B752-EE44-AE9F-695B51E1A864}"/>
                </a:ext>
              </a:extLst>
            </p:cNvPr>
            <p:cNvSpPr txBox="1">
              <a:spLocks noChangeArrowheads="1"/>
            </p:cNvSpPr>
            <p:nvPr/>
          </p:nvSpPr>
          <p:spPr bwMode="auto">
            <a:xfrm flipH="1">
              <a:off x="3630815" y="4756785"/>
              <a:ext cx="1640079" cy="58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300" i="1" dirty="0">
                  <a:solidFill>
                    <a:schemeClr val="bg1"/>
                  </a:solidFill>
                  <a:effectLst>
                    <a:outerShdw blurRad="38100" dist="38100" dir="2700000" algn="tl">
                      <a:srgbClr val="000000">
                        <a:alpha val="43137"/>
                      </a:srgbClr>
                    </a:outerShdw>
                  </a:effectLst>
                  <a:latin typeface="Arial" pitchFamily="34" charset="0"/>
                  <a:cs typeface="Arial" pitchFamily="34" charset="0"/>
                </a:rPr>
                <a:t>Throbbing pain</a:t>
              </a:r>
            </a:p>
          </p:txBody>
        </p:sp>
        <p:sp>
          <p:nvSpPr>
            <p:cNvPr id="12" name="TextBox 33">
              <a:extLst>
                <a:ext uri="{FF2B5EF4-FFF2-40B4-BE49-F238E27FC236}">
                  <a16:creationId xmlns:a16="http://schemas.microsoft.com/office/drawing/2014/main" id="{DB7FFE18-47FE-FE4B-8583-795F758CC0BD}"/>
                </a:ext>
              </a:extLst>
            </p:cNvPr>
            <p:cNvSpPr txBox="1">
              <a:spLocks noChangeArrowheads="1"/>
            </p:cNvSpPr>
            <p:nvPr/>
          </p:nvSpPr>
          <p:spPr bwMode="auto">
            <a:xfrm>
              <a:off x="8962886" y="5410801"/>
              <a:ext cx="6519246" cy="119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8600" indent="-228600" eaLnBrk="1" hangingPunct="1">
                <a:spcAft>
                  <a:spcPts val="200"/>
                </a:spcAft>
              </a:pPr>
              <a:r>
                <a:rPr lang="en-US" sz="1300" b="1" dirty="0">
                  <a:solidFill>
                    <a:schemeClr val="accent6"/>
                  </a:solidFill>
                  <a:latin typeface="Arial" pitchFamily="34" charset="0"/>
                  <a:cs typeface="Arial" pitchFamily="34" charset="0"/>
                </a:rPr>
                <a:t>Release of CGRP</a:t>
              </a:r>
            </a:p>
            <a:p>
              <a:pPr marL="228600" indent="-228600" eaLnBrk="1" hangingPunct="1">
                <a:spcAft>
                  <a:spcPts val="200"/>
                </a:spcAft>
                <a:buFont typeface="Arial" panose="020B0604020202020204" pitchFamily="34" charset="0"/>
                <a:buChar char="•"/>
              </a:pPr>
              <a:r>
                <a:rPr lang="en-US" sz="1300" dirty="0">
                  <a:solidFill>
                    <a:schemeClr val="accent6"/>
                  </a:solidFill>
                  <a:latin typeface="Arial" pitchFamily="34" charset="0"/>
                  <a:cs typeface="Arial" pitchFamily="34" charset="0"/>
                </a:rPr>
                <a:t>Multiple potential sources or sites of action</a:t>
              </a:r>
            </a:p>
            <a:p>
              <a:pPr marL="228600" indent="-228600" eaLnBrk="1" hangingPunct="1">
                <a:spcAft>
                  <a:spcPts val="200"/>
                </a:spcAft>
                <a:buFont typeface="Arial" panose="020B0604020202020204" pitchFamily="34" charset="0"/>
                <a:buChar char="•"/>
              </a:pPr>
              <a:r>
                <a:rPr lang="en-US" sz="1300" dirty="0">
                  <a:solidFill>
                    <a:schemeClr val="accent6"/>
                  </a:solidFill>
                  <a:latin typeface="Arial" pitchFamily="34" charset="0"/>
                  <a:cs typeface="Arial" pitchFamily="34" charset="0"/>
                </a:rPr>
                <a:t>Headache and other symptoms</a:t>
              </a:r>
            </a:p>
            <a:p>
              <a:pPr marL="228600" indent="-228600" eaLnBrk="1" hangingPunct="1">
                <a:spcAft>
                  <a:spcPts val="200"/>
                </a:spcAft>
                <a:buFont typeface="Arial" panose="020B0604020202020204" pitchFamily="34" charset="0"/>
                <a:buChar char="•"/>
              </a:pPr>
              <a:r>
                <a:rPr lang="en-US" sz="1300" dirty="0">
                  <a:solidFill>
                    <a:schemeClr val="accent6"/>
                  </a:solidFill>
                  <a:latin typeface="Arial" pitchFamily="34" charset="0"/>
                  <a:cs typeface="Arial" pitchFamily="34" charset="0"/>
                </a:rPr>
                <a:t>Target for small-molecule antagonists and antibodies</a:t>
              </a:r>
            </a:p>
          </p:txBody>
        </p:sp>
        <p:sp>
          <p:nvSpPr>
            <p:cNvPr id="13" name="TextBox 36">
              <a:extLst>
                <a:ext uri="{FF2B5EF4-FFF2-40B4-BE49-F238E27FC236}">
                  <a16:creationId xmlns:a16="http://schemas.microsoft.com/office/drawing/2014/main" id="{FA653C8C-23D0-4E4F-91EC-4A9595E27065}"/>
                </a:ext>
              </a:extLst>
            </p:cNvPr>
            <p:cNvSpPr txBox="1">
              <a:spLocks noChangeArrowheads="1"/>
            </p:cNvSpPr>
            <p:nvPr/>
          </p:nvSpPr>
          <p:spPr bwMode="auto">
            <a:xfrm>
              <a:off x="8887784" y="2692961"/>
              <a:ext cx="6008838" cy="119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8600" indent="-228600" eaLnBrk="1" hangingPunct="1">
                <a:spcAft>
                  <a:spcPts val="200"/>
                </a:spcAft>
              </a:pPr>
              <a:r>
                <a:rPr lang="en-US" sz="1300" b="1" dirty="0">
                  <a:solidFill>
                    <a:schemeClr val="accent6"/>
                  </a:solidFill>
                  <a:latin typeface="Arial" pitchFamily="34" charset="0"/>
                  <a:cs typeface="Arial" pitchFamily="34" charset="0"/>
                </a:rPr>
                <a:t>Thalamus</a:t>
              </a:r>
            </a:p>
            <a:p>
              <a:pPr marL="228600" indent="-228600" eaLnBrk="1" hangingPunct="1">
                <a:spcAft>
                  <a:spcPts val="200"/>
                </a:spcAft>
                <a:buFont typeface="Arial" panose="020B0604020202020204" pitchFamily="34" charset="0"/>
                <a:buChar char="•"/>
              </a:pPr>
              <a:r>
                <a:rPr lang="en-US" sz="1300" dirty="0">
                  <a:solidFill>
                    <a:schemeClr val="accent6"/>
                  </a:solidFill>
                  <a:latin typeface="Arial" pitchFamily="34" charset="0"/>
                  <a:cs typeface="Arial" pitchFamily="34" charset="0"/>
                </a:rPr>
                <a:t>Sensitization of alteration of thalamocortical circuits</a:t>
              </a:r>
            </a:p>
            <a:p>
              <a:pPr marL="228600" indent="-228600" eaLnBrk="1" hangingPunct="1">
                <a:spcAft>
                  <a:spcPts val="200"/>
                </a:spcAft>
                <a:buFont typeface="Arial" panose="020B0604020202020204" pitchFamily="34" charset="0"/>
                <a:buChar char="•"/>
              </a:pPr>
              <a:r>
                <a:rPr lang="en-US" sz="1300" dirty="0">
                  <a:solidFill>
                    <a:schemeClr val="accent6"/>
                  </a:solidFill>
                  <a:latin typeface="Arial" pitchFamily="34" charset="0"/>
                  <a:cs typeface="Arial" pitchFamily="34" charset="0"/>
                </a:rPr>
                <a:t>Sensory sensitivity and allodynia</a:t>
              </a:r>
            </a:p>
            <a:p>
              <a:pPr marL="228600" indent="-228600" eaLnBrk="1" hangingPunct="1">
                <a:spcAft>
                  <a:spcPts val="200"/>
                </a:spcAft>
                <a:buFont typeface="Arial" panose="020B0604020202020204" pitchFamily="34" charset="0"/>
                <a:buChar char="•"/>
              </a:pPr>
              <a:r>
                <a:rPr lang="en-US" sz="1300" dirty="0">
                  <a:solidFill>
                    <a:schemeClr val="accent6"/>
                  </a:solidFill>
                  <a:latin typeface="Arial" pitchFamily="34" charset="0"/>
                  <a:cs typeface="Arial" pitchFamily="34" charset="0"/>
                </a:rPr>
                <a:t>Target for neuromodulation</a:t>
              </a:r>
            </a:p>
          </p:txBody>
        </p:sp>
        <p:cxnSp>
          <p:nvCxnSpPr>
            <p:cNvPr id="14" name="Straight Arrow Connector 13">
              <a:extLst>
                <a:ext uri="{FF2B5EF4-FFF2-40B4-BE49-F238E27FC236}">
                  <a16:creationId xmlns:a16="http://schemas.microsoft.com/office/drawing/2014/main" id="{7AC89553-155C-134C-9CFD-6980639B7C87}"/>
                </a:ext>
              </a:extLst>
            </p:cNvPr>
            <p:cNvCxnSpPr>
              <a:cxnSpLocks noChangeShapeType="1"/>
              <a:endCxn id="27" idx="3"/>
            </p:cNvCxnSpPr>
            <p:nvPr/>
          </p:nvCxnSpPr>
          <p:spPr bwMode="auto">
            <a:xfrm flipH="1">
              <a:off x="5931389" y="2849517"/>
              <a:ext cx="3002791" cy="677927"/>
            </a:xfrm>
            <a:prstGeom prst="straightConnector1">
              <a:avLst/>
            </a:prstGeom>
            <a:noFill/>
            <a:ln w="28575">
              <a:solidFill>
                <a:srgbClr val="FFC000"/>
              </a:solidFill>
              <a:round/>
              <a:headEnd/>
              <a:tailEnd type="arrow" w="med" len="med"/>
            </a:ln>
            <a:effectLst/>
            <a:extLst>
              <a:ext uri="{909E8E84-426E-40DD-AFC4-6F175D3DCCD1}">
                <a14:hiddenFill xmlns:a14="http://schemas.microsoft.com/office/drawing/2010/main">
                  <a:noFill/>
                </a14:hiddenFill>
              </a:ext>
            </a:extLst>
          </p:spPr>
        </p:cxnSp>
        <p:sp>
          <p:nvSpPr>
            <p:cNvPr id="15" name="TextBox 45">
              <a:extLst>
                <a:ext uri="{FF2B5EF4-FFF2-40B4-BE49-F238E27FC236}">
                  <a16:creationId xmlns:a16="http://schemas.microsoft.com/office/drawing/2014/main" id="{9045B3D4-1A94-4E4B-8E53-A3BE15128AFD}"/>
                </a:ext>
              </a:extLst>
            </p:cNvPr>
            <p:cNvSpPr txBox="1">
              <a:spLocks noChangeArrowheads="1"/>
            </p:cNvSpPr>
            <p:nvPr/>
          </p:nvSpPr>
          <p:spPr bwMode="auto">
            <a:xfrm>
              <a:off x="-788528" y="2204172"/>
              <a:ext cx="3760366" cy="143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8600" indent="-228600" eaLnBrk="1" hangingPunct="1">
                <a:spcAft>
                  <a:spcPts val="200"/>
                </a:spcAft>
              </a:pPr>
              <a:r>
                <a:rPr lang="en-US" sz="1300" b="1" dirty="0">
                  <a:solidFill>
                    <a:srgbClr val="1D2E5A"/>
                  </a:solidFill>
                  <a:latin typeface="Arial" pitchFamily="34" charset="0"/>
                  <a:cs typeface="Arial" pitchFamily="34" charset="0"/>
                </a:rPr>
                <a:t>Hypothalamus</a:t>
              </a:r>
            </a:p>
            <a:p>
              <a:pPr marL="228600" indent="-228600" eaLnBrk="1" hangingPunct="1">
                <a:spcAft>
                  <a:spcPts val="200"/>
                </a:spcAft>
                <a:buFont typeface="Arial" panose="020B0604020202020204" pitchFamily="34" charset="0"/>
                <a:buChar char="•"/>
              </a:pPr>
              <a:r>
                <a:rPr lang="en-US" sz="1300" dirty="0">
                  <a:solidFill>
                    <a:srgbClr val="1D2E5A"/>
                  </a:solidFill>
                  <a:latin typeface="Arial" pitchFamily="34" charset="0"/>
                  <a:cs typeface="Arial" pitchFamily="34" charset="0"/>
                </a:rPr>
                <a:t>Activation in premonitory phase</a:t>
              </a:r>
            </a:p>
            <a:p>
              <a:pPr marL="228600" indent="-228600" eaLnBrk="1" hangingPunct="1">
                <a:spcAft>
                  <a:spcPts val="200"/>
                </a:spcAft>
                <a:buFont typeface="Arial" panose="020B0604020202020204" pitchFamily="34" charset="0"/>
                <a:buChar char="•"/>
              </a:pPr>
              <a:r>
                <a:rPr lang="en-US" sz="1300" dirty="0">
                  <a:solidFill>
                    <a:srgbClr val="1D2E5A"/>
                  </a:solidFill>
                  <a:latin typeface="Arial" pitchFamily="34" charset="0"/>
                  <a:cs typeface="Arial" pitchFamily="34" charset="0"/>
                </a:rPr>
                <a:t>Premonitory symptoms</a:t>
              </a:r>
            </a:p>
            <a:p>
              <a:pPr marL="228600" indent="-228600" eaLnBrk="1" hangingPunct="1">
                <a:spcAft>
                  <a:spcPts val="200"/>
                </a:spcAft>
                <a:buFont typeface="Arial" panose="020B0604020202020204" pitchFamily="34" charset="0"/>
                <a:buChar char="•"/>
              </a:pPr>
              <a:r>
                <a:rPr lang="en-US" sz="1300" dirty="0">
                  <a:solidFill>
                    <a:srgbClr val="1D2E5A"/>
                  </a:solidFill>
                  <a:latin typeface="Arial" pitchFamily="34" charset="0"/>
                  <a:cs typeface="Arial" pitchFamily="34" charset="0"/>
                </a:rPr>
                <a:t>Target for hypothalamic peptides and modulators</a:t>
              </a:r>
            </a:p>
          </p:txBody>
        </p:sp>
        <p:cxnSp>
          <p:nvCxnSpPr>
            <p:cNvPr id="16" name="Straight Arrow Connector 46">
              <a:extLst>
                <a:ext uri="{FF2B5EF4-FFF2-40B4-BE49-F238E27FC236}">
                  <a16:creationId xmlns:a16="http://schemas.microsoft.com/office/drawing/2014/main" id="{F1F50CDC-2BE8-E248-AC6E-7042BD53506C}"/>
                </a:ext>
              </a:extLst>
            </p:cNvPr>
            <p:cNvCxnSpPr>
              <a:cxnSpLocks noChangeShapeType="1"/>
            </p:cNvCxnSpPr>
            <p:nvPr/>
          </p:nvCxnSpPr>
          <p:spPr bwMode="auto">
            <a:xfrm flipH="1">
              <a:off x="6393376" y="4276126"/>
              <a:ext cx="2514418" cy="463951"/>
            </a:xfrm>
            <a:prstGeom prst="straightConnector1">
              <a:avLst/>
            </a:prstGeom>
            <a:noFill/>
            <a:ln w="28575">
              <a:solidFill>
                <a:srgbClr val="FFC000"/>
              </a:solidFill>
              <a:round/>
              <a:headEnd/>
              <a:tailEnd type="arrow" w="med" len="med"/>
            </a:ln>
            <a:extLst>
              <a:ext uri="{909E8E84-426E-40DD-AFC4-6F175D3DCCD1}">
                <a14:hiddenFill xmlns:a14="http://schemas.microsoft.com/office/drawing/2010/main">
                  <a:noFill/>
                </a14:hiddenFill>
              </a:ext>
            </a:extLst>
          </p:spPr>
        </p:cxnSp>
        <p:pic>
          <p:nvPicPr>
            <p:cNvPr id="17" name="Curved Connector 50">
              <a:extLst>
                <a:ext uri="{FF2B5EF4-FFF2-40B4-BE49-F238E27FC236}">
                  <a16:creationId xmlns:a16="http://schemas.microsoft.com/office/drawing/2014/main" id="{1D6AACAD-DCFA-DC4E-BC9E-115C5D0444FF}"/>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45568">
              <a:off x="4266732" y="2323151"/>
              <a:ext cx="498530" cy="80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52">
              <a:extLst>
                <a:ext uri="{FF2B5EF4-FFF2-40B4-BE49-F238E27FC236}">
                  <a16:creationId xmlns:a16="http://schemas.microsoft.com/office/drawing/2014/main" id="{04B481FF-79FC-E243-9556-CBADE25CEA90}"/>
                </a:ext>
              </a:extLst>
            </p:cNvPr>
            <p:cNvSpPr txBox="1">
              <a:spLocks noChangeArrowheads="1"/>
            </p:cNvSpPr>
            <p:nvPr/>
          </p:nvSpPr>
          <p:spPr bwMode="auto">
            <a:xfrm>
              <a:off x="8954849" y="1499222"/>
              <a:ext cx="6695298" cy="119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8600" indent="-228600" eaLnBrk="1" hangingPunct="1">
                <a:spcAft>
                  <a:spcPts val="200"/>
                </a:spcAft>
              </a:pPr>
              <a:r>
                <a:rPr lang="en-US" sz="1300" b="1" dirty="0">
                  <a:solidFill>
                    <a:srgbClr val="1D2E5A"/>
                  </a:solidFill>
                  <a:latin typeface="Arial" pitchFamily="34" charset="0"/>
                  <a:cs typeface="Arial" pitchFamily="34" charset="0"/>
                </a:rPr>
                <a:t>Cortex </a:t>
              </a:r>
            </a:p>
            <a:p>
              <a:pPr marL="228600" indent="-228600" eaLnBrk="1" hangingPunct="1">
                <a:spcAft>
                  <a:spcPts val="200"/>
                </a:spcAft>
                <a:buFont typeface="Arial" panose="020B0604020202020204" pitchFamily="34" charset="0"/>
                <a:buChar char="•"/>
              </a:pPr>
              <a:r>
                <a:rPr lang="en-US" sz="1300" dirty="0">
                  <a:solidFill>
                    <a:srgbClr val="1D2E5A"/>
                  </a:solidFill>
                  <a:latin typeface="Arial" pitchFamily="34" charset="0"/>
                  <a:cs typeface="Arial" pitchFamily="34" charset="0"/>
                </a:rPr>
                <a:t>Cortical spreading depolarization, altered connectivity</a:t>
              </a:r>
            </a:p>
            <a:p>
              <a:pPr marL="228600" indent="-228600" eaLnBrk="1" hangingPunct="1">
                <a:spcAft>
                  <a:spcPts val="200"/>
                </a:spcAft>
                <a:buFont typeface="Arial" panose="020B0604020202020204" pitchFamily="34" charset="0"/>
                <a:buChar char="•"/>
              </a:pPr>
              <a:r>
                <a:rPr lang="en-US" sz="1300" dirty="0">
                  <a:solidFill>
                    <a:srgbClr val="1D2E5A"/>
                  </a:solidFill>
                  <a:latin typeface="Arial" pitchFamily="34" charset="0"/>
                  <a:cs typeface="Arial" pitchFamily="34" charset="0"/>
                </a:rPr>
                <a:t>Migraine aura and cognitive symptoms</a:t>
              </a:r>
            </a:p>
            <a:p>
              <a:pPr marL="228600" indent="-228600" eaLnBrk="1" hangingPunct="1">
                <a:spcAft>
                  <a:spcPts val="200"/>
                </a:spcAft>
                <a:buFont typeface="Arial" panose="020B0604020202020204" pitchFamily="34" charset="0"/>
                <a:buChar char="•"/>
              </a:pPr>
              <a:r>
                <a:rPr lang="en-US" sz="1300" dirty="0">
                  <a:solidFill>
                    <a:srgbClr val="1D2E5A"/>
                  </a:solidFill>
                  <a:latin typeface="Arial" pitchFamily="34" charset="0"/>
                  <a:cs typeface="Arial" pitchFamily="34" charset="0"/>
                </a:rPr>
                <a:t>Target for neuromodulation</a:t>
              </a:r>
            </a:p>
          </p:txBody>
        </p:sp>
        <p:sp>
          <p:nvSpPr>
            <p:cNvPr id="19" name="TextBox 55">
              <a:extLst>
                <a:ext uri="{FF2B5EF4-FFF2-40B4-BE49-F238E27FC236}">
                  <a16:creationId xmlns:a16="http://schemas.microsoft.com/office/drawing/2014/main" id="{01FE6A01-69CF-BC4D-A392-74288D3476DE}"/>
                </a:ext>
              </a:extLst>
            </p:cNvPr>
            <p:cNvSpPr txBox="1">
              <a:spLocks noChangeArrowheads="1"/>
            </p:cNvSpPr>
            <p:nvPr/>
          </p:nvSpPr>
          <p:spPr bwMode="auto">
            <a:xfrm>
              <a:off x="8950415" y="4107472"/>
              <a:ext cx="5872045" cy="119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8600" indent="-228600" eaLnBrk="1" hangingPunct="1">
                <a:spcAft>
                  <a:spcPts val="200"/>
                </a:spcAft>
              </a:pPr>
              <a:r>
                <a:rPr lang="en-US" sz="1300" b="1" dirty="0">
                  <a:solidFill>
                    <a:schemeClr val="accent6"/>
                  </a:solidFill>
                  <a:latin typeface="Arial" pitchFamily="34" charset="0"/>
                  <a:cs typeface="Arial" pitchFamily="34" charset="0"/>
                </a:rPr>
                <a:t>Trigeminocervical Complex</a:t>
              </a:r>
            </a:p>
            <a:p>
              <a:pPr marL="228600" indent="-228600" eaLnBrk="1" hangingPunct="1">
                <a:spcAft>
                  <a:spcPts val="200"/>
                </a:spcAft>
                <a:buFont typeface="Arial" panose="020B0604020202020204" pitchFamily="34" charset="0"/>
                <a:buChar char="•"/>
              </a:pPr>
              <a:r>
                <a:rPr lang="en-US" sz="1300" dirty="0">
                  <a:solidFill>
                    <a:schemeClr val="accent6"/>
                  </a:solidFill>
                  <a:latin typeface="Arial" pitchFamily="34" charset="0"/>
                  <a:cs typeface="Arial" pitchFamily="34" charset="0"/>
                </a:rPr>
                <a:t>Pain transmission or sensitization </a:t>
              </a:r>
            </a:p>
            <a:p>
              <a:pPr marL="228600" indent="-228600" eaLnBrk="1" hangingPunct="1">
                <a:spcAft>
                  <a:spcPts val="200"/>
                </a:spcAft>
                <a:buFont typeface="Arial" panose="020B0604020202020204" pitchFamily="34" charset="0"/>
                <a:buChar char="•"/>
              </a:pPr>
              <a:r>
                <a:rPr lang="en-US" sz="1300" dirty="0">
                  <a:solidFill>
                    <a:schemeClr val="accent6"/>
                  </a:solidFill>
                  <a:latin typeface="Arial" pitchFamily="34" charset="0"/>
                  <a:cs typeface="Arial" pitchFamily="34" charset="0"/>
                </a:rPr>
                <a:t>Headache and neck pain</a:t>
              </a:r>
            </a:p>
            <a:p>
              <a:pPr marL="228600" indent="-228600" eaLnBrk="1" hangingPunct="1">
                <a:spcAft>
                  <a:spcPts val="200"/>
                </a:spcAft>
                <a:buFont typeface="Arial" panose="020B0604020202020204" pitchFamily="34" charset="0"/>
                <a:buChar char="•"/>
              </a:pPr>
              <a:r>
                <a:rPr lang="en-US" sz="1300" dirty="0">
                  <a:solidFill>
                    <a:schemeClr val="accent6"/>
                  </a:solidFill>
                  <a:latin typeface="Arial" pitchFamily="34" charset="0"/>
                  <a:cs typeface="Arial" pitchFamily="34" charset="0"/>
                </a:rPr>
                <a:t>Target for medications and neuromodulation</a:t>
              </a:r>
            </a:p>
          </p:txBody>
        </p:sp>
        <p:sp>
          <p:nvSpPr>
            <p:cNvPr id="20" name="Freeform 58">
              <a:extLst>
                <a:ext uri="{FF2B5EF4-FFF2-40B4-BE49-F238E27FC236}">
                  <a16:creationId xmlns:a16="http://schemas.microsoft.com/office/drawing/2014/main" id="{D93428DA-B330-4D4D-B914-3602BC1DCCBF}"/>
                </a:ext>
              </a:extLst>
            </p:cNvPr>
            <p:cNvSpPr>
              <a:spLocks/>
            </p:cNvSpPr>
            <p:nvPr/>
          </p:nvSpPr>
          <p:spPr bwMode="auto">
            <a:xfrm>
              <a:off x="7713534" y="3623117"/>
              <a:ext cx="519986" cy="2963417"/>
            </a:xfrm>
            <a:custGeom>
              <a:avLst/>
              <a:gdLst>
                <a:gd name="T0" fmla="*/ 2147483647 w 9005"/>
                <a:gd name="T1" fmla="*/ 2147483647 h 10118"/>
                <a:gd name="T2" fmla="*/ 2147483647 w 9005"/>
                <a:gd name="T3" fmla="*/ 2147483647 h 10118"/>
                <a:gd name="T4" fmla="*/ 2147483647 w 9005"/>
                <a:gd name="T5" fmla="*/ 2147483647 h 10118"/>
                <a:gd name="T6" fmla="*/ 0 w 9005"/>
                <a:gd name="T7" fmla="*/ 2147483647 h 10118"/>
                <a:gd name="T8" fmla="*/ 2147483647 w 9005"/>
                <a:gd name="T9" fmla="*/ 2147483647 h 10118"/>
                <a:gd name="T10" fmla="*/ 2147483647 w 9005"/>
                <a:gd name="T11" fmla="*/ 2147483647 h 10118"/>
                <a:gd name="T12" fmla="*/ 2147483647 w 9005"/>
                <a:gd name="T13" fmla="*/ 2147483647 h 10118"/>
                <a:gd name="T14" fmla="*/ 2147483647 w 9005"/>
                <a:gd name="T15" fmla="*/ 0 h 10118"/>
                <a:gd name="T16" fmla="*/ 2147483647 w 9005"/>
                <a:gd name="T17" fmla="*/ 2147483647 h 10118"/>
                <a:gd name="T18" fmla="*/ 2147483647 w 9005"/>
                <a:gd name="T19" fmla="*/ 2147483647 h 10118"/>
                <a:gd name="T20" fmla="*/ 2147483647 w 9005"/>
                <a:gd name="T21" fmla="*/ 2147483647 h 10118"/>
                <a:gd name="T22" fmla="*/ 2147483647 w 9005"/>
                <a:gd name="T23" fmla="*/ 2147483647 h 10118"/>
                <a:gd name="T24" fmla="*/ 2147483647 w 9005"/>
                <a:gd name="T25" fmla="*/ 2147483647 h 10118"/>
                <a:gd name="T26" fmla="*/ 2147483647 w 9005"/>
                <a:gd name="T27" fmla="*/ 2147483647 h 10118"/>
                <a:gd name="T28" fmla="*/ 2147483647 w 9005"/>
                <a:gd name="T29" fmla="*/ 2147483647 h 10118"/>
                <a:gd name="T30" fmla="*/ 2147483647 w 9005"/>
                <a:gd name="T31" fmla="*/ 2147483647 h 101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05"/>
                <a:gd name="T49" fmla="*/ 0 h 10118"/>
                <a:gd name="T50" fmla="*/ 9005 w 9005"/>
                <a:gd name="T51" fmla="*/ 10118 h 101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05" h="10118">
                  <a:moveTo>
                    <a:pt x="3326" y="9819"/>
                  </a:moveTo>
                  <a:cubicBezTo>
                    <a:pt x="3312" y="9816"/>
                    <a:pt x="3657" y="10118"/>
                    <a:pt x="3241" y="9931"/>
                  </a:cubicBezTo>
                  <a:cubicBezTo>
                    <a:pt x="3488" y="9940"/>
                    <a:pt x="1372" y="9220"/>
                    <a:pt x="832" y="8694"/>
                  </a:cubicBezTo>
                  <a:cubicBezTo>
                    <a:pt x="248" y="7912"/>
                    <a:pt x="124" y="7336"/>
                    <a:pt x="0" y="6644"/>
                  </a:cubicBezTo>
                  <a:lnTo>
                    <a:pt x="372" y="4670"/>
                  </a:lnTo>
                  <a:cubicBezTo>
                    <a:pt x="737" y="4025"/>
                    <a:pt x="838" y="3368"/>
                    <a:pt x="1466" y="2736"/>
                  </a:cubicBezTo>
                  <a:cubicBezTo>
                    <a:pt x="2056" y="2028"/>
                    <a:pt x="3567" y="1423"/>
                    <a:pt x="4617" y="767"/>
                  </a:cubicBezTo>
                  <a:cubicBezTo>
                    <a:pt x="5128" y="524"/>
                    <a:pt x="5113" y="256"/>
                    <a:pt x="5361" y="0"/>
                  </a:cubicBezTo>
                  <a:cubicBezTo>
                    <a:pt x="5551" y="158"/>
                    <a:pt x="6134" y="251"/>
                    <a:pt x="5930" y="474"/>
                  </a:cubicBezTo>
                  <a:cubicBezTo>
                    <a:pt x="5740" y="1037"/>
                    <a:pt x="5288" y="1471"/>
                    <a:pt x="4967" y="1969"/>
                  </a:cubicBezTo>
                  <a:lnTo>
                    <a:pt x="3698" y="3503"/>
                  </a:lnTo>
                  <a:lnTo>
                    <a:pt x="3035" y="5053"/>
                  </a:lnTo>
                  <a:cubicBezTo>
                    <a:pt x="2950" y="5753"/>
                    <a:pt x="3099" y="6165"/>
                    <a:pt x="3698" y="7152"/>
                  </a:cubicBezTo>
                  <a:cubicBezTo>
                    <a:pt x="4125" y="7808"/>
                    <a:pt x="4749" y="8413"/>
                    <a:pt x="6096" y="9043"/>
                  </a:cubicBezTo>
                  <a:cubicBezTo>
                    <a:pt x="7219" y="9286"/>
                    <a:pt x="7899" y="9562"/>
                    <a:pt x="8884" y="9707"/>
                  </a:cubicBezTo>
                  <a:cubicBezTo>
                    <a:pt x="8924" y="9782"/>
                    <a:pt x="8965" y="9856"/>
                    <a:pt x="9005" y="9931"/>
                  </a:cubicBezTo>
                </a:path>
              </a:pathLst>
            </a:custGeom>
            <a:gradFill rotWithShape="0">
              <a:gsLst>
                <a:gs pos="0">
                  <a:srgbClr val="E6B9B8">
                    <a:alpha val="0"/>
                  </a:srgbClr>
                </a:gs>
                <a:gs pos="50000">
                  <a:srgbClr val="D99694">
                    <a:alpha val="50000"/>
                  </a:srgbClr>
                </a:gs>
                <a:gs pos="100000">
                  <a:srgbClr val="C0504D"/>
                </a:gs>
              </a:gsLst>
              <a:lin ang="5400000"/>
            </a:gra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p>
              <a:pPr>
                <a:spcAft>
                  <a:spcPts val="200"/>
                </a:spcAft>
              </a:pPr>
              <a:endParaRPr lang="en-US" sz="1300" dirty="0">
                <a:solidFill>
                  <a:schemeClr val="accent6"/>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21" name="Freeform 24">
              <a:extLst>
                <a:ext uri="{FF2B5EF4-FFF2-40B4-BE49-F238E27FC236}">
                  <a16:creationId xmlns:a16="http://schemas.microsoft.com/office/drawing/2014/main" id="{01C03374-05EF-434C-8BAE-85020AFD5125}"/>
                </a:ext>
              </a:extLst>
            </p:cNvPr>
            <p:cNvGrpSpPr>
              <a:grpSpLocks/>
            </p:cNvGrpSpPr>
            <p:nvPr/>
          </p:nvGrpSpPr>
          <p:grpSpPr bwMode="auto">
            <a:xfrm rot="1013546">
              <a:off x="5629804" y="1761514"/>
              <a:ext cx="1003371" cy="643672"/>
              <a:chOff x="526" y="1743"/>
              <a:chExt cx="1144" cy="1298"/>
            </a:xfrm>
          </p:grpSpPr>
          <p:pic>
            <p:nvPicPr>
              <p:cNvPr id="31" name="Freeform 24">
                <a:extLst>
                  <a:ext uri="{FF2B5EF4-FFF2-40B4-BE49-F238E27FC236}">
                    <a16:creationId xmlns:a16="http://schemas.microsoft.com/office/drawing/2014/main" id="{33E06D19-1124-B148-B870-B2846C50B1A6}"/>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 y="1743"/>
                <a:ext cx="1144" cy="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71">
                <a:extLst>
                  <a:ext uri="{FF2B5EF4-FFF2-40B4-BE49-F238E27FC236}">
                    <a16:creationId xmlns:a16="http://schemas.microsoft.com/office/drawing/2014/main" id="{7D8A876E-C75E-1D46-B8CB-DE12FFE11658}"/>
                  </a:ext>
                </a:extLst>
              </p:cNvPr>
              <p:cNvSpPr txBox="1">
                <a:spLocks noChangeArrowheads="1"/>
              </p:cNvSpPr>
              <p:nvPr/>
            </p:nvSpPr>
            <p:spPr bwMode="auto">
              <a:xfrm>
                <a:off x="528" y="1728"/>
                <a:ext cx="1147" cy="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Aft>
                    <a:spcPts val="200"/>
                  </a:spcAft>
                </a:pPr>
                <a:endParaRPr lang="en-GB" sz="1300" dirty="0">
                  <a:solidFill>
                    <a:schemeClr val="accent6"/>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22" name="Picture 48" descr="upper blue arrow bulb.png">
              <a:extLst>
                <a:ext uri="{FF2B5EF4-FFF2-40B4-BE49-F238E27FC236}">
                  <a16:creationId xmlns:a16="http://schemas.microsoft.com/office/drawing/2014/main" id="{F34BE977-C3FF-BD4F-87E3-D18E0EDCBEF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202324">
              <a:off x="5448061" y="2237328"/>
              <a:ext cx="708039" cy="149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2">
              <a:extLst>
                <a:ext uri="{FF2B5EF4-FFF2-40B4-BE49-F238E27FC236}">
                  <a16:creationId xmlns:a16="http://schemas.microsoft.com/office/drawing/2014/main" id="{27E8E359-C145-074D-8541-125EA381C03D}"/>
                </a:ext>
              </a:extLst>
            </p:cNvPr>
            <p:cNvSpPr/>
            <p:nvPr/>
          </p:nvSpPr>
          <p:spPr>
            <a:xfrm>
              <a:off x="5659015" y="3494566"/>
              <a:ext cx="302905" cy="263729"/>
            </a:xfrm>
            <a:prstGeom prst="ellipse">
              <a:avLst/>
            </a:prstGeom>
            <a:solidFill>
              <a:schemeClr val="bg2">
                <a:lumMod val="60000"/>
                <a:lumOff val="40000"/>
              </a:schemeClr>
            </a:solidFill>
            <a:ln>
              <a:noFill/>
            </a:ln>
            <a:scene3d>
              <a:camera prst="orthographicFront"/>
              <a:lightRig rig="threePt" dir="t"/>
            </a:scene3d>
            <a:sp3d>
              <a:bevelT w="317500" h="1460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200"/>
                </a:spcAft>
                <a:defRPr/>
              </a:pPr>
              <a:endParaRPr lang="en-US" sz="1300" dirty="0">
                <a:solidFill>
                  <a:schemeClr val="accent6"/>
                </a:solidFill>
                <a:effectLst>
                  <a:outerShdw blurRad="38100" dist="38100" dir="2700000" algn="tl">
                    <a:srgbClr val="000000">
                      <a:alpha val="43137"/>
                    </a:srgbClr>
                  </a:outerShdw>
                </a:effectLst>
                <a:latin typeface="Arial" pitchFamily="34" charset="0"/>
                <a:cs typeface="Arial" pitchFamily="34" charset="0"/>
              </a:endParaRPr>
            </a:p>
          </p:txBody>
        </p:sp>
        <p:pic>
          <p:nvPicPr>
            <p:cNvPr id="24" name="Picture 49" descr="yellow arrow bulb.png">
              <a:extLst>
                <a:ext uri="{FF2B5EF4-FFF2-40B4-BE49-F238E27FC236}">
                  <a16:creationId xmlns:a16="http://schemas.microsoft.com/office/drawing/2014/main" id="{2C67923B-3B8F-F348-BE95-8972B2F8B8F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50735">
              <a:off x="6004647" y="3606708"/>
              <a:ext cx="421542" cy="123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24">
              <a:extLst>
                <a:ext uri="{FF2B5EF4-FFF2-40B4-BE49-F238E27FC236}">
                  <a16:creationId xmlns:a16="http://schemas.microsoft.com/office/drawing/2014/main" id="{4BEFBC7C-19EC-7D4B-8370-3676EFD3379B}"/>
                </a:ext>
              </a:extLst>
            </p:cNvPr>
            <p:cNvSpPr/>
            <p:nvPr/>
          </p:nvSpPr>
          <p:spPr bwMode="auto">
            <a:xfrm>
              <a:off x="5222143" y="3923497"/>
              <a:ext cx="242324" cy="242818"/>
            </a:xfrm>
            <a:prstGeom prst="ellipse">
              <a:avLst/>
            </a:prstGeom>
            <a:solidFill>
              <a:srgbClr val="C00000"/>
            </a:solidFill>
            <a:ln w="9525" cap="flat" cmpd="sng" algn="ctr">
              <a:noFill/>
              <a:prstDash val="solid"/>
              <a:round/>
              <a:headEnd type="none" w="med" len="med"/>
              <a:tailEnd type="none" w="med" len="med"/>
            </a:ln>
            <a:effectLst/>
            <a:scene3d>
              <a:camera prst="orthographicFront"/>
              <a:lightRig rig="threePt" dir="t"/>
            </a:scene3d>
            <a:sp3d>
              <a:bevelT w="317500"/>
            </a:sp3d>
          </p:spPr>
          <p:txBody>
            <a:bodyPr/>
            <a:lstStyle/>
            <a:p>
              <a:pPr eaLnBrk="0" hangingPunct="0">
                <a:spcAft>
                  <a:spcPts val="200"/>
                </a:spcAft>
                <a:defRPr/>
              </a:pPr>
              <a:endParaRPr lang="en-US" sz="1300" dirty="0">
                <a:solidFill>
                  <a:schemeClr val="accent6"/>
                </a:solidFill>
                <a:effectLst>
                  <a:outerShdw blurRad="38100" dist="38100" dir="2700000" algn="tl">
                    <a:srgbClr val="000000">
                      <a:alpha val="43137"/>
                    </a:srgbClr>
                  </a:outerShdw>
                </a:effectLst>
                <a:latin typeface="Arial" pitchFamily="34" charset="0"/>
                <a:ea typeface="ＭＳ Ｐゴシック" pitchFamily="-110" charset="-128"/>
                <a:cs typeface="Arial" pitchFamily="34" charset="0"/>
              </a:endParaRPr>
            </a:p>
          </p:txBody>
        </p:sp>
        <p:pic>
          <p:nvPicPr>
            <p:cNvPr id="26" name="Picture 60" descr="blue nerves LL.png">
              <a:extLst>
                <a:ext uri="{FF2B5EF4-FFF2-40B4-BE49-F238E27FC236}">
                  <a16:creationId xmlns:a16="http://schemas.microsoft.com/office/drawing/2014/main" id="{BBA0F8CD-3818-254F-98FE-329620C7C84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794604">
              <a:off x="4345736" y="3690688"/>
              <a:ext cx="2042017" cy="245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3" descr="red double arrow.png">
              <a:extLst>
                <a:ext uri="{FF2B5EF4-FFF2-40B4-BE49-F238E27FC236}">
                  <a16:creationId xmlns:a16="http://schemas.microsoft.com/office/drawing/2014/main" id="{038F8E6D-676A-3246-947E-3DAB6506DBF0}"/>
                </a:ext>
              </a:extLst>
            </p:cNvPr>
            <p:cNvPicPr>
              <a:picLocks noChangeAspect="1"/>
            </p:cNvPicPr>
            <p:nvPr/>
          </p:nvPicPr>
          <p:blipFill>
            <a:blip r:embed="rId11" cstate="print">
              <a:lum contrast="20000"/>
              <a:extLst>
                <a:ext uri="{28A0092B-C50C-407E-A947-70E740481C1C}">
                  <a14:useLocalDpi xmlns:a14="http://schemas.microsoft.com/office/drawing/2010/main" val="0"/>
                </a:ext>
              </a:extLst>
            </a:blip>
            <a:srcRect/>
            <a:stretch>
              <a:fillRect/>
            </a:stretch>
          </p:blipFill>
          <p:spPr bwMode="auto">
            <a:xfrm rot="20766754">
              <a:off x="4736235" y="2595765"/>
              <a:ext cx="1212881" cy="211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Line 73">
              <a:extLst>
                <a:ext uri="{FF2B5EF4-FFF2-40B4-BE49-F238E27FC236}">
                  <a16:creationId xmlns:a16="http://schemas.microsoft.com/office/drawing/2014/main" id="{92BAE3EB-CB84-DD4D-859D-EE9516333265}"/>
                </a:ext>
              </a:extLst>
            </p:cNvPr>
            <p:cNvSpPr>
              <a:spLocks noChangeShapeType="1"/>
            </p:cNvSpPr>
            <p:nvPr/>
          </p:nvSpPr>
          <p:spPr bwMode="auto">
            <a:xfrm>
              <a:off x="2278270" y="2969081"/>
              <a:ext cx="3031156" cy="1342566"/>
            </a:xfrm>
            <a:prstGeom prst="line">
              <a:avLst/>
            </a:prstGeom>
            <a:noFill/>
            <a:ln w="28575">
              <a:solidFill>
                <a:srgbClr val="FFC000"/>
              </a:solidFill>
              <a:round/>
              <a:headEnd/>
              <a:tailEnd type="triangle" w="med" len="med"/>
            </a:ln>
            <a:effectLst/>
            <a:extLst>
              <a:ext uri="{909E8E84-426E-40DD-AFC4-6F175D3DCCD1}">
                <a14:hiddenFill xmlns:a14="http://schemas.microsoft.com/office/drawing/2010/main">
                  <a:noFill/>
                </a14:hiddenFill>
              </a:ext>
            </a:extLst>
          </p:spPr>
          <p:txBody>
            <a:bodyPr/>
            <a:lstStyle/>
            <a:p>
              <a:pPr>
                <a:spcAft>
                  <a:spcPts val="200"/>
                </a:spcAft>
              </a:pPr>
              <a:endParaRPr lang="en-US" sz="1300" dirty="0">
                <a:solidFill>
                  <a:schemeClr val="accent6"/>
                </a:solidFill>
                <a:effectLst>
                  <a:outerShdw blurRad="38100" dist="38100" dir="2700000" algn="tl">
                    <a:srgbClr val="000000">
                      <a:alpha val="43137"/>
                    </a:srgbClr>
                  </a:outerShdw>
                </a:effectLst>
                <a:latin typeface="Arial" pitchFamily="34" charset="0"/>
                <a:cs typeface="Arial" pitchFamily="34" charset="0"/>
              </a:endParaRPr>
            </a:p>
          </p:txBody>
        </p:sp>
        <p:pic>
          <p:nvPicPr>
            <p:cNvPr id="29" name="Picture 47" descr="lower blue bulb nerves.png">
              <a:extLst>
                <a:ext uri="{FF2B5EF4-FFF2-40B4-BE49-F238E27FC236}">
                  <a16:creationId xmlns:a16="http://schemas.microsoft.com/office/drawing/2014/main" id="{9D8F8316-7ED9-7B4E-B9E5-7ED3AD87EED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028723">
              <a:off x="6388327" y="4688332"/>
              <a:ext cx="1405983" cy="161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34">
              <a:extLst>
                <a:ext uri="{FF2B5EF4-FFF2-40B4-BE49-F238E27FC236}">
                  <a16:creationId xmlns:a16="http://schemas.microsoft.com/office/drawing/2014/main" id="{C84A0DD2-77BE-184A-80E1-8740F44399D2}"/>
                </a:ext>
              </a:extLst>
            </p:cNvPr>
            <p:cNvCxnSpPr>
              <a:cxnSpLocks noChangeShapeType="1"/>
            </p:cNvCxnSpPr>
            <p:nvPr/>
          </p:nvCxnSpPr>
          <p:spPr bwMode="auto">
            <a:xfrm flipH="1" flipV="1">
              <a:off x="6798741" y="5231205"/>
              <a:ext cx="2164145" cy="353264"/>
            </a:xfrm>
            <a:prstGeom prst="straightConnector1">
              <a:avLst/>
            </a:prstGeom>
            <a:noFill/>
            <a:ln w="28575">
              <a:solidFill>
                <a:srgbClr val="FFC000"/>
              </a:solidFill>
              <a:round/>
              <a:headEnd/>
              <a:tailEnd type="arrow" w="med" len="med"/>
            </a:ln>
            <a:extLst>
              <a:ext uri="{909E8E84-426E-40DD-AFC4-6F175D3DCCD1}">
                <a14:hiddenFill xmlns:a14="http://schemas.microsoft.com/office/drawing/2010/main">
                  <a:noFill/>
                </a14:hiddenFill>
              </a:ext>
            </a:extLst>
          </p:spPr>
        </p:cxnSp>
      </p:grpSp>
      <p:sp>
        <p:nvSpPr>
          <p:cNvPr id="37" name="Title 4">
            <a:extLst>
              <a:ext uri="{FF2B5EF4-FFF2-40B4-BE49-F238E27FC236}">
                <a16:creationId xmlns:a16="http://schemas.microsoft.com/office/drawing/2014/main" id="{C6FE3921-8221-3B46-8546-4C63812D7165}"/>
              </a:ext>
            </a:extLst>
          </p:cNvPr>
          <p:cNvSpPr txBox="1">
            <a:spLocks/>
          </p:cNvSpPr>
          <p:nvPr/>
        </p:nvSpPr>
        <p:spPr>
          <a:xfrm>
            <a:off x="592432" y="322102"/>
            <a:ext cx="10616184" cy="112810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Pathophysiology of Migraine—Implications for Management</a:t>
            </a:r>
          </a:p>
        </p:txBody>
      </p:sp>
      <p:sp>
        <p:nvSpPr>
          <p:cNvPr id="38" name="Footer Placeholder 10">
            <a:extLst>
              <a:ext uri="{FF2B5EF4-FFF2-40B4-BE49-F238E27FC236}">
                <a16:creationId xmlns:a16="http://schemas.microsoft.com/office/drawing/2014/main" id="{063A5D81-77C7-A742-9E45-4B960FAC5725}"/>
              </a:ext>
            </a:extLst>
          </p:cNvPr>
          <p:cNvSpPr>
            <a:spLocks noGrp="1"/>
          </p:cNvSpPr>
          <p:nvPr>
            <p:ph type="ftr" sz="quarter" idx="11"/>
          </p:nvPr>
        </p:nvSpPr>
        <p:spPr>
          <a:xfrm>
            <a:off x="924917" y="6487024"/>
            <a:ext cx="9951213" cy="184666"/>
          </a:xfrm>
        </p:spPr>
        <p:txBody>
          <a:bodyPr/>
          <a:lstStyle/>
          <a:p>
            <a:pPr algn="r"/>
            <a:r>
              <a:rPr lang="en-US" altLang="en-US" dirty="0">
                <a:solidFill>
                  <a:schemeClr val="tx1"/>
                </a:solidFill>
                <a:latin typeface="Arial" charset="0"/>
              </a:rPr>
              <a:t>Charles A. </a:t>
            </a:r>
            <a:r>
              <a:rPr lang="en-US" altLang="en-US" i="1" dirty="0">
                <a:solidFill>
                  <a:schemeClr val="tx1"/>
                </a:solidFill>
                <a:latin typeface="Arial" charset="0"/>
              </a:rPr>
              <a:t>Lancet Neurol.</a:t>
            </a:r>
            <a:r>
              <a:rPr lang="en-US" altLang="en-US" dirty="0">
                <a:solidFill>
                  <a:schemeClr val="tx1"/>
                </a:solidFill>
                <a:latin typeface="Arial" charset="0"/>
              </a:rPr>
              <a:t> 2018;17:174-182.</a:t>
            </a:r>
            <a:endParaRPr lang="en-US" dirty="0">
              <a:solidFill>
                <a:schemeClr val="tx1"/>
              </a:solidFill>
            </a:endParaRPr>
          </a:p>
        </p:txBody>
      </p:sp>
      <p:cxnSp>
        <p:nvCxnSpPr>
          <p:cNvPr id="39" name="Straight Arrow Connector 38">
            <a:extLst>
              <a:ext uri="{FF2B5EF4-FFF2-40B4-BE49-F238E27FC236}">
                <a16:creationId xmlns:a16="http://schemas.microsoft.com/office/drawing/2014/main" id="{ED9B6805-4274-B245-BD1F-1C4A22310290}"/>
              </a:ext>
            </a:extLst>
          </p:cNvPr>
          <p:cNvCxnSpPr>
            <a:cxnSpLocks noChangeShapeType="1"/>
          </p:cNvCxnSpPr>
          <p:nvPr/>
        </p:nvCxnSpPr>
        <p:spPr bwMode="auto">
          <a:xfrm flipH="1">
            <a:off x="5671298" y="2219716"/>
            <a:ext cx="1929652" cy="807767"/>
          </a:xfrm>
          <a:prstGeom prst="straightConnector1">
            <a:avLst/>
          </a:prstGeom>
          <a:noFill/>
          <a:ln w="28575">
            <a:solidFill>
              <a:srgbClr val="FFC000"/>
            </a:solidFill>
            <a:round/>
            <a:headEnd/>
            <a:tailEnd type="arrow" w="med" len="med"/>
          </a:ln>
          <a:effectLst/>
          <a:extLst>
            <a:ext uri="{909E8E84-426E-40DD-AFC4-6F175D3DCCD1}">
              <a14:hiddenFill xmlns:a14="http://schemas.microsoft.com/office/drawing/2010/main">
                <a:noFill/>
              </a14:hiddenFill>
            </a:ext>
          </a:extLst>
        </p:spPr>
      </p:cxnSp>
      <p:sp>
        <p:nvSpPr>
          <p:cNvPr id="40" name="TextBox 29">
            <a:extLst>
              <a:ext uri="{FF2B5EF4-FFF2-40B4-BE49-F238E27FC236}">
                <a16:creationId xmlns:a16="http://schemas.microsoft.com/office/drawing/2014/main" id="{749AC8C2-0BAD-E84B-9291-6315263AA6BD}"/>
              </a:ext>
            </a:extLst>
          </p:cNvPr>
          <p:cNvSpPr txBox="1">
            <a:spLocks noChangeArrowheads="1"/>
          </p:cNvSpPr>
          <p:nvPr/>
        </p:nvSpPr>
        <p:spPr bwMode="auto">
          <a:xfrm flipH="1">
            <a:off x="3154512" y="2018427"/>
            <a:ext cx="1858465"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Pain perception</a:t>
            </a:r>
          </a:p>
        </p:txBody>
      </p:sp>
      <p:sp>
        <p:nvSpPr>
          <p:cNvPr id="41" name="TextBox 45">
            <a:extLst>
              <a:ext uri="{FF2B5EF4-FFF2-40B4-BE49-F238E27FC236}">
                <a16:creationId xmlns:a16="http://schemas.microsoft.com/office/drawing/2014/main" id="{8FAAFFDE-160A-714F-83E1-9C136669AD0D}"/>
              </a:ext>
            </a:extLst>
          </p:cNvPr>
          <p:cNvSpPr txBox="1">
            <a:spLocks noChangeArrowheads="1"/>
          </p:cNvSpPr>
          <p:nvPr/>
        </p:nvSpPr>
        <p:spPr bwMode="auto">
          <a:xfrm>
            <a:off x="365125" y="4191691"/>
            <a:ext cx="2566758"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8600" indent="-228600" eaLnBrk="1" hangingPunct="1">
              <a:spcAft>
                <a:spcPts val="200"/>
              </a:spcAft>
            </a:pPr>
            <a:r>
              <a:rPr lang="en-US" sz="1300" b="1" dirty="0">
                <a:solidFill>
                  <a:schemeClr val="accent6"/>
                </a:solidFill>
                <a:latin typeface="Arial" pitchFamily="34" charset="0"/>
                <a:cs typeface="Arial" pitchFamily="34" charset="0"/>
              </a:rPr>
              <a:t>Upper Cervical Nerves</a:t>
            </a:r>
          </a:p>
          <a:p>
            <a:pPr marL="228600" indent="-228600" eaLnBrk="1" hangingPunct="1">
              <a:spcAft>
                <a:spcPts val="200"/>
              </a:spcAft>
              <a:buFont typeface="Arial" panose="020B0604020202020204" pitchFamily="34" charset="0"/>
              <a:buChar char="•"/>
            </a:pPr>
            <a:r>
              <a:rPr lang="en-US" sz="1300" dirty="0">
                <a:solidFill>
                  <a:schemeClr val="accent6"/>
                </a:solidFill>
                <a:latin typeface="Arial" pitchFamily="34" charset="0"/>
                <a:cs typeface="Arial" pitchFamily="34" charset="0"/>
              </a:rPr>
              <a:t>Pain transmission or sensitization</a:t>
            </a:r>
          </a:p>
          <a:p>
            <a:pPr marL="228600" indent="-228600" eaLnBrk="1" hangingPunct="1">
              <a:spcAft>
                <a:spcPts val="200"/>
              </a:spcAft>
              <a:buFont typeface="Arial" panose="020B0604020202020204" pitchFamily="34" charset="0"/>
              <a:buChar char="•"/>
            </a:pPr>
            <a:r>
              <a:rPr lang="en-US" sz="1300" dirty="0">
                <a:solidFill>
                  <a:schemeClr val="accent6"/>
                </a:solidFill>
                <a:latin typeface="Arial" pitchFamily="34" charset="0"/>
                <a:cs typeface="Arial" pitchFamily="34" charset="0"/>
              </a:rPr>
              <a:t>Neck and head pain</a:t>
            </a:r>
          </a:p>
          <a:p>
            <a:pPr marL="228600" indent="-228600" eaLnBrk="1" hangingPunct="1">
              <a:spcAft>
                <a:spcPts val="200"/>
              </a:spcAft>
              <a:buFont typeface="Arial" panose="020B0604020202020204" pitchFamily="34" charset="0"/>
              <a:buChar char="•"/>
            </a:pPr>
            <a:r>
              <a:rPr lang="en-US" sz="1300" dirty="0">
                <a:solidFill>
                  <a:schemeClr val="accent6"/>
                </a:solidFill>
                <a:latin typeface="Arial" pitchFamily="34" charset="0"/>
                <a:cs typeface="Arial" pitchFamily="34" charset="0"/>
              </a:rPr>
              <a:t>Target for local injections and neuromodulation</a:t>
            </a:r>
          </a:p>
        </p:txBody>
      </p:sp>
      <p:cxnSp>
        <p:nvCxnSpPr>
          <p:cNvPr id="42" name="Straight Arrow Connector 34">
            <a:extLst>
              <a:ext uri="{FF2B5EF4-FFF2-40B4-BE49-F238E27FC236}">
                <a16:creationId xmlns:a16="http://schemas.microsoft.com/office/drawing/2014/main" id="{F22DB76B-1707-A447-B697-8E328DACDA2A}"/>
              </a:ext>
            </a:extLst>
          </p:cNvPr>
          <p:cNvCxnSpPr>
            <a:cxnSpLocks noChangeShapeType="1"/>
          </p:cNvCxnSpPr>
          <p:nvPr/>
        </p:nvCxnSpPr>
        <p:spPr bwMode="auto">
          <a:xfrm>
            <a:off x="2209800" y="4525799"/>
            <a:ext cx="3569352" cy="1389727"/>
          </a:xfrm>
          <a:prstGeom prst="straightConnector1">
            <a:avLst/>
          </a:prstGeom>
          <a:noFill/>
          <a:ln w="28575">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43" name="Straight Arrow Connector 26">
            <a:extLst>
              <a:ext uri="{FF2B5EF4-FFF2-40B4-BE49-F238E27FC236}">
                <a16:creationId xmlns:a16="http://schemas.microsoft.com/office/drawing/2014/main" id="{F189763D-43E3-D04F-9136-66264ABF1691}"/>
              </a:ext>
            </a:extLst>
          </p:cNvPr>
          <p:cNvCxnSpPr>
            <a:cxnSpLocks noChangeShapeType="1"/>
          </p:cNvCxnSpPr>
          <p:nvPr/>
        </p:nvCxnSpPr>
        <p:spPr bwMode="auto">
          <a:xfrm>
            <a:off x="3969231" y="2345481"/>
            <a:ext cx="178093" cy="484998"/>
          </a:xfrm>
          <a:prstGeom prst="straightConnector1">
            <a:avLst/>
          </a:prstGeom>
          <a:noFill/>
          <a:ln w="28575">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44" name="Straight Arrow Connector 26">
            <a:extLst>
              <a:ext uri="{FF2B5EF4-FFF2-40B4-BE49-F238E27FC236}">
                <a16:creationId xmlns:a16="http://schemas.microsoft.com/office/drawing/2014/main" id="{5FE24D03-D743-B543-821E-72D6D746BFF0}"/>
              </a:ext>
            </a:extLst>
          </p:cNvPr>
          <p:cNvCxnSpPr>
            <a:cxnSpLocks noChangeShapeType="1"/>
          </p:cNvCxnSpPr>
          <p:nvPr/>
        </p:nvCxnSpPr>
        <p:spPr bwMode="auto">
          <a:xfrm>
            <a:off x="3983939" y="2359216"/>
            <a:ext cx="1029038" cy="0"/>
          </a:xfrm>
          <a:prstGeom prst="straightConnector1">
            <a:avLst/>
          </a:prstGeom>
          <a:noFill/>
          <a:ln w="28575">
            <a:solidFill>
              <a:srgbClr val="FFC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44642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C2B468-902E-94AE-F7A9-6393677890A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International Classification of Headache Disorders 3</a:t>
            </a:r>
            <a:r>
              <a:rPr lang="en-US" sz="3200" kern="1200" baseline="30000">
                <a:solidFill>
                  <a:schemeClr val="bg1"/>
                </a:solidFill>
                <a:latin typeface="+mj-lt"/>
                <a:ea typeface="+mj-ea"/>
                <a:cs typeface="+mj-cs"/>
              </a:rPr>
              <a:t>rd</a:t>
            </a:r>
            <a:r>
              <a:rPr lang="en-US" sz="3200" kern="1200">
                <a:solidFill>
                  <a:schemeClr val="bg1"/>
                </a:solidFill>
                <a:latin typeface="+mj-lt"/>
                <a:ea typeface="+mj-ea"/>
                <a:cs typeface="+mj-cs"/>
              </a:rPr>
              <a:t> Edition</a:t>
            </a:r>
          </a:p>
        </p:txBody>
      </p:sp>
      <p:pic>
        <p:nvPicPr>
          <p:cNvPr id="5" name="Content Placeholder 4">
            <a:extLst>
              <a:ext uri="{FF2B5EF4-FFF2-40B4-BE49-F238E27FC236}">
                <a16:creationId xmlns:a16="http://schemas.microsoft.com/office/drawing/2014/main" id="{79F47AC7-545F-3B74-4E7E-039ACDA9ECB2}"/>
              </a:ext>
            </a:extLst>
          </p:cNvPr>
          <p:cNvPicPr>
            <a:picLocks noGrp="1" noChangeAspect="1"/>
          </p:cNvPicPr>
          <p:nvPr>
            <p:ph idx="1"/>
          </p:nvPr>
        </p:nvPicPr>
        <p:blipFill>
          <a:blip r:embed="rId2"/>
          <a:stretch>
            <a:fillRect/>
          </a:stretch>
        </p:blipFill>
        <p:spPr>
          <a:xfrm>
            <a:off x="1045195" y="1675227"/>
            <a:ext cx="10101609" cy="4394199"/>
          </a:xfrm>
          <a:prstGeom prst="rect">
            <a:avLst/>
          </a:prstGeom>
        </p:spPr>
      </p:pic>
    </p:spTree>
    <p:extLst>
      <p:ext uri="{BB962C8B-B14F-4D97-AF65-F5344CB8AC3E}">
        <p14:creationId xmlns:p14="http://schemas.microsoft.com/office/powerpoint/2010/main" val="380037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DD4F7-73C9-D141-ADC4-882605A3AC68}"/>
              </a:ext>
            </a:extLst>
          </p:cNvPr>
          <p:cNvSpPr>
            <a:spLocks noGrp="1"/>
          </p:cNvSpPr>
          <p:nvPr>
            <p:ph type="title"/>
          </p:nvPr>
        </p:nvSpPr>
        <p:spPr>
          <a:xfrm>
            <a:off x="838200" y="201470"/>
            <a:ext cx="10515600" cy="1325563"/>
          </a:xfrm>
        </p:spPr>
        <p:txBody>
          <a:bodyPr>
            <a:normAutofit/>
          </a:bodyPr>
          <a:lstStyle/>
          <a:p>
            <a:pPr algn="ctr"/>
            <a:r>
              <a:rPr lang="en-US" sz="3600"/>
              <a:t>Migraine vs Tension-type Headache: </a:t>
            </a:r>
            <a:br>
              <a:rPr lang="en-US" sz="3600"/>
            </a:br>
            <a:r>
              <a:rPr lang="en-US" sz="3600"/>
              <a:t>A Common Misdiagnosis</a:t>
            </a:r>
            <a:endParaRPr lang="en-US" sz="3600" dirty="0"/>
          </a:p>
        </p:txBody>
      </p:sp>
      <p:graphicFrame>
        <p:nvGraphicFramePr>
          <p:cNvPr id="4" name="Content Placeholder 4">
            <a:extLst>
              <a:ext uri="{FF2B5EF4-FFF2-40B4-BE49-F238E27FC236}">
                <a16:creationId xmlns:a16="http://schemas.microsoft.com/office/drawing/2014/main" id="{68B5AD7B-7095-1545-ADE9-ED59EA1AD7BA}"/>
              </a:ext>
            </a:extLst>
          </p:cNvPr>
          <p:cNvGraphicFramePr>
            <a:graphicFrameLocks noGrp="1"/>
          </p:cNvGraphicFramePr>
          <p:nvPr>
            <p:ph idx="1"/>
            <p:extLst>
              <p:ext uri="{D42A27DB-BD31-4B8C-83A1-F6EECF244321}">
                <p14:modId xmlns:p14="http://schemas.microsoft.com/office/powerpoint/2010/main" val="337453695"/>
              </p:ext>
            </p:extLst>
          </p:nvPr>
        </p:nvGraphicFramePr>
        <p:xfrm>
          <a:off x="838200" y="1825625"/>
          <a:ext cx="10617200" cy="43586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308600">
                  <a:extLst>
                    <a:ext uri="{9D8B030D-6E8A-4147-A177-3AD203B41FA5}">
                      <a16:colId xmlns:a16="http://schemas.microsoft.com/office/drawing/2014/main" val="20000"/>
                    </a:ext>
                  </a:extLst>
                </a:gridCol>
                <a:gridCol w="5308600">
                  <a:extLst>
                    <a:ext uri="{9D8B030D-6E8A-4147-A177-3AD203B41FA5}">
                      <a16:colId xmlns:a16="http://schemas.microsoft.com/office/drawing/2014/main" val="20001"/>
                    </a:ext>
                  </a:extLst>
                </a:gridCol>
              </a:tblGrid>
              <a:tr h="351140">
                <a:tc>
                  <a:txBody>
                    <a:bodyPr/>
                    <a:lstStyle/>
                    <a:p>
                      <a:pPr algn="ctr"/>
                      <a:r>
                        <a:rPr lang="en-US" sz="1600" b="1" dirty="0">
                          <a:solidFill>
                            <a:schemeClr val="bg1"/>
                          </a:solidFill>
                          <a:latin typeface="Arial" panose="020B0604020202020204" pitchFamily="34" charset="0"/>
                          <a:cs typeface="Arial" panose="020B0604020202020204" pitchFamily="34" charset="0"/>
                        </a:rPr>
                        <a:t>Migraine</a:t>
                      </a:r>
                    </a:p>
                  </a:txBody>
                  <a:tcPr marL="182880" marR="117969" marT="91440" marB="9144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B8E38"/>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Tension-type</a:t>
                      </a:r>
                    </a:p>
                  </a:txBody>
                  <a:tcPr marL="182880" marR="117969" marT="91440" marB="9144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B8E38"/>
                    </a:solidFill>
                  </a:tcPr>
                </a:tc>
                <a:extLst>
                  <a:ext uri="{0D108BD9-81ED-4DB2-BD59-A6C34878D82A}">
                    <a16:rowId xmlns:a16="http://schemas.microsoft.com/office/drawing/2014/main" val="10000"/>
                  </a:ext>
                </a:extLst>
              </a:tr>
              <a:tr h="561843">
                <a:tc>
                  <a:txBody>
                    <a:bodyPr/>
                    <a:lstStyle/>
                    <a:p>
                      <a:pPr>
                        <a:spcBef>
                          <a:spcPts val="600"/>
                        </a:spcBef>
                      </a:pPr>
                      <a:r>
                        <a:rPr lang="en-US" sz="1600" b="0" dirty="0">
                          <a:solidFill>
                            <a:schemeClr val="tx1"/>
                          </a:solidFill>
                          <a:latin typeface="Arial" panose="020B0604020202020204" pitchFamily="34" charset="0"/>
                          <a:cs typeface="Arial" panose="020B0604020202020204" pitchFamily="34" charset="0"/>
                        </a:rPr>
                        <a:t>≥2 of the following</a:t>
                      </a:r>
                    </a:p>
                    <a:p>
                      <a:pPr marL="285750" indent="-285750">
                        <a:spcBef>
                          <a:spcPts val="600"/>
                        </a:spcBef>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Unilateral (59% of migraine headache attacks)</a:t>
                      </a:r>
                    </a:p>
                    <a:p>
                      <a:pPr marL="285750" indent="-285750">
                        <a:spcBef>
                          <a:spcPts val="600"/>
                        </a:spcBef>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Pulsating (85% of migraine headache attacks)</a:t>
                      </a:r>
                    </a:p>
                    <a:p>
                      <a:pPr marL="285750" indent="-285750">
                        <a:spcBef>
                          <a:spcPts val="600"/>
                        </a:spcBef>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Moderate to severe intensity lasting between 4 and 72 hours (migraine headache attack)</a:t>
                      </a:r>
                    </a:p>
                    <a:p>
                      <a:pPr marL="285750" indent="-285750">
                        <a:spcBef>
                          <a:spcPts val="600"/>
                        </a:spcBef>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Aggravation</a:t>
                      </a:r>
                      <a:r>
                        <a:rPr lang="en-US" sz="1600" b="0" baseline="0" dirty="0">
                          <a:solidFill>
                            <a:schemeClr val="tx1"/>
                          </a:solidFill>
                          <a:latin typeface="Arial" panose="020B0604020202020204" pitchFamily="34" charset="0"/>
                          <a:cs typeface="Arial" panose="020B0604020202020204" pitchFamily="34" charset="0"/>
                        </a:rPr>
                        <a:t> by routine physical activity</a:t>
                      </a:r>
                    </a:p>
                  </a:txBody>
                  <a:tcPr marL="182880" marR="117969" marT="91440" marB="9144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a:spcBef>
                          <a:spcPts val="600"/>
                        </a:spcBef>
                      </a:pPr>
                      <a:r>
                        <a:rPr lang="en-US" sz="1600" b="0" dirty="0">
                          <a:solidFill>
                            <a:schemeClr val="tx1"/>
                          </a:solidFill>
                          <a:latin typeface="Arial" panose="020B0604020202020204" pitchFamily="34" charset="0"/>
                          <a:cs typeface="Arial" panose="020B0604020202020204" pitchFamily="34" charset="0"/>
                        </a:rPr>
                        <a:t>≥2 of the following</a:t>
                      </a:r>
                    </a:p>
                    <a:p>
                      <a:pPr marL="285750" indent="-285750">
                        <a:spcBef>
                          <a:spcPts val="600"/>
                        </a:spcBef>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Bilateral</a:t>
                      </a:r>
                    </a:p>
                    <a:p>
                      <a:pPr marL="285750" indent="-285750">
                        <a:spcBef>
                          <a:spcPts val="600"/>
                        </a:spcBef>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Not pulsating </a:t>
                      </a:r>
                    </a:p>
                    <a:p>
                      <a:pPr marL="285750" indent="-285750">
                        <a:spcBef>
                          <a:spcPts val="600"/>
                        </a:spcBef>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Mild to moderate intensity</a:t>
                      </a:r>
                    </a:p>
                    <a:p>
                      <a:pPr marL="285750" indent="-285750">
                        <a:spcBef>
                          <a:spcPts val="600"/>
                        </a:spcBef>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Not aggravated</a:t>
                      </a:r>
                      <a:r>
                        <a:rPr lang="en-US" sz="1600" b="0" baseline="0" dirty="0">
                          <a:solidFill>
                            <a:schemeClr val="tx1"/>
                          </a:solidFill>
                          <a:latin typeface="Arial" panose="020B0604020202020204" pitchFamily="34" charset="0"/>
                          <a:cs typeface="Arial" panose="020B0604020202020204" pitchFamily="34" charset="0"/>
                        </a:rPr>
                        <a:t> by routine physical activity</a:t>
                      </a:r>
                      <a:endParaRPr lang="en-US" sz="1600" b="0" dirty="0">
                        <a:solidFill>
                          <a:schemeClr val="tx1"/>
                        </a:solidFill>
                        <a:latin typeface="Arial" panose="020B0604020202020204" pitchFamily="34" charset="0"/>
                        <a:cs typeface="Arial" panose="020B0604020202020204" pitchFamily="34" charset="0"/>
                      </a:endParaRPr>
                    </a:p>
                  </a:txBody>
                  <a:tcPr marL="182880" marR="117969" marT="91440" marB="9144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0001"/>
                  </a:ext>
                </a:extLst>
              </a:tr>
              <a:tr h="370840">
                <a:tc>
                  <a:txBody>
                    <a:bodyPr/>
                    <a:lstStyle/>
                    <a:p>
                      <a:pPr>
                        <a:spcBef>
                          <a:spcPts val="600"/>
                        </a:spcBef>
                      </a:pPr>
                      <a:r>
                        <a:rPr lang="en-US" sz="1600" b="0" dirty="0">
                          <a:solidFill>
                            <a:schemeClr val="tx1"/>
                          </a:solidFill>
                          <a:latin typeface="Arial" panose="020B0604020202020204" pitchFamily="34" charset="0"/>
                          <a:cs typeface="Arial" panose="020B0604020202020204" pitchFamily="34" charset="0"/>
                        </a:rPr>
                        <a:t>≥1 of the following</a:t>
                      </a:r>
                    </a:p>
                    <a:p>
                      <a:pPr marL="285750" indent="-285750">
                        <a:spcBef>
                          <a:spcPts val="600"/>
                        </a:spcBef>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Nausea</a:t>
                      </a:r>
                      <a:r>
                        <a:rPr lang="en-US" sz="1600" b="0" baseline="0" dirty="0">
                          <a:solidFill>
                            <a:schemeClr val="tx1"/>
                          </a:solidFill>
                          <a:latin typeface="Arial" panose="020B0604020202020204" pitchFamily="34" charset="0"/>
                          <a:cs typeface="Arial" panose="020B0604020202020204" pitchFamily="34" charset="0"/>
                        </a:rPr>
                        <a:t>/vomiting (73% of migraine headache attacks)</a:t>
                      </a:r>
                    </a:p>
                    <a:p>
                      <a:pPr marL="285750" indent="-285750">
                        <a:spcBef>
                          <a:spcPts val="600"/>
                        </a:spcBef>
                        <a:buFont typeface="Arial" panose="020B0604020202020204" pitchFamily="34" charset="0"/>
                        <a:buChar char="•"/>
                      </a:pPr>
                      <a:r>
                        <a:rPr lang="en-US" sz="1600" b="0" baseline="0" dirty="0">
                          <a:solidFill>
                            <a:schemeClr val="tx1"/>
                          </a:solidFill>
                          <a:latin typeface="Arial" panose="020B0604020202020204" pitchFamily="34" charset="0"/>
                          <a:cs typeface="Arial" panose="020B0604020202020204" pitchFamily="34" charset="0"/>
                        </a:rPr>
                        <a:t>Photophobia/phonophobia (~80% of migraine headache attacks)</a:t>
                      </a:r>
                      <a:endParaRPr lang="en-US" sz="1600" b="0" dirty="0">
                        <a:solidFill>
                          <a:schemeClr val="tx1"/>
                        </a:solidFill>
                        <a:latin typeface="Arial" panose="020B0604020202020204" pitchFamily="34" charset="0"/>
                        <a:cs typeface="Arial" panose="020B0604020202020204" pitchFamily="34" charset="0"/>
                      </a:endParaRPr>
                    </a:p>
                  </a:txBody>
                  <a:tcPr marL="182880" marR="117969" marT="91440" marB="9144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marL="285750" indent="-285750">
                        <a:spcBef>
                          <a:spcPts val="600"/>
                        </a:spcBef>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No nausea/vomiting</a:t>
                      </a:r>
                    </a:p>
                    <a:p>
                      <a:pPr marL="285750" indent="-285750">
                        <a:spcBef>
                          <a:spcPts val="600"/>
                        </a:spcBef>
                        <a:buFont typeface="Arial" panose="020B0604020202020204" pitchFamily="34" charset="0"/>
                        <a:buChar char="•"/>
                      </a:pPr>
                      <a:r>
                        <a:rPr lang="en-US" sz="1600" b="0" dirty="0">
                          <a:solidFill>
                            <a:schemeClr val="tx1"/>
                          </a:solidFill>
                          <a:latin typeface="Arial" panose="020B0604020202020204" pitchFamily="34" charset="0"/>
                          <a:cs typeface="Arial" panose="020B0604020202020204" pitchFamily="34" charset="0"/>
                        </a:rPr>
                        <a:t>One or</a:t>
                      </a:r>
                      <a:r>
                        <a:rPr lang="en-US" sz="1600" b="0" baseline="0" dirty="0">
                          <a:solidFill>
                            <a:schemeClr val="tx1"/>
                          </a:solidFill>
                          <a:latin typeface="Arial" panose="020B0604020202020204" pitchFamily="34" charset="0"/>
                          <a:cs typeface="Arial" panose="020B0604020202020204" pitchFamily="34" charset="0"/>
                        </a:rPr>
                        <a:t> neither: photophobia/phonophobia</a:t>
                      </a:r>
                      <a:endParaRPr lang="en-US" sz="1600" b="0" dirty="0">
                        <a:solidFill>
                          <a:schemeClr val="tx1"/>
                        </a:solidFill>
                        <a:latin typeface="Arial" panose="020B0604020202020204" pitchFamily="34" charset="0"/>
                        <a:cs typeface="Arial" panose="020B0604020202020204" pitchFamily="34" charset="0"/>
                      </a:endParaRPr>
                    </a:p>
                  </a:txBody>
                  <a:tcPr marL="182880" marR="117969" marT="91440" marB="9144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0002"/>
                  </a:ext>
                </a:extLst>
              </a:tr>
              <a:tr h="370840">
                <a:tc>
                  <a:txBody>
                    <a:bodyPr/>
                    <a:lstStyle/>
                    <a:p>
                      <a:pPr>
                        <a:spcBef>
                          <a:spcPts val="600"/>
                        </a:spcBef>
                      </a:pPr>
                      <a:r>
                        <a:rPr lang="en-US" sz="1600" b="0" dirty="0">
                          <a:solidFill>
                            <a:schemeClr val="tx1"/>
                          </a:solidFill>
                          <a:latin typeface="Arial" panose="020B0604020202020204" pitchFamily="34" charset="0"/>
                          <a:cs typeface="Arial" panose="020B0604020202020204" pitchFamily="34" charset="0"/>
                        </a:rPr>
                        <a:t>Not attributable</a:t>
                      </a:r>
                      <a:r>
                        <a:rPr lang="en-US" sz="1600" b="0" baseline="0" dirty="0">
                          <a:solidFill>
                            <a:schemeClr val="tx1"/>
                          </a:solidFill>
                          <a:latin typeface="Arial" panose="020B0604020202020204" pitchFamily="34" charset="0"/>
                          <a:cs typeface="Arial" panose="020B0604020202020204" pitchFamily="34" charset="0"/>
                        </a:rPr>
                        <a:t> to another disorder</a:t>
                      </a:r>
                      <a:endParaRPr lang="en-US" sz="1600" b="0" dirty="0">
                        <a:solidFill>
                          <a:schemeClr val="tx1"/>
                        </a:solidFill>
                        <a:latin typeface="Arial" panose="020B0604020202020204" pitchFamily="34" charset="0"/>
                        <a:cs typeface="Arial" panose="020B0604020202020204" pitchFamily="34" charset="0"/>
                      </a:endParaRPr>
                    </a:p>
                  </a:txBody>
                  <a:tcPr marL="182880" marR="117969" marT="91440" marB="9144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a:spcBef>
                          <a:spcPts val="600"/>
                        </a:spcBef>
                      </a:pPr>
                      <a:r>
                        <a:rPr lang="en-US" sz="1600" b="0" dirty="0">
                          <a:solidFill>
                            <a:schemeClr val="tx1"/>
                          </a:solidFill>
                          <a:latin typeface="Arial" panose="020B0604020202020204" pitchFamily="34" charset="0"/>
                          <a:cs typeface="Arial" panose="020B0604020202020204" pitchFamily="34" charset="0"/>
                        </a:rPr>
                        <a:t>Not attributable to another</a:t>
                      </a:r>
                      <a:r>
                        <a:rPr lang="en-US" sz="1600" b="0" baseline="0" dirty="0">
                          <a:solidFill>
                            <a:schemeClr val="tx1"/>
                          </a:solidFill>
                          <a:latin typeface="Arial" panose="020B0604020202020204" pitchFamily="34" charset="0"/>
                          <a:cs typeface="Arial" panose="020B0604020202020204" pitchFamily="34" charset="0"/>
                        </a:rPr>
                        <a:t> disorder</a:t>
                      </a:r>
                      <a:endParaRPr lang="en-US" sz="1600" b="0" dirty="0">
                        <a:solidFill>
                          <a:schemeClr val="tx1"/>
                        </a:solidFill>
                        <a:latin typeface="Arial" panose="020B0604020202020204" pitchFamily="34" charset="0"/>
                        <a:cs typeface="Arial" panose="020B0604020202020204" pitchFamily="34" charset="0"/>
                      </a:endParaRPr>
                    </a:p>
                  </a:txBody>
                  <a:tcPr marL="182880" marR="117969" marT="91440" marB="9144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0003"/>
                  </a:ext>
                </a:extLst>
              </a:tr>
            </a:tbl>
          </a:graphicData>
        </a:graphic>
      </p:graphicFrame>
      <p:sp>
        <p:nvSpPr>
          <p:cNvPr id="5" name="Footer Placeholder 2">
            <a:extLst>
              <a:ext uri="{FF2B5EF4-FFF2-40B4-BE49-F238E27FC236}">
                <a16:creationId xmlns:a16="http://schemas.microsoft.com/office/drawing/2014/main" id="{48D1C013-1190-ED4E-9AE1-16767E063FF8}"/>
              </a:ext>
            </a:extLst>
          </p:cNvPr>
          <p:cNvSpPr>
            <a:spLocks noGrp="1"/>
          </p:cNvSpPr>
          <p:nvPr>
            <p:ph type="ftr" sz="quarter" idx="11"/>
          </p:nvPr>
        </p:nvSpPr>
        <p:spPr>
          <a:xfrm>
            <a:off x="340291" y="6492875"/>
            <a:ext cx="11511418" cy="314319"/>
          </a:xfrm>
          <a:prstGeom prst="rect">
            <a:avLst/>
          </a:prstGeom>
        </p:spPr>
        <p:txBody>
          <a:bodyPr/>
          <a:lstStyle/>
          <a:p>
            <a:r>
              <a:rPr lang="en-US" sz="1400">
                <a:solidFill>
                  <a:schemeClr val="tx1"/>
                </a:solidFill>
              </a:rPr>
              <a:t>Headache Classification Committee of the International Headache Society (IHS). </a:t>
            </a:r>
            <a:r>
              <a:rPr lang="en-US" sz="1400" i="1">
                <a:solidFill>
                  <a:schemeClr val="tx1"/>
                </a:solidFill>
              </a:rPr>
              <a:t>Cephalalgia.</a:t>
            </a:r>
            <a:r>
              <a:rPr lang="en-US" sz="1400">
                <a:solidFill>
                  <a:schemeClr val="tx1"/>
                </a:solidFill>
              </a:rPr>
              <a:t> 2018;38:1-211; Lipton RB, et al. </a:t>
            </a:r>
            <a:r>
              <a:rPr lang="en-US" sz="1400" i="1">
                <a:solidFill>
                  <a:schemeClr val="tx1"/>
                </a:solidFill>
              </a:rPr>
              <a:t>Headache.</a:t>
            </a:r>
            <a:r>
              <a:rPr lang="en-US" sz="1400">
                <a:solidFill>
                  <a:schemeClr val="tx1"/>
                </a:solidFill>
              </a:rPr>
              <a:t> 2001;41:646-657.</a:t>
            </a:r>
            <a:endParaRPr lang="en-US" sz="1400" dirty="0">
              <a:solidFill>
                <a:schemeClr val="tx1"/>
              </a:solidFill>
            </a:endParaRPr>
          </a:p>
        </p:txBody>
      </p:sp>
    </p:spTree>
    <p:extLst>
      <p:ext uri="{BB962C8B-B14F-4D97-AF65-F5344CB8AC3E}">
        <p14:creationId xmlns:p14="http://schemas.microsoft.com/office/powerpoint/2010/main" val="2780894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5BEFC-C532-0304-9017-EC531A2499CA}"/>
              </a:ext>
            </a:extLst>
          </p:cNvPr>
          <p:cNvSpPr>
            <a:spLocks noGrp="1"/>
          </p:cNvSpPr>
          <p:nvPr>
            <p:ph type="title"/>
          </p:nvPr>
        </p:nvSpPr>
        <p:spPr>
          <a:xfrm>
            <a:off x="822284" y="84435"/>
            <a:ext cx="10515600" cy="1325563"/>
          </a:xfrm>
        </p:spPr>
        <p:txBody>
          <a:bodyPr/>
          <a:lstStyle/>
          <a:p>
            <a:pPr algn="ctr"/>
            <a:r>
              <a:rPr lang="en-US" dirty="0"/>
              <a:t>Sinus Headache – Usually means:</a:t>
            </a:r>
            <a:br>
              <a:rPr lang="en-US" dirty="0"/>
            </a:br>
            <a:r>
              <a:rPr lang="en-US" dirty="0"/>
              <a:t>Sign Us Up For Migraine Workup </a:t>
            </a:r>
          </a:p>
        </p:txBody>
      </p:sp>
      <p:sp>
        <p:nvSpPr>
          <p:cNvPr id="3" name="Content Placeholder 2">
            <a:extLst>
              <a:ext uri="{FF2B5EF4-FFF2-40B4-BE49-F238E27FC236}">
                <a16:creationId xmlns:a16="http://schemas.microsoft.com/office/drawing/2014/main" id="{FA6638CE-C21E-ACEE-A068-365A7435ADD1}"/>
              </a:ext>
            </a:extLst>
          </p:cNvPr>
          <p:cNvSpPr>
            <a:spLocks noGrp="1"/>
          </p:cNvSpPr>
          <p:nvPr>
            <p:ph sz="half" idx="1"/>
          </p:nvPr>
        </p:nvSpPr>
        <p:spPr>
          <a:xfrm>
            <a:off x="297872" y="1409999"/>
            <a:ext cx="4911437" cy="4305300"/>
          </a:xfrm>
        </p:spPr>
        <p:txBody>
          <a:bodyPr>
            <a:normAutofit lnSpcReduction="10000"/>
          </a:bodyPr>
          <a:lstStyle/>
          <a:p>
            <a:r>
              <a:rPr lang="en-US" dirty="0"/>
              <a:t>Sinus headache common misdiagnosis of migraine</a:t>
            </a:r>
          </a:p>
          <a:p>
            <a:r>
              <a:rPr lang="en-US" dirty="0"/>
              <a:t>Almost 9 in 10 who self-diagnosis with sinus headache have migraine!</a:t>
            </a:r>
          </a:p>
          <a:p>
            <a:r>
              <a:rPr lang="en-US" dirty="0"/>
              <a:t>Sinus headache includes infection signs: </a:t>
            </a:r>
          </a:p>
          <a:p>
            <a:pPr lvl="1"/>
            <a:r>
              <a:rPr lang="en-US" dirty="0"/>
              <a:t>Persistent, yellow or green nasal discharge</a:t>
            </a:r>
          </a:p>
          <a:p>
            <a:pPr lvl="1"/>
            <a:r>
              <a:rPr lang="en-US" dirty="0"/>
              <a:t>Fever</a:t>
            </a:r>
          </a:p>
          <a:p>
            <a:pPr lvl="1"/>
            <a:r>
              <a:rPr lang="en-US" dirty="0"/>
              <a:t>Swollen lymph nodes</a:t>
            </a:r>
          </a:p>
          <a:p>
            <a:endParaRPr lang="en-US" dirty="0"/>
          </a:p>
          <a:p>
            <a:endParaRPr lang="en-US" dirty="0"/>
          </a:p>
          <a:p>
            <a:endParaRPr lang="en-US" dirty="0"/>
          </a:p>
        </p:txBody>
      </p:sp>
      <p:pic>
        <p:nvPicPr>
          <p:cNvPr id="7" name="Content Placeholder 6">
            <a:extLst>
              <a:ext uri="{FF2B5EF4-FFF2-40B4-BE49-F238E27FC236}">
                <a16:creationId xmlns:a16="http://schemas.microsoft.com/office/drawing/2014/main" id="{BB0EB357-8990-0031-DC16-C4FC18B632E7}"/>
              </a:ext>
            </a:extLst>
          </p:cNvPr>
          <p:cNvPicPr>
            <a:picLocks noGrp="1" noChangeAspect="1"/>
          </p:cNvPicPr>
          <p:nvPr>
            <p:ph sz="half" idx="2"/>
          </p:nvPr>
        </p:nvPicPr>
        <p:blipFill>
          <a:blip r:embed="rId2"/>
          <a:stretch>
            <a:fillRect/>
          </a:stretch>
        </p:blipFill>
        <p:spPr>
          <a:xfrm>
            <a:off x="5209309" y="1409999"/>
            <a:ext cx="6473783" cy="4305300"/>
          </a:xfrm>
        </p:spPr>
      </p:pic>
      <p:sp>
        <p:nvSpPr>
          <p:cNvPr id="4" name="TextBox 3">
            <a:extLst>
              <a:ext uri="{FF2B5EF4-FFF2-40B4-BE49-F238E27FC236}">
                <a16:creationId xmlns:a16="http://schemas.microsoft.com/office/drawing/2014/main" id="{E52640C4-09BC-237C-73C9-7AEBDE9651A6}"/>
              </a:ext>
            </a:extLst>
          </p:cNvPr>
          <p:cNvSpPr txBox="1"/>
          <p:nvPr/>
        </p:nvSpPr>
        <p:spPr>
          <a:xfrm>
            <a:off x="477076" y="5850235"/>
            <a:ext cx="11206016" cy="923330"/>
          </a:xfrm>
          <a:prstGeom prst="rect">
            <a:avLst/>
          </a:prstGeom>
          <a:noFill/>
        </p:spPr>
        <p:txBody>
          <a:bodyPr wrap="none" rtlCol="0">
            <a:spAutoFit/>
          </a:bodyPr>
          <a:lstStyle/>
          <a:p>
            <a:pPr algn="r"/>
            <a:r>
              <a:rPr lang="en-US" b="0" i="0" dirty="0" err="1">
                <a:solidFill>
                  <a:srgbClr val="212121"/>
                </a:solidFill>
                <a:effectLst/>
              </a:rPr>
              <a:t>Eross</a:t>
            </a:r>
            <a:r>
              <a:rPr lang="en-US" b="0" i="0" dirty="0">
                <a:solidFill>
                  <a:srgbClr val="212121"/>
                </a:solidFill>
                <a:effectLst/>
              </a:rPr>
              <a:t> E, et </a:t>
            </a:r>
            <a:r>
              <a:rPr lang="en-US" dirty="0">
                <a:solidFill>
                  <a:srgbClr val="212121"/>
                </a:solidFill>
              </a:rPr>
              <a:t>al. </a:t>
            </a:r>
            <a:r>
              <a:rPr lang="en-US" b="0" i="0" dirty="0">
                <a:solidFill>
                  <a:srgbClr val="212121"/>
                </a:solidFill>
                <a:effectLst/>
              </a:rPr>
              <a:t>Headache. 2007 Feb;47(2):213-24, </a:t>
            </a:r>
            <a:r>
              <a:rPr lang="en-US" b="0" i="0" dirty="0">
                <a:solidFill>
                  <a:srgbClr val="212121"/>
                </a:solidFill>
                <a:effectLst/>
                <a:latin typeface="BlinkMacSystemFont"/>
              </a:rPr>
              <a:t>Charleston L 4th, et al. </a:t>
            </a:r>
            <a:r>
              <a:rPr lang="en-US" b="0" i="0" dirty="0" err="1">
                <a:solidFill>
                  <a:srgbClr val="212121"/>
                </a:solidFill>
                <a:effectLst/>
                <a:latin typeface="BlinkMacSystemFont"/>
              </a:rPr>
              <a:t>Curr</a:t>
            </a:r>
            <a:r>
              <a:rPr lang="en-US" b="0" i="0" dirty="0">
                <a:solidFill>
                  <a:srgbClr val="212121"/>
                </a:solidFill>
                <a:effectLst/>
                <a:latin typeface="BlinkMacSystemFont"/>
              </a:rPr>
              <a:t> Pain Headache Rep. 2014 Jun;18(6):418, </a:t>
            </a:r>
          </a:p>
          <a:p>
            <a:pPr algn="r"/>
            <a:r>
              <a:rPr lang="en-US" b="0" i="0" dirty="0">
                <a:solidFill>
                  <a:srgbClr val="212121"/>
                </a:solidFill>
                <a:effectLst/>
                <a:latin typeface="BlinkMacSystemFont"/>
              </a:rPr>
              <a:t>https://entad.org/wp-content/uploads/2021/12/Sinus-Migraine.pdf</a:t>
            </a:r>
            <a:endParaRPr lang="en-US" dirty="0">
              <a:hlinkClick r:id="rId3"/>
            </a:endParaRPr>
          </a:p>
          <a:p>
            <a:pPr algn="r"/>
            <a:r>
              <a:rPr lang="en-US" dirty="0">
                <a:hlinkClick r:id="rId3"/>
              </a:rPr>
              <a:t>https://www.health.harvard.edu/blog/sinus-headache-or-sign-us-up-for-a-migraine-consultation-2016120110758</a:t>
            </a:r>
            <a:endParaRPr lang="en-US" dirty="0"/>
          </a:p>
        </p:txBody>
      </p:sp>
    </p:spTree>
    <p:extLst>
      <p:ext uri="{BB962C8B-B14F-4D97-AF65-F5344CB8AC3E}">
        <p14:creationId xmlns:p14="http://schemas.microsoft.com/office/powerpoint/2010/main" val="2815035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02B6-1655-F64C-9EEA-C64C8669A972}"/>
              </a:ext>
            </a:extLst>
          </p:cNvPr>
          <p:cNvSpPr>
            <a:spLocks noGrp="1"/>
          </p:cNvSpPr>
          <p:nvPr>
            <p:ph type="title"/>
          </p:nvPr>
        </p:nvSpPr>
        <p:spPr>
          <a:xfrm>
            <a:off x="838200" y="264917"/>
            <a:ext cx="10515600" cy="824848"/>
          </a:xfrm>
        </p:spPr>
        <p:txBody>
          <a:bodyPr>
            <a:normAutofit/>
          </a:bodyPr>
          <a:lstStyle/>
          <a:p>
            <a:pPr algn="ctr"/>
            <a:r>
              <a:rPr lang="en-US" dirty="0"/>
              <a:t>A Quick Screen to “PIN” Migraine Diagnosis!</a:t>
            </a:r>
          </a:p>
        </p:txBody>
      </p:sp>
      <p:sp>
        <p:nvSpPr>
          <p:cNvPr id="3" name="Content Placeholder 2">
            <a:extLst>
              <a:ext uri="{FF2B5EF4-FFF2-40B4-BE49-F238E27FC236}">
                <a16:creationId xmlns:a16="http://schemas.microsoft.com/office/drawing/2014/main" id="{E99A3A93-3E49-0B45-A038-1712830E491A}"/>
              </a:ext>
            </a:extLst>
          </p:cNvPr>
          <p:cNvSpPr>
            <a:spLocks noGrp="1"/>
          </p:cNvSpPr>
          <p:nvPr>
            <p:ph idx="1"/>
          </p:nvPr>
        </p:nvSpPr>
        <p:spPr>
          <a:xfrm>
            <a:off x="838200" y="1202499"/>
            <a:ext cx="10515600" cy="5290376"/>
          </a:xfrm>
        </p:spPr>
        <p:txBody>
          <a:bodyPr>
            <a:normAutofit lnSpcReduction="10000"/>
          </a:bodyPr>
          <a:lstStyle/>
          <a:p>
            <a:r>
              <a:rPr lang="en-US" sz="3600" dirty="0"/>
              <a:t>ID </a:t>
            </a:r>
            <a:r>
              <a:rPr lang="en-US" sz="3600" dirty="0" err="1"/>
              <a:t>Migraine</a:t>
            </a:r>
            <a:r>
              <a:rPr lang="en-US" baseline="30000" dirty="0" err="1"/>
              <a:t>TM</a:t>
            </a:r>
            <a:r>
              <a:rPr lang="en-US" dirty="0"/>
              <a:t>  </a:t>
            </a:r>
          </a:p>
          <a:p>
            <a:pPr lvl="1" algn="ctr"/>
            <a:r>
              <a:rPr lang="en-US" sz="2800" b="1" dirty="0">
                <a:highlight>
                  <a:srgbClr val="FFFF00"/>
                </a:highlight>
              </a:rPr>
              <a:t>P</a:t>
            </a:r>
            <a:r>
              <a:rPr lang="en-US" sz="2800" dirty="0">
                <a:highlight>
                  <a:srgbClr val="FFFF00"/>
                </a:highlight>
              </a:rPr>
              <a:t>hotophobia</a:t>
            </a:r>
            <a:r>
              <a:rPr lang="en-US" sz="2800" dirty="0"/>
              <a:t> </a:t>
            </a:r>
          </a:p>
          <a:p>
            <a:pPr lvl="1" algn="ctr"/>
            <a:r>
              <a:rPr lang="en-US" sz="1400" dirty="0"/>
              <a:t>(sensitivity to light)</a:t>
            </a:r>
          </a:p>
          <a:p>
            <a:pPr lvl="1" algn="ctr"/>
            <a:r>
              <a:rPr lang="en-US" sz="2800" b="1" dirty="0">
                <a:highlight>
                  <a:srgbClr val="FFFF00"/>
                </a:highlight>
              </a:rPr>
              <a:t>I</a:t>
            </a:r>
            <a:r>
              <a:rPr lang="en-US" sz="2800" dirty="0">
                <a:highlight>
                  <a:srgbClr val="FFFF00"/>
                </a:highlight>
              </a:rPr>
              <a:t>ntense</a:t>
            </a:r>
            <a:r>
              <a:rPr lang="en-US" sz="2800" dirty="0"/>
              <a:t> </a:t>
            </a:r>
          </a:p>
          <a:p>
            <a:pPr lvl="1" algn="ctr"/>
            <a:r>
              <a:rPr lang="en-US" sz="1400" dirty="0"/>
              <a:t>(moderate to severe head pain intensity that decrease ability to function)</a:t>
            </a:r>
          </a:p>
          <a:p>
            <a:pPr lvl="1" algn="ctr"/>
            <a:r>
              <a:rPr lang="en-US" sz="2800" b="1" dirty="0">
                <a:highlight>
                  <a:srgbClr val="FFFF00"/>
                </a:highlight>
              </a:rPr>
              <a:t>N</a:t>
            </a:r>
            <a:r>
              <a:rPr lang="en-US" sz="2800" dirty="0">
                <a:highlight>
                  <a:srgbClr val="FFFF00"/>
                </a:highlight>
              </a:rPr>
              <a:t>ausea </a:t>
            </a:r>
          </a:p>
          <a:p>
            <a:r>
              <a:rPr lang="en-US" sz="2600" dirty="0"/>
              <a:t>Its specificity and sensitivity increases with the number of reported affirmed answers. </a:t>
            </a:r>
          </a:p>
          <a:p>
            <a:r>
              <a:rPr lang="en-US" sz="2600" dirty="0"/>
              <a:t>A negative ID Migraine score reduces the probability of migraine from 59% to 23%</a:t>
            </a:r>
          </a:p>
          <a:p>
            <a:r>
              <a:rPr lang="en-US" sz="2600" dirty="0"/>
              <a:t>Meta-analysis of 8,682 participants from 22 studies pooled sensitivity, specificity, and diagnostic odds ratio were 81.0% (95% CI: 80.0%-82.0%), 68.0% (95% CI: 66.0%-69.0%) and 17.03 (95% CI: 9.94-29.18) respectively.</a:t>
            </a:r>
          </a:p>
        </p:txBody>
      </p:sp>
      <p:sp>
        <p:nvSpPr>
          <p:cNvPr id="4" name="Footer Placeholder 1">
            <a:extLst>
              <a:ext uri="{FF2B5EF4-FFF2-40B4-BE49-F238E27FC236}">
                <a16:creationId xmlns:a16="http://schemas.microsoft.com/office/drawing/2014/main" id="{47C2AA91-C4FB-8A4B-A56F-96511019B6D1}"/>
              </a:ext>
            </a:extLst>
          </p:cNvPr>
          <p:cNvSpPr>
            <a:spLocks noGrp="1"/>
          </p:cNvSpPr>
          <p:nvPr>
            <p:ph type="ftr" sz="quarter" idx="11"/>
          </p:nvPr>
        </p:nvSpPr>
        <p:spPr>
          <a:xfrm rot="10800000" flipV="1">
            <a:off x="281835" y="6459690"/>
            <a:ext cx="11628329" cy="347561"/>
          </a:xfrm>
        </p:spPr>
        <p:txBody>
          <a:bodyPr/>
          <a:lstStyle/>
          <a:p>
            <a:pPr algn="r"/>
            <a:r>
              <a:rPr lang="en-US" sz="1500" dirty="0">
                <a:solidFill>
                  <a:schemeClr val="tx1"/>
                </a:solidFill>
              </a:rPr>
              <a:t>Lipton RB, et al. </a:t>
            </a:r>
            <a:r>
              <a:rPr lang="en-US" sz="1500" i="1" dirty="0">
                <a:solidFill>
                  <a:schemeClr val="tx1"/>
                </a:solidFill>
              </a:rPr>
              <a:t>Neurology.</a:t>
            </a:r>
            <a:r>
              <a:rPr lang="en-US" sz="1500" dirty="0">
                <a:solidFill>
                  <a:schemeClr val="tx1"/>
                </a:solidFill>
              </a:rPr>
              <a:t> 2003;12:375-382; Cousins G, et al. </a:t>
            </a:r>
            <a:r>
              <a:rPr lang="en-US" sz="1500" i="1" dirty="0">
                <a:solidFill>
                  <a:schemeClr val="tx1"/>
                </a:solidFill>
              </a:rPr>
              <a:t>Headache.</a:t>
            </a:r>
            <a:r>
              <a:rPr lang="en-US" sz="1500" dirty="0">
                <a:solidFill>
                  <a:schemeClr val="tx1"/>
                </a:solidFill>
              </a:rPr>
              <a:t> 2011;51(7):1140-8; Wang X et al. </a:t>
            </a:r>
            <a:r>
              <a:rPr lang="en-US" sz="1500" i="1" dirty="0">
                <a:solidFill>
                  <a:schemeClr val="tx1"/>
                </a:solidFill>
              </a:rPr>
              <a:t>J Oral Facial Pain H. </a:t>
            </a:r>
            <a:r>
              <a:rPr lang="en-US" sz="1500" dirty="0">
                <a:solidFill>
                  <a:schemeClr val="tx1"/>
                </a:solidFill>
              </a:rPr>
              <a:t>2015;29(3):265-78</a:t>
            </a:r>
          </a:p>
        </p:txBody>
      </p:sp>
    </p:spTree>
    <p:extLst>
      <p:ext uri="{BB962C8B-B14F-4D97-AF65-F5344CB8AC3E}">
        <p14:creationId xmlns:p14="http://schemas.microsoft.com/office/powerpoint/2010/main" val="3146222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63A4AB-81E4-B0DB-293F-8C3456A8460D}"/>
              </a:ext>
            </a:extLst>
          </p:cNvPr>
          <p:cNvSpPr>
            <a:spLocks noGrp="1"/>
          </p:cNvSpPr>
          <p:nvPr>
            <p:ph type="title"/>
          </p:nvPr>
        </p:nvSpPr>
        <p:spPr/>
        <p:txBody>
          <a:bodyPr/>
          <a:lstStyle/>
          <a:p>
            <a:pPr algn="ctr"/>
            <a:r>
              <a:rPr lang="en-US" dirty="0"/>
              <a:t>Principles of Rational Multimodal Migraine Management</a:t>
            </a:r>
          </a:p>
        </p:txBody>
      </p:sp>
      <p:pic>
        <p:nvPicPr>
          <p:cNvPr id="9" name="Content Placeholder 8">
            <a:extLst>
              <a:ext uri="{FF2B5EF4-FFF2-40B4-BE49-F238E27FC236}">
                <a16:creationId xmlns:a16="http://schemas.microsoft.com/office/drawing/2014/main" id="{6D664273-EA69-5AE3-16CA-03EB265E7B2D}"/>
              </a:ext>
            </a:extLst>
          </p:cNvPr>
          <p:cNvPicPr>
            <a:picLocks noGrp="1" noChangeAspect="1"/>
          </p:cNvPicPr>
          <p:nvPr>
            <p:ph idx="1"/>
          </p:nvPr>
        </p:nvPicPr>
        <p:blipFill>
          <a:blip r:embed="rId3"/>
          <a:stretch>
            <a:fillRect/>
          </a:stretch>
        </p:blipFill>
        <p:spPr>
          <a:xfrm>
            <a:off x="838200" y="1690688"/>
            <a:ext cx="10515600" cy="4486275"/>
          </a:xfrm>
        </p:spPr>
      </p:pic>
      <p:sp>
        <p:nvSpPr>
          <p:cNvPr id="10" name="TextBox 9">
            <a:extLst>
              <a:ext uri="{FF2B5EF4-FFF2-40B4-BE49-F238E27FC236}">
                <a16:creationId xmlns:a16="http://schemas.microsoft.com/office/drawing/2014/main" id="{12C01B49-34D9-460B-FD07-CA25FE923229}"/>
              </a:ext>
            </a:extLst>
          </p:cNvPr>
          <p:cNvSpPr txBox="1"/>
          <p:nvPr/>
        </p:nvSpPr>
        <p:spPr>
          <a:xfrm>
            <a:off x="3707155" y="6308209"/>
            <a:ext cx="7646645" cy="369332"/>
          </a:xfrm>
          <a:prstGeom prst="rect">
            <a:avLst/>
          </a:prstGeom>
          <a:noFill/>
        </p:spPr>
        <p:txBody>
          <a:bodyPr wrap="none" rtlCol="0">
            <a:spAutoFit/>
          </a:bodyPr>
          <a:lstStyle/>
          <a:p>
            <a:r>
              <a:rPr lang="en-US" b="0" i="0" dirty="0">
                <a:solidFill>
                  <a:srgbClr val="212121"/>
                </a:solidFill>
                <a:effectLst/>
                <a:latin typeface="BlinkMacSystemFont"/>
              </a:rPr>
              <a:t>Blumenfeld AM, et al. Neurol </a:t>
            </a:r>
            <a:r>
              <a:rPr lang="en-US" b="0" i="0" dirty="0" err="1">
                <a:solidFill>
                  <a:srgbClr val="212121"/>
                </a:solidFill>
                <a:effectLst/>
                <a:latin typeface="BlinkMacSystemFont"/>
              </a:rPr>
              <a:t>Ther</a:t>
            </a:r>
            <a:r>
              <a:rPr lang="en-US" b="0" i="0" dirty="0">
                <a:solidFill>
                  <a:srgbClr val="212121"/>
                </a:solidFill>
                <a:effectLst/>
                <a:latin typeface="BlinkMacSystemFont"/>
              </a:rPr>
              <a:t>. 2023 Oct;12(5):1533-1551, </a:t>
            </a:r>
            <a:r>
              <a:rPr lang="en-US" b="0" i="0" dirty="0" err="1">
                <a:solidFill>
                  <a:srgbClr val="212121"/>
                </a:solidFill>
                <a:effectLst/>
                <a:latin typeface="BlinkMacSystemFont"/>
              </a:rPr>
              <a:t>Epub</a:t>
            </a:r>
            <a:r>
              <a:rPr lang="en-US" b="0" i="0" dirty="0">
                <a:solidFill>
                  <a:srgbClr val="212121"/>
                </a:solidFill>
                <a:effectLst/>
                <a:latin typeface="BlinkMacSystemFont"/>
              </a:rPr>
              <a:t> 2023 Aug 5</a:t>
            </a:r>
            <a:endParaRPr lang="en-US" dirty="0"/>
          </a:p>
        </p:txBody>
      </p:sp>
    </p:spTree>
    <p:extLst>
      <p:ext uri="{BB962C8B-B14F-4D97-AF65-F5344CB8AC3E}">
        <p14:creationId xmlns:p14="http://schemas.microsoft.com/office/powerpoint/2010/main" val="175482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ADBE5-B327-AC37-F917-725F40411D60}"/>
              </a:ext>
            </a:extLst>
          </p:cNvPr>
          <p:cNvSpPr>
            <a:spLocks noGrp="1"/>
          </p:cNvSpPr>
          <p:nvPr>
            <p:ph type="title"/>
          </p:nvPr>
        </p:nvSpPr>
        <p:spPr/>
        <p:txBody>
          <a:bodyPr/>
          <a:lstStyle/>
          <a:p>
            <a:pPr algn="ctr"/>
            <a:r>
              <a:rPr lang="en-US" dirty="0"/>
              <a:t>Goals of Acute Migraine Treatment  </a:t>
            </a:r>
          </a:p>
        </p:txBody>
      </p:sp>
      <p:sp>
        <p:nvSpPr>
          <p:cNvPr id="3" name="Content Placeholder 2">
            <a:extLst>
              <a:ext uri="{FF2B5EF4-FFF2-40B4-BE49-F238E27FC236}">
                <a16:creationId xmlns:a16="http://schemas.microsoft.com/office/drawing/2014/main" id="{A0C6CB68-16C8-D0AF-8C6B-3519D240B6C0}"/>
              </a:ext>
            </a:extLst>
          </p:cNvPr>
          <p:cNvSpPr>
            <a:spLocks noGrp="1"/>
          </p:cNvSpPr>
          <p:nvPr>
            <p:ph idx="1"/>
          </p:nvPr>
        </p:nvSpPr>
        <p:spPr/>
        <p:txBody>
          <a:bodyPr/>
          <a:lstStyle/>
          <a:p>
            <a:r>
              <a:rPr lang="en-US" dirty="0"/>
              <a:t>Rapid and consistent freedom from pain and associated symptoms, especially the most bothersome symptom, without recurrence.</a:t>
            </a:r>
          </a:p>
          <a:p>
            <a:r>
              <a:rPr lang="en-US" dirty="0"/>
              <a:t>Restored ability to function.</a:t>
            </a:r>
          </a:p>
          <a:p>
            <a:r>
              <a:rPr lang="en-US" dirty="0"/>
              <a:t>Minimal need for repeat dosing or rescue medications.</a:t>
            </a:r>
          </a:p>
          <a:p>
            <a:r>
              <a:rPr lang="en-US" dirty="0"/>
              <a:t>Optimal self-care and reduced subsequent use of resources.</a:t>
            </a:r>
          </a:p>
          <a:p>
            <a:r>
              <a:rPr lang="en-US" dirty="0"/>
              <a:t>Minimal or no adverse events (AEs).</a:t>
            </a:r>
          </a:p>
          <a:p>
            <a:r>
              <a:rPr lang="en-US" dirty="0"/>
              <a:t>Cost considerations</a:t>
            </a:r>
          </a:p>
        </p:txBody>
      </p:sp>
      <p:sp>
        <p:nvSpPr>
          <p:cNvPr id="4" name="TextBox 3">
            <a:extLst>
              <a:ext uri="{FF2B5EF4-FFF2-40B4-BE49-F238E27FC236}">
                <a16:creationId xmlns:a16="http://schemas.microsoft.com/office/drawing/2014/main" id="{B5BC4973-89B9-4E34-4761-2DA1981698CE}"/>
              </a:ext>
            </a:extLst>
          </p:cNvPr>
          <p:cNvSpPr txBox="1"/>
          <p:nvPr/>
        </p:nvSpPr>
        <p:spPr>
          <a:xfrm>
            <a:off x="6508627" y="6127234"/>
            <a:ext cx="4318233" cy="338554"/>
          </a:xfrm>
          <a:prstGeom prst="rect">
            <a:avLst/>
          </a:prstGeom>
          <a:noFill/>
        </p:spPr>
        <p:txBody>
          <a:bodyPr wrap="none" rtlCol="0">
            <a:spAutoFit/>
          </a:bodyPr>
          <a:lstStyle/>
          <a:p>
            <a:r>
              <a:rPr lang="en-US" sz="1600" b="0" i="0" dirty="0" err="1">
                <a:solidFill>
                  <a:srgbClr val="212121"/>
                </a:solidFill>
                <a:effectLst/>
              </a:rPr>
              <a:t>Ailani</a:t>
            </a:r>
            <a:r>
              <a:rPr lang="en-US" sz="1600" b="0" i="0" dirty="0">
                <a:solidFill>
                  <a:srgbClr val="212121"/>
                </a:solidFill>
                <a:effectLst/>
              </a:rPr>
              <a:t> J, et al </a:t>
            </a:r>
            <a:r>
              <a:rPr lang="en-US" sz="1600" b="0" i="1" dirty="0">
                <a:solidFill>
                  <a:srgbClr val="212121"/>
                </a:solidFill>
                <a:effectLst/>
              </a:rPr>
              <a:t>Headache</a:t>
            </a:r>
            <a:r>
              <a:rPr lang="en-US" sz="1600" b="0" i="0" dirty="0">
                <a:solidFill>
                  <a:srgbClr val="212121"/>
                </a:solidFill>
                <a:effectLst/>
              </a:rPr>
              <a:t>. 2021 Jul;61(7):1021-1039</a:t>
            </a:r>
            <a:endParaRPr lang="en-US" sz="1600" dirty="0"/>
          </a:p>
        </p:txBody>
      </p:sp>
    </p:spTree>
    <p:extLst>
      <p:ext uri="{BB962C8B-B14F-4D97-AF65-F5344CB8AC3E}">
        <p14:creationId xmlns:p14="http://schemas.microsoft.com/office/powerpoint/2010/main" val="3131428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unopened pill packets">
            <a:extLst>
              <a:ext uri="{FF2B5EF4-FFF2-40B4-BE49-F238E27FC236}">
                <a16:creationId xmlns:a16="http://schemas.microsoft.com/office/drawing/2014/main" id="{79E65ACD-1CA2-E95D-BBA0-7F860F6A4745}"/>
              </a:ext>
            </a:extLst>
          </p:cNvPr>
          <p:cNvPicPr>
            <a:picLocks noChangeAspect="1"/>
          </p:cNvPicPr>
          <p:nvPr/>
        </p:nvPicPr>
        <p:blipFill rotWithShape="1">
          <a:blip r:embed="rId2"/>
          <a:srcRect l="27091" r="21039"/>
          <a:stretch/>
        </p:blipFill>
        <p:spPr>
          <a:xfrm>
            <a:off x="-1" y="-2"/>
            <a:ext cx="4798484"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C00E59-AD4A-4B98-A4AD-166D33FB51FB}"/>
              </a:ext>
            </a:extLst>
          </p:cNvPr>
          <p:cNvSpPr txBox="1">
            <a:spLocks/>
          </p:cNvSpPr>
          <p:nvPr/>
        </p:nvSpPr>
        <p:spPr>
          <a:xfrm>
            <a:off x="5410196" y="405685"/>
            <a:ext cx="6516761" cy="1559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t>Acute Treatment Principles</a:t>
            </a:r>
          </a:p>
        </p:txBody>
      </p:sp>
      <p:sp>
        <p:nvSpPr>
          <p:cNvPr id="3" name="Content Placeholder 2">
            <a:extLst>
              <a:ext uri="{FF2B5EF4-FFF2-40B4-BE49-F238E27FC236}">
                <a16:creationId xmlns:a16="http://schemas.microsoft.com/office/drawing/2014/main" id="{97456921-83D4-4522-85BD-0A3FCEEC052D}"/>
              </a:ext>
            </a:extLst>
          </p:cNvPr>
          <p:cNvSpPr txBox="1">
            <a:spLocks/>
          </p:cNvSpPr>
          <p:nvPr/>
        </p:nvSpPr>
        <p:spPr>
          <a:xfrm>
            <a:off x="5410196" y="2146853"/>
            <a:ext cx="6516761" cy="446598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100" dirty="0"/>
              <a:t>Establish what the </a:t>
            </a:r>
            <a:r>
              <a:rPr lang="en-US" sz="2100" i="1" dirty="0"/>
              <a:t>patient’s</a:t>
            </a:r>
            <a:r>
              <a:rPr lang="en-US" sz="2100" dirty="0"/>
              <a:t> goals are</a:t>
            </a:r>
          </a:p>
          <a:p>
            <a:pPr>
              <a:spcBef>
                <a:spcPts val="600"/>
              </a:spcBef>
            </a:pPr>
            <a:r>
              <a:rPr lang="en-US" sz="2100" dirty="0"/>
              <a:t>Treat at least two attacks with the same medication</a:t>
            </a:r>
          </a:p>
          <a:p>
            <a:pPr>
              <a:spcBef>
                <a:spcPts val="600"/>
              </a:spcBef>
            </a:pPr>
            <a:r>
              <a:rPr lang="en-US" sz="2100" dirty="0"/>
              <a:t>If medication is ineffective:</a:t>
            </a:r>
          </a:p>
          <a:p>
            <a:pPr marL="687388" lvl="4"/>
            <a:r>
              <a:rPr lang="en-US" sz="2100" dirty="0"/>
              <a:t>Ensure that no other medications are interfering with response</a:t>
            </a:r>
          </a:p>
          <a:p>
            <a:pPr marL="687388" lvl="2"/>
            <a:r>
              <a:rPr lang="en-US" sz="2100" dirty="0"/>
              <a:t>Ensure patient is taking the drug at the correct time</a:t>
            </a:r>
          </a:p>
          <a:p>
            <a:pPr marL="687388" lvl="2"/>
            <a:r>
              <a:rPr lang="en-US" sz="2100" dirty="0"/>
              <a:t>Maximize dose</a:t>
            </a:r>
          </a:p>
          <a:p>
            <a:pPr marL="687388" lvl="2"/>
            <a:r>
              <a:rPr lang="en-US" sz="2100" dirty="0"/>
              <a:t>Change formulation/route of administration</a:t>
            </a:r>
          </a:p>
          <a:p>
            <a:pPr marL="687388" lvl="2"/>
            <a:r>
              <a:rPr lang="en-US" sz="2100" dirty="0"/>
              <a:t>Change drug</a:t>
            </a:r>
          </a:p>
          <a:p>
            <a:pPr marL="687388" lvl="2"/>
            <a:r>
              <a:rPr lang="en-US" sz="2100" dirty="0"/>
              <a:t>Add drug</a:t>
            </a:r>
          </a:p>
          <a:p>
            <a:pPr marL="687388" lvl="1">
              <a:spcBef>
                <a:spcPts val="600"/>
              </a:spcBef>
            </a:pPr>
            <a:r>
              <a:rPr lang="en-US" sz="2100" dirty="0"/>
              <a:t>Try combination therapy (</a:t>
            </a:r>
            <a:r>
              <a:rPr lang="en-US" sz="2100" dirty="0" err="1"/>
              <a:t>eg</a:t>
            </a:r>
            <a:r>
              <a:rPr lang="en-US" sz="2100" dirty="0"/>
              <a:t>, sumatriptan + naproxen)</a:t>
            </a:r>
          </a:p>
        </p:txBody>
      </p:sp>
    </p:spTree>
    <p:extLst>
      <p:ext uri="{BB962C8B-B14F-4D97-AF65-F5344CB8AC3E}">
        <p14:creationId xmlns:p14="http://schemas.microsoft.com/office/powerpoint/2010/main" val="382769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37776210-6D62-467A-B83F-2C4064A1CA78}"/>
              </a:ext>
            </a:extLst>
          </p:cNvPr>
          <p:cNvGraphicFramePr>
            <a:graphicFrameLocks/>
          </p:cNvGraphicFramePr>
          <p:nvPr/>
        </p:nvGraphicFramePr>
        <p:xfrm>
          <a:off x="436562" y="1973263"/>
          <a:ext cx="11260136" cy="28346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365644">
                  <a:extLst>
                    <a:ext uri="{9D8B030D-6E8A-4147-A177-3AD203B41FA5}">
                      <a16:colId xmlns:a16="http://schemas.microsoft.com/office/drawing/2014/main" val="20000"/>
                    </a:ext>
                  </a:extLst>
                </a:gridCol>
                <a:gridCol w="1967155">
                  <a:extLst>
                    <a:ext uri="{9D8B030D-6E8A-4147-A177-3AD203B41FA5}">
                      <a16:colId xmlns:a16="http://schemas.microsoft.com/office/drawing/2014/main" val="20001"/>
                    </a:ext>
                  </a:extLst>
                </a:gridCol>
                <a:gridCol w="3484377">
                  <a:extLst>
                    <a:ext uri="{9D8B030D-6E8A-4147-A177-3AD203B41FA5}">
                      <a16:colId xmlns:a16="http://schemas.microsoft.com/office/drawing/2014/main" val="20002"/>
                    </a:ext>
                  </a:extLst>
                </a:gridCol>
                <a:gridCol w="1391658">
                  <a:extLst>
                    <a:ext uri="{9D8B030D-6E8A-4147-A177-3AD203B41FA5}">
                      <a16:colId xmlns:a16="http://schemas.microsoft.com/office/drawing/2014/main" val="2100671415"/>
                    </a:ext>
                  </a:extLst>
                </a:gridCol>
                <a:gridCol w="2051302">
                  <a:extLst>
                    <a:ext uri="{9D8B030D-6E8A-4147-A177-3AD203B41FA5}">
                      <a16:colId xmlns:a16="http://schemas.microsoft.com/office/drawing/2014/main" val="2917690931"/>
                    </a:ext>
                  </a:extLst>
                </a:gridCol>
              </a:tblGrid>
              <a:tr h="273739">
                <a:tc>
                  <a:txBody>
                    <a:bodyPr/>
                    <a:lstStyle/>
                    <a:p>
                      <a:pPr algn="l"/>
                      <a:r>
                        <a:rPr lang="en-US" sz="1400" b="1" dirty="0">
                          <a:solidFill>
                            <a:schemeClr val="bg1"/>
                          </a:solidFill>
                          <a:latin typeface="Arial" panose="020B0604020202020204" pitchFamily="34" charset="0"/>
                          <a:cs typeface="Arial" panose="020B0604020202020204" pitchFamily="34" charset="0"/>
                        </a:rPr>
                        <a:t>Triptans</a:t>
                      </a:r>
                    </a:p>
                  </a:txBody>
                  <a:tcPr marL="119809" marR="119809"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tc>
                  <a:txBody>
                    <a:bodyPr/>
                    <a:lstStyle/>
                    <a:p>
                      <a:pPr algn="l"/>
                      <a:r>
                        <a:rPr lang="en-US" sz="1400" b="1" dirty="0">
                          <a:solidFill>
                            <a:schemeClr val="bg1"/>
                          </a:solidFill>
                          <a:latin typeface="Arial" panose="020B0604020202020204" pitchFamily="34" charset="0"/>
                          <a:cs typeface="Arial" panose="020B0604020202020204" pitchFamily="34" charset="0"/>
                        </a:rPr>
                        <a:t>Ergots</a:t>
                      </a:r>
                    </a:p>
                  </a:txBody>
                  <a:tcPr marL="119809" marR="119809"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tc>
                  <a:txBody>
                    <a:bodyPr/>
                    <a:lstStyle/>
                    <a:p>
                      <a:pPr algn="l"/>
                      <a:r>
                        <a:rPr lang="en-US" sz="1400" b="1" dirty="0">
                          <a:solidFill>
                            <a:schemeClr val="bg1"/>
                          </a:solidFill>
                          <a:latin typeface="Arial" panose="020B0604020202020204" pitchFamily="34" charset="0"/>
                          <a:cs typeface="Arial" panose="020B0604020202020204" pitchFamily="34" charset="0"/>
                        </a:rPr>
                        <a:t>Nonspecific treatments</a:t>
                      </a:r>
                    </a:p>
                  </a:txBody>
                  <a:tcPr marL="119809" marR="119809"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tc>
                  <a:txBody>
                    <a:bodyPr/>
                    <a:lstStyle/>
                    <a:p>
                      <a:pPr algn="l"/>
                      <a:r>
                        <a:rPr lang="en-US" sz="1400" b="1" dirty="0" err="1">
                          <a:solidFill>
                            <a:schemeClr val="bg1"/>
                          </a:solidFill>
                          <a:latin typeface="Arial" panose="020B0604020202020204" pitchFamily="34" charset="0"/>
                          <a:cs typeface="Arial" panose="020B0604020202020204" pitchFamily="34" charset="0"/>
                        </a:rPr>
                        <a:t>Gepants</a:t>
                      </a:r>
                      <a:endParaRPr lang="en-US" sz="1400" b="1" dirty="0">
                        <a:solidFill>
                          <a:schemeClr val="bg1"/>
                        </a:solidFill>
                        <a:latin typeface="Arial" panose="020B0604020202020204" pitchFamily="34" charset="0"/>
                        <a:cs typeface="Arial" panose="020B0604020202020204" pitchFamily="34" charset="0"/>
                      </a:endParaRPr>
                    </a:p>
                  </a:txBody>
                  <a:tcPr marL="119809" marR="119809"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tc>
                  <a:txBody>
                    <a:bodyPr/>
                    <a:lstStyle/>
                    <a:p>
                      <a:pPr algn="l"/>
                      <a:r>
                        <a:rPr lang="en-US" sz="1400" b="1" dirty="0">
                          <a:solidFill>
                            <a:schemeClr val="bg1"/>
                          </a:solidFill>
                          <a:latin typeface="Arial" panose="020B0604020202020204" pitchFamily="34" charset="0"/>
                          <a:cs typeface="Arial" panose="020B0604020202020204" pitchFamily="34" charset="0"/>
                        </a:rPr>
                        <a:t>Serotonin 5-HT</a:t>
                      </a:r>
                      <a:r>
                        <a:rPr lang="en-US" sz="1400" b="1" baseline="-25000" dirty="0">
                          <a:solidFill>
                            <a:schemeClr val="bg1"/>
                          </a:solidFill>
                          <a:latin typeface="Arial" panose="020B0604020202020204" pitchFamily="34" charset="0"/>
                          <a:cs typeface="Arial" panose="020B0604020202020204" pitchFamily="34" charset="0"/>
                        </a:rPr>
                        <a:t>1F </a:t>
                      </a:r>
                      <a:r>
                        <a:rPr lang="en-US" sz="1400" b="1" dirty="0">
                          <a:solidFill>
                            <a:schemeClr val="bg1"/>
                          </a:solidFill>
                          <a:latin typeface="Arial" panose="020B0604020202020204" pitchFamily="34" charset="0"/>
                          <a:cs typeface="Arial" panose="020B0604020202020204" pitchFamily="34" charset="0"/>
                        </a:rPr>
                        <a:t>Receptor Agonist</a:t>
                      </a:r>
                    </a:p>
                  </a:txBody>
                  <a:tcPr marL="119809" marR="119809"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extLst>
                  <a:ext uri="{0D108BD9-81ED-4DB2-BD59-A6C34878D82A}">
                    <a16:rowId xmlns:a16="http://schemas.microsoft.com/office/drawing/2014/main" val="10000"/>
                  </a:ext>
                </a:extLst>
              </a:tr>
              <a:tr h="2045628">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dirty="0" err="1">
                          <a:solidFill>
                            <a:schemeClr val="tx1"/>
                          </a:solidFill>
                          <a:latin typeface="Arial" panose="020B0604020202020204" pitchFamily="34" charset="0"/>
                          <a:cs typeface="Arial" panose="020B0604020202020204" pitchFamily="34" charset="0"/>
                        </a:rPr>
                        <a:t>Almotriptan</a:t>
                      </a:r>
                      <a:endParaRPr lang="en-US" sz="1400" b="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dirty="0" err="1">
                          <a:solidFill>
                            <a:schemeClr val="tx1"/>
                          </a:solidFill>
                          <a:latin typeface="Arial" panose="020B0604020202020204" pitchFamily="34" charset="0"/>
                          <a:cs typeface="Arial" panose="020B0604020202020204" pitchFamily="34" charset="0"/>
                        </a:rPr>
                        <a:t>Eletriptan</a:t>
                      </a:r>
                      <a:endParaRPr lang="en-US" sz="1400" b="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dirty="0" err="1">
                          <a:solidFill>
                            <a:schemeClr val="tx1"/>
                          </a:solidFill>
                          <a:latin typeface="Arial" panose="020B0604020202020204" pitchFamily="34" charset="0"/>
                          <a:cs typeface="Arial" panose="020B0604020202020204" pitchFamily="34" charset="0"/>
                        </a:rPr>
                        <a:t>Frovatriptan</a:t>
                      </a:r>
                      <a:endParaRPr lang="en-US" sz="1400" b="0" dirty="0">
                        <a:solidFill>
                          <a:schemeClr val="tx1"/>
                        </a:solidFill>
                        <a:latin typeface="Arial" panose="020B0604020202020204" pitchFamily="34" charset="0"/>
                        <a:cs typeface="Arial" panose="020B0604020202020204" pitchFamily="34" charset="0"/>
                      </a:endParaRPr>
                    </a:p>
                    <a:p>
                      <a:pPr algn="l">
                        <a:lnSpc>
                          <a:spcPct val="100000"/>
                        </a:lnSpc>
                        <a:spcBef>
                          <a:spcPts val="0"/>
                        </a:spcBef>
                        <a:spcAft>
                          <a:spcPts val="300"/>
                        </a:spcAft>
                      </a:pPr>
                      <a:r>
                        <a:rPr lang="en-US" sz="1400" b="0" dirty="0">
                          <a:solidFill>
                            <a:schemeClr val="tx1"/>
                          </a:solidFill>
                          <a:latin typeface="Arial" panose="020B0604020202020204" pitchFamily="34" charset="0"/>
                          <a:cs typeface="Arial" panose="020B0604020202020204" pitchFamily="34" charset="0"/>
                        </a:rPr>
                        <a:t>Naratriptan</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Rizatriptan</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Rizatriptan + meloxicam*</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Sumatriptan</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Sumatriptan + naproxen</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dirty="0">
                          <a:solidFill>
                            <a:schemeClr val="tx1"/>
                          </a:solidFill>
                          <a:latin typeface="Arial" panose="020B0604020202020204" pitchFamily="34" charset="0"/>
                          <a:cs typeface="Arial" panose="020B0604020202020204" pitchFamily="34" charset="0"/>
                        </a:rPr>
                        <a:t>Zolmitriptan</a:t>
                      </a:r>
                    </a:p>
                  </a:txBody>
                  <a:tcPr marL="119809" marR="119809">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algn="l">
                        <a:lnSpc>
                          <a:spcPct val="100000"/>
                        </a:lnSpc>
                        <a:spcBef>
                          <a:spcPts val="0"/>
                        </a:spcBef>
                        <a:spcAft>
                          <a:spcPts val="300"/>
                        </a:spcAft>
                      </a:pPr>
                      <a:r>
                        <a:rPr lang="en-US" sz="1400" b="0" dirty="0">
                          <a:solidFill>
                            <a:schemeClr val="tx1"/>
                          </a:solidFill>
                          <a:latin typeface="Arial" panose="020B0604020202020204" pitchFamily="34" charset="0"/>
                          <a:cs typeface="Arial" panose="020B0604020202020204" pitchFamily="34" charset="0"/>
                        </a:rPr>
                        <a:t>Dihydroergotamine</a:t>
                      </a:r>
                    </a:p>
                    <a:p>
                      <a:pPr algn="l">
                        <a:lnSpc>
                          <a:spcPct val="100000"/>
                        </a:lnSpc>
                        <a:spcBef>
                          <a:spcPts val="0"/>
                        </a:spcBef>
                        <a:spcAft>
                          <a:spcPts val="300"/>
                        </a:spcAft>
                      </a:pPr>
                      <a:r>
                        <a:rPr lang="en-US" sz="1400" b="0" dirty="0">
                          <a:solidFill>
                            <a:schemeClr val="tx1"/>
                          </a:solidFill>
                          <a:latin typeface="Arial" panose="020B0604020202020204" pitchFamily="34" charset="0"/>
                          <a:cs typeface="Arial" panose="020B0604020202020204" pitchFamily="34" charset="0"/>
                        </a:rPr>
                        <a:t>Ergotamine + caffeine</a:t>
                      </a:r>
                    </a:p>
                  </a:txBody>
                  <a:tcPr marL="119809" marR="119809">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algn="l">
                        <a:lnSpc>
                          <a:spcPct val="100000"/>
                        </a:lnSpc>
                        <a:spcBef>
                          <a:spcPts val="0"/>
                        </a:spcBef>
                        <a:spcAft>
                          <a:spcPts val="300"/>
                        </a:spcAft>
                      </a:pPr>
                      <a:r>
                        <a:rPr lang="en-US" sz="1400" b="0" dirty="0">
                          <a:solidFill>
                            <a:schemeClr val="tx1"/>
                          </a:solidFill>
                          <a:latin typeface="Arial" panose="020B0604020202020204" pitchFamily="34" charset="0"/>
                          <a:cs typeface="Arial" panose="020B0604020202020204" pitchFamily="34" charset="0"/>
                        </a:rPr>
                        <a:t>Antiemetics</a:t>
                      </a:r>
                    </a:p>
                    <a:p>
                      <a:pPr algn="l">
                        <a:lnSpc>
                          <a:spcPct val="100000"/>
                        </a:lnSpc>
                        <a:spcBef>
                          <a:spcPts val="0"/>
                        </a:spcBef>
                        <a:spcAft>
                          <a:spcPts val="300"/>
                        </a:spcAft>
                      </a:pPr>
                      <a:r>
                        <a:rPr lang="en-US" sz="1400" b="0" dirty="0">
                          <a:solidFill>
                            <a:schemeClr val="tx1"/>
                          </a:solidFill>
                          <a:latin typeface="Arial" panose="020B0604020202020204" pitchFamily="34" charset="0"/>
                          <a:cs typeface="Arial" panose="020B0604020202020204" pitchFamily="34" charset="0"/>
                        </a:rPr>
                        <a:t>Aspirin +/</a:t>
                      </a:r>
                      <a:r>
                        <a:rPr lang="en-US" sz="1400" b="0" dirty="0">
                          <a:solidFill>
                            <a:schemeClr val="tx1"/>
                          </a:solidFill>
                          <a:latin typeface="Calibri"/>
                          <a:cs typeface="Calibri"/>
                        </a:rPr>
                        <a:t>‒</a:t>
                      </a:r>
                      <a:r>
                        <a:rPr lang="en-US" sz="1400" b="0" dirty="0">
                          <a:solidFill>
                            <a:schemeClr val="tx1"/>
                          </a:solidFill>
                          <a:latin typeface="Arial" panose="020B0604020202020204" pitchFamily="34" charset="0"/>
                          <a:cs typeface="Arial" panose="020B0604020202020204" pitchFamily="34" charset="0"/>
                        </a:rPr>
                        <a:t> acetaminophen +/</a:t>
                      </a:r>
                      <a:r>
                        <a:rPr lang="en-US" sz="1400" b="0" dirty="0">
                          <a:solidFill>
                            <a:schemeClr val="tx1"/>
                          </a:solidFill>
                          <a:latin typeface="Calibri"/>
                          <a:cs typeface="Calibri"/>
                        </a:rPr>
                        <a:t>‒</a:t>
                      </a:r>
                      <a:r>
                        <a:rPr lang="en-US" sz="1400" b="0" dirty="0">
                          <a:solidFill>
                            <a:schemeClr val="tx1"/>
                          </a:solidFill>
                          <a:latin typeface="Arial" panose="020B0604020202020204" pitchFamily="34" charset="0"/>
                          <a:cs typeface="Arial" panose="020B0604020202020204" pitchFamily="34" charset="0"/>
                        </a:rPr>
                        <a:t> caffeine</a:t>
                      </a:r>
                    </a:p>
                    <a:p>
                      <a:pPr algn="l">
                        <a:lnSpc>
                          <a:spcPct val="100000"/>
                        </a:lnSpc>
                        <a:spcBef>
                          <a:spcPts val="0"/>
                        </a:spcBef>
                        <a:spcAft>
                          <a:spcPts val="300"/>
                        </a:spcAft>
                      </a:pPr>
                      <a:r>
                        <a:rPr lang="en-US" sz="1400" b="0" dirty="0">
                          <a:solidFill>
                            <a:schemeClr val="tx1"/>
                          </a:solidFill>
                          <a:latin typeface="Arial" panose="020B0604020202020204" pitchFamily="34" charset="0"/>
                          <a:cs typeface="Arial" panose="020B0604020202020204" pitchFamily="34" charset="0"/>
                        </a:rPr>
                        <a:t>Diclofenac, </a:t>
                      </a:r>
                      <a:r>
                        <a:rPr lang="en-US" sz="1400" b="0" kern="1200" dirty="0">
                          <a:solidFill>
                            <a:schemeClr val="tx1"/>
                          </a:solidFill>
                          <a:latin typeface="Arial" panose="020B0604020202020204" pitchFamily="34" charset="0"/>
                          <a:ea typeface="+mn-ea"/>
                          <a:cs typeface="Arial" panose="020B0604020202020204" pitchFamily="34" charset="0"/>
                        </a:rPr>
                        <a:t>ketorolac, </a:t>
                      </a:r>
                      <a:r>
                        <a:rPr lang="en-US" sz="1400" b="0" kern="1200" dirty="0" err="1">
                          <a:solidFill>
                            <a:schemeClr val="tx1"/>
                          </a:solidFill>
                          <a:latin typeface="Arial" panose="020B0604020202020204" pitchFamily="34" charset="0"/>
                          <a:ea typeface="+mn-ea"/>
                          <a:cs typeface="Arial" panose="020B0604020202020204" pitchFamily="34" charset="0"/>
                        </a:rPr>
                        <a:t>celexocib</a:t>
                      </a:r>
                      <a:r>
                        <a:rPr lang="en-US" sz="1400" b="0" kern="1200" dirty="0">
                          <a:solidFill>
                            <a:schemeClr val="tx1"/>
                          </a:solidFill>
                          <a:latin typeface="Arial" panose="020B0604020202020204" pitchFamily="34" charset="0"/>
                          <a:ea typeface="+mn-ea"/>
                          <a:cs typeface="Arial" panose="020B0604020202020204" pitchFamily="34" charset="0"/>
                        </a:rPr>
                        <a:t>, </a:t>
                      </a:r>
                      <a:r>
                        <a:rPr lang="en-US" sz="1400" b="0" dirty="0">
                          <a:solidFill>
                            <a:schemeClr val="tx1"/>
                          </a:solidFill>
                          <a:latin typeface="Arial" panose="020B0604020202020204" pitchFamily="34" charset="0"/>
                          <a:cs typeface="Arial" panose="020B0604020202020204" pitchFamily="34" charset="0"/>
                        </a:rPr>
                        <a:t>other NSAIDs</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kern="1200" dirty="0">
                          <a:solidFill>
                            <a:schemeClr val="tx1"/>
                          </a:solidFill>
                          <a:latin typeface="Arial" panose="020B0604020202020204" pitchFamily="34" charset="0"/>
                          <a:ea typeface="+mn-ea"/>
                          <a:cs typeface="Arial" panose="020B0604020202020204" pitchFamily="34" charset="0"/>
                        </a:rPr>
                        <a:t>Corticosteroids (IV; rescue therapy)</a:t>
                      </a:r>
                    </a:p>
                  </a:txBody>
                  <a:tcPr marL="119809" marR="119809">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kern="1200" dirty="0">
                          <a:solidFill>
                            <a:schemeClr val="tx1"/>
                          </a:solidFill>
                          <a:latin typeface="Arial" panose="020B0604020202020204" pitchFamily="34" charset="0"/>
                          <a:ea typeface="+mn-ea"/>
                          <a:cs typeface="Arial" panose="020B0604020202020204" pitchFamily="34" charset="0"/>
                        </a:rPr>
                        <a:t>Rimegepant</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kern="1200" dirty="0">
                          <a:solidFill>
                            <a:schemeClr val="tx1"/>
                          </a:solidFill>
                          <a:latin typeface="Arial" panose="020B0604020202020204" pitchFamily="34" charset="0"/>
                          <a:ea typeface="+mn-ea"/>
                          <a:cs typeface="Arial" panose="020B0604020202020204" pitchFamily="34" charset="0"/>
                        </a:rPr>
                        <a:t>Ubrogepant</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kern="1200" dirty="0" err="1">
                          <a:solidFill>
                            <a:schemeClr val="tx1"/>
                          </a:solidFill>
                          <a:latin typeface="Arial" panose="020B0604020202020204" pitchFamily="34" charset="0"/>
                          <a:ea typeface="+mn-ea"/>
                          <a:cs typeface="Arial" panose="020B0604020202020204" pitchFamily="34" charset="0"/>
                        </a:rPr>
                        <a:t>Zavegepant</a:t>
                      </a:r>
                      <a:endParaRPr lang="en-US" sz="1400" b="0" kern="1200" dirty="0">
                        <a:solidFill>
                          <a:schemeClr val="tx1"/>
                        </a:solidFill>
                        <a:latin typeface="Arial" panose="020B0604020202020204" pitchFamily="34" charset="0"/>
                        <a:ea typeface="+mn-ea"/>
                        <a:cs typeface="Arial" panose="020B0604020202020204" pitchFamily="34" charset="0"/>
                      </a:endParaRPr>
                    </a:p>
                  </a:txBody>
                  <a:tcPr marL="119809" marR="119809">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0" kern="1200" dirty="0">
                          <a:solidFill>
                            <a:schemeClr val="tx1"/>
                          </a:solidFill>
                          <a:latin typeface="Arial" panose="020B0604020202020204" pitchFamily="34" charset="0"/>
                          <a:ea typeface="+mn-ea"/>
                          <a:cs typeface="Arial" panose="020B0604020202020204" pitchFamily="34" charset="0"/>
                        </a:rPr>
                        <a:t>Lasmiditan</a:t>
                      </a:r>
                    </a:p>
                  </a:txBody>
                  <a:tcPr marL="119809" marR="119809">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0001"/>
                  </a:ext>
                </a:extLst>
              </a:tr>
            </a:tbl>
          </a:graphicData>
        </a:graphic>
      </p:graphicFrame>
      <p:sp>
        <p:nvSpPr>
          <p:cNvPr id="3" name="Title 1">
            <a:extLst>
              <a:ext uri="{FF2B5EF4-FFF2-40B4-BE49-F238E27FC236}">
                <a16:creationId xmlns:a16="http://schemas.microsoft.com/office/drawing/2014/main" id="{989D6E5E-68AB-49B9-A462-4DBB8023EAE5}"/>
              </a:ext>
            </a:extLst>
          </p:cNvPr>
          <p:cNvSpPr txBox="1">
            <a:spLocks/>
          </p:cNvSpPr>
          <p:nvPr/>
        </p:nvSpPr>
        <p:spPr>
          <a:xfrm>
            <a:off x="604402" y="580154"/>
            <a:ext cx="10616184" cy="4924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Treatment of Acute Migraine: Medications</a:t>
            </a:r>
          </a:p>
        </p:txBody>
      </p:sp>
      <p:sp>
        <p:nvSpPr>
          <p:cNvPr id="4" name="Footer Placeholder 2">
            <a:extLst>
              <a:ext uri="{FF2B5EF4-FFF2-40B4-BE49-F238E27FC236}">
                <a16:creationId xmlns:a16="http://schemas.microsoft.com/office/drawing/2014/main" id="{6BE0C559-6E12-4B93-86CA-C4BAEA9E58CC}"/>
              </a:ext>
            </a:extLst>
          </p:cNvPr>
          <p:cNvSpPr>
            <a:spLocks noGrp="1"/>
          </p:cNvSpPr>
          <p:nvPr>
            <p:ph type="ftr" sz="quarter" idx="11"/>
          </p:nvPr>
        </p:nvSpPr>
        <p:spPr>
          <a:xfrm>
            <a:off x="929670" y="6332452"/>
            <a:ext cx="10767028" cy="337376"/>
          </a:xfrm>
        </p:spPr>
        <p:txBody>
          <a:bodyPr/>
          <a:lstStyle/>
          <a:p>
            <a:pPr algn="r"/>
            <a:r>
              <a:rPr lang="en-US" i="1" dirty="0">
                <a:solidFill>
                  <a:schemeClr val="tx1"/>
                </a:solidFill>
              </a:rPr>
              <a:t>Med Lett Drugs </a:t>
            </a:r>
            <a:r>
              <a:rPr lang="en-US" i="1" dirty="0" err="1">
                <a:solidFill>
                  <a:schemeClr val="tx1"/>
                </a:solidFill>
              </a:rPr>
              <a:t>Ther</a:t>
            </a:r>
            <a:r>
              <a:rPr lang="en-US" i="1" dirty="0">
                <a:solidFill>
                  <a:schemeClr val="tx1"/>
                </a:solidFill>
              </a:rPr>
              <a:t>. </a:t>
            </a:r>
            <a:r>
              <a:rPr lang="en-US" dirty="0">
                <a:solidFill>
                  <a:schemeClr val="tx1"/>
                </a:solidFill>
              </a:rPr>
              <a:t>2017;59:27-32.</a:t>
            </a:r>
            <a:r>
              <a:rPr lang="en-US" b="0" i="0" dirty="0">
                <a:solidFill>
                  <a:schemeClr val="tx1"/>
                </a:solidFill>
                <a:effectLst/>
              </a:rPr>
              <a:t> </a:t>
            </a:r>
          </a:p>
          <a:p>
            <a:pPr algn="r"/>
            <a:r>
              <a:rPr lang="en-US" b="0" i="0" dirty="0" err="1">
                <a:solidFill>
                  <a:schemeClr val="tx1"/>
                </a:solidFill>
                <a:effectLst/>
              </a:rPr>
              <a:t>Ailani</a:t>
            </a:r>
            <a:r>
              <a:rPr lang="en-US" b="0" i="0" dirty="0">
                <a:solidFill>
                  <a:schemeClr val="tx1"/>
                </a:solidFill>
                <a:effectLst/>
              </a:rPr>
              <a:t> J, et al. Headache. 2021 Jul;61(7):1021-1039</a:t>
            </a:r>
          </a:p>
          <a:p>
            <a:pPr algn="r"/>
            <a:r>
              <a:rPr lang="en-US" b="0" i="0" dirty="0">
                <a:solidFill>
                  <a:schemeClr val="tx1"/>
                </a:solidFill>
                <a:effectLst/>
              </a:rPr>
              <a:t>* Under investigation, combination not currently FDA approved </a:t>
            </a:r>
          </a:p>
        </p:txBody>
      </p:sp>
      <p:sp>
        <p:nvSpPr>
          <p:cNvPr id="5" name="TextBox 4">
            <a:extLst>
              <a:ext uri="{FF2B5EF4-FFF2-40B4-BE49-F238E27FC236}">
                <a16:creationId xmlns:a16="http://schemas.microsoft.com/office/drawing/2014/main" id="{6B1A1BC2-9821-42CF-B730-76F3957EA541}"/>
              </a:ext>
            </a:extLst>
          </p:cNvPr>
          <p:cNvSpPr txBox="1"/>
          <p:nvPr/>
        </p:nvSpPr>
        <p:spPr>
          <a:xfrm>
            <a:off x="604402" y="4831295"/>
            <a:ext cx="10924456"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variety of routes of administration (oral, nasal spray, suppository, </a:t>
            </a:r>
            <a:r>
              <a:rPr lang="en-US" dirty="0" err="1">
                <a:latin typeface="Arial" panose="020B0604020202020204" pitchFamily="34" charset="0"/>
                <a:cs typeface="Arial" panose="020B0604020202020204" pitchFamily="34" charset="0"/>
              </a:rPr>
              <a:t>etc</a:t>
            </a:r>
            <a:r>
              <a:rPr lang="en-US" dirty="0">
                <a:latin typeface="Arial" panose="020B0604020202020204" pitchFamily="34" charset="0"/>
                <a:cs typeface="Arial" panose="020B0604020202020204" pitchFamily="34" charset="0"/>
              </a:rPr>
              <a:t>) and combinations are available</a:t>
            </a:r>
          </a:p>
          <a:p>
            <a:pPr marL="285750" indent="-285750">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Products containing butalbital are sometimes used despite evidence that butalbital is not effective for migraine pain and can cause rebound headache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Opioids should be avoided. Reserve opiates only for limited use in very severe migraine</a:t>
            </a:r>
          </a:p>
        </p:txBody>
      </p:sp>
      <p:sp>
        <p:nvSpPr>
          <p:cNvPr id="6" name="TextBox 5">
            <a:extLst>
              <a:ext uri="{FF2B5EF4-FFF2-40B4-BE49-F238E27FC236}">
                <a16:creationId xmlns:a16="http://schemas.microsoft.com/office/drawing/2014/main" id="{89D60FF6-6D42-4402-A5CD-99C73F7E496D}"/>
              </a:ext>
            </a:extLst>
          </p:cNvPr>
          <p:cNvSpPr txBox="1"/>
          <p:nvPr/>
        </p:nvSpPr>
        <p:spPr>
          <a:xfrm>
            <a:off x="247266" y="6074059"/>
            <a:ext cx="227948" cy="276999"/>
          </a:xfrm>
          <a:prstGeom prst="rect">
            <a:avLst/>
          </a:prstGeom>
          <a:noFill/>
        </p:spPr>
        <p:txBody>
          <a:bodyPr wrap="none" rtlCol="0">
            <a:spAutoFit/>
          </a:bodyPr>
          <a:lstStyle/>
          <a:p>
            <a:pPr>
              <a:spcBef>
                <a:spcPts val="600"/>
              </a:spcBef>
            </a:pPr>
            <a:r>
              <a:rPr lang="en-US" sz="1200" dirty="0">
                <a:solidFill>
                  <a:schemeClr val="accent6"/>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96409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0100945" y="0"/>
            <a:ext cx="2091055" cy="2206625"/>
          </a:xfrm>
          <a:prstGeom prst="rect">
            <a:avLst/>
          </a:prstGeom>
        </p:spPr>
      </p:pic>
      <p:graphicFrame>
        <p:nvGraphicFramePr>
          <p:cNvPr id="3" name="Table 2"/>
          <p:cNvGraphicFramePr>
            <a:graphicFrameLocks noGrp="1"/>
          </p:cNvGraphicFramePr>
          <p:nvPr/>
        </p:nvGraphicFramePr>
        <p:xfrm>
          <a:off x="2042160" y="0"/>
          <a:ext cx="10149840" cy="2206625"/>
        </p:xfrm>
        <a:graphic>
          <a:graphicData uri="http://schemas.openxmlformats.org/drawingml/2006/table">
            <a:tbl>
              <a:tblPr/>
              <a:tblGrid>
                <a:gridCol w="8058785">
                  <a:extLst>
                    <a:ext uri="{9D8B030D-6E8A-4147-A177-3AD203B41FA5}">
                      <a16:colId xmlns:a16="http://schemas.microsoft.com/office/drawing/2014/main" val="20000"/>
                    </a:ext>
                  </a:extLst>
                </a:gridCol>
                <a:gridCol w="2091055">
                  <a:extLst>
                    <a:ext uri="{9D8B030D-6E8A-4147-A177-3AD203B41FA5}">
                      <a16:colId xmlns:a16="http://schemas.microsoft.com/office/drawing/2014/main" val="20001"/>
                    </a:ext>
                  </a:extLst>
                </a:gridCol>
              </a:tblGrid>
              <a:tr h="2206625">
                <a:tc>
                  <a:txBody>
                    <a:bodyPr/>
                    <a:lstStyle/>
                    <a:p>
                      <a:pPr marL="0" marR="2992120" indent="0" algn="r">
                        <a:lnSpc>
                          <a:spcPts val="4000"/>
                        </a:lnSpc>
                        <a:spcBef>
                          <a:spcPts val="5930"/>
                        </a:spcBef>
                        <a:spcAft>
                          <a:spcPts val="0"/>
                        </a:spcAft>
                      </a:pPr>
                      <a:r>
                        <a:rPr lang="en-US" sz="3550" spc="0" dirty="0">
                          <a:solidFill>
                            <a:srgbClr val="000000"/>
                          </a:solidFill>
                          <a:latin typeface="Calibri Light" panose="02020603050405020304" pitchFamily="2"/>
                        </a:rPr>
                        <a:t>Disclosures </a:t>
                      </a:r>
                    </a:p>
                  </a:txBody>
                  <a:tcPr marL="0" marR="0" marT="0" marB="0" anchor="b">
                    <a:lnL w="0" cmpd="sng">
                      <a:noFill/>
                      <a:prstDash val="solid"/>
                    </a:lnL>
                    <a:lnR w="0" cmpd="sng">
                      <a:noFill/>
                      <a:prstDash val="solid"/>
                    </a:lnR>
                    <a:lnT w="0" cmpd="sng">
                      <a:noFill/>
                      <a:prstDash val="solid"/>
                    </a:lnT>
                    <a:lnB w="0" cmpd="sng">
                      <a:noFill/>
                      <a:prstDash val="solid"/>
                    </a:lnB>
                  </a:tcPr>
                </a:tc>
                <a:tc>
                  <a:txBody>
                    <a:bodyPr/>
                    <a:lstStyle/>
                    <a:p>
                      <a:endParaRPr dirty="0"/>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sp>
        <p:nvSpPr>
          <p:cNvPr id="7" name="Text Placeholder 6">
            <a:extLst>
              <a:ext uri="{FF2B5EF4-FFF2-40B4-BE49-F238E27FC236}">
                <a16:creationId xmlns:a16="http://schemas.microsoft.com/office/drawing/2014/main" id="{712B8C6C-4100-D91F-3B66-0CF68771D588}"/>
              </a:ext>
            </a:extLst>
          </p:cNvPr>
          <p:cNvSpPr>
            <a:spLocks noGrp="1"/>
          </p:cNvSpPr>
          <p:nvPr>
            <p:ph type="body" idx="10"/>
          </p:nvPr>
        </p:nvSpPr>
        <p:spPr/>
        <p:txBody>
          <a:bodyPr/>
          <a:lstStyle/>
          <a:p>
            <a:r>
              <a:rPr lang="en-US" sz="2400" b="1" dirty="0"/>
              <a:t>Consulting Fee (e.g., Advisory Board):  </a:t>
            </a:r>
          </a:p>
          <a:p>
            <a:r>
              <a:rPr lang="en-US" sz="2400" b="0" dirty="0"/>
              <a:t>AbbVie/Allergan, </a:t>
            </a:r>
            <a:r>
              <a:rPr lang="en-US" sz="2400" b="0" dirty="0" err="1"/>
              <a:t>Ameal</a:t>
            </a:r>
            <a:r>
              <a:rPr lang="en-US" sz="2400" b="0" dirty="0"/>
              <a:t>, Amgen, </a:t>
            </a:r>
            <a:r>
              <a:rPr lang="en-US" sz="2400" u="none" kern="1200" dirty="0">
                <a:solidFill>
                  <a:schemeClr val="dk1"/>
                </a:solidFill>
                <a:effectLst/>
                <a:latin typeface="+mn-lt"/>
                <a:ea typeface="+mn-ea"/>
                <a:cs typeface="+mn-cs"/>
              </a:rPr>
              <a:t>Aurene, </a:t>
            </a:r>
            <a:r>
              <a:rPr lang="en-US" sz="2400" b="0" dirty="0" err="1"/>
              <a:t>Biohaven</a:t>
            </a:r>
            <a:r>
              <a:rPr lang="en-US" sz="2400" b="0" dirty="0"/>
              <a:t>, </a:t>
            </a:r>
            <a:r>
              <a:rPr lang="en-US" sz="2400" b="0" dirty="0" err="1"/>
              <a:t>Haleon</a:t>
            </a:r>
            <a:r>
              <a:rPr lang="en-US" sz="2400" b="0" dirty="0"/>
              <a:t>, </a:t>
            </a:r>
            <a:r>
              <a:rPr lang="en-US" sz="2400" b="0" dirty="0" err="1"/>
              <a:t>LinPharma</a:t>
            </a:r>
            <a:r>
              <a:rPr lang="en-US" sz="2400" b="0" dirty="0"/>
              <a:t>, Lundbeck/Alder, Pfizer, Satsuma, Teva</a:t>
            </a:r>
          </a:p>
          <a:p>
            <a:endParaRPr lang="en-US" sz="2400" dirty="0"/>
          </a:p>
          <a:p>
            <a:r>
              <a:rPr lang="en-US" sz="2400" b="1" dirty="0"/>
              <a:t>Contracted Research (Principal Investigators must provide information, even if received by the institution): </a:t>
            </a:r>
          </a:p>
          <a:p>
            <a:r>
              <a:rPr lang="en-US" sz="2400" dirty="0"/>
              <a:t>Amgen</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2458211" y="1379860"/>
            <a:ext cx="6977380" cy="4741545"/>
            <a:chOff x="2458211" y="1245108"/>
            <a:chExt cx="6977380" cy="4741545"/>
          </a:xfrm>
        </p:grpSpPr>
        <p:pic>
          <p:nvPicPr>
            <p:cNvPr id="5" name="object 5"/>
            <p:cNvPicPr/>
            <p:nvPr/>
          </p:nvPicPr>
          <p:blipFill>
            <a:blip r:embed="rId2" cstate="print"/>
            <a:stretch>
              <a:fillRect/>
            </a:stretch>
          </p:blipFill>
          <p:spPr>
            <a:xfrm>
              <a:off x="2458211" y="1245108"/>
              <a:ext cx="6976871" cy="4741164"/>
            </a:xfrm>
            <a:prstGeom prst="rect">
              <a:avLst/>
            </a:prstGeom>
            <a:ln>
              <a:noFill/>
            </a:ln>
          </p:spPr>
        </p:pic>
        <p:sp>
          <p:nvSpPr>
            <p:cNvPr id="6" name="object 6"/>
            <p:cNvSpPr/>
            <p:nvPr/>
          </p:nvSpPr>
          <p:spPr>
            <a:xfrm>
              <a:off x="3791458" y="1349501"/>
              <a:ext cx="3494404" cy="1110615"/>
            </a:xfrm>
            <a:custGeom>
              <a:avLst/>
              <a:gdLst/>
              <a:ahLst/>
              <a:cxnLst/>
              <a:rect l="l" t="t" r="r" b="b"/>
              <a:pathLst>
                <a:path w="3494404" h="1110614">
                  <a:moveTo>
                    <a:pt x="1317244" y="1110488"/>
                  </a:moveTo>
                  <a:lnTo>
                    <a:pt x="1300429" y="1071626"/>
                  </a:lnTo>
                  <a:lnTo>
                    <a:pt x="1274953" y="1012698"/>
                  </a:lnTo>
                  <a:lnTo>
                    <a:pt x="1254544" y="1037043"/>
                  </a:lnTo>
                  <a:lnTo>
                    <a:pt x="20320" y="0"/>
                  </a:lnTo>
                  <a:lnTo>
                    <a:pt x="0" y="24384"/>
                  </a:lnTo>
                  <a:lnTo>
                    <a:pt x="1234097" y="1061427"/>
                  </a:lnTo>
                  <a:lnTo>
                    <a:pt x="1213739" y="1085723"/>
                  </a:lnTo>
                  <a:lnTo>
                    <a:pt x="1317244" y="1110488"/>
                  </a:lnTo>
                  <a:close/>
                </a:path>
                <a:path w="3494404" h="1110614">
                  <a:moveTo>
                    <a:pt x="3493897" y="49149"/>
                  </a:moveTo>
                  <a:lnTo>
                    <a:pt x="3468624" y="30099"/>
                  </a:lnTo>
                  <a:lnTo>
                    <a:pt x="2718727" y="1025029"/>
                  </a:lnTo>
                  <a:lnTo>
                    <a:pt x="2693416" y="1005967"/>
                  </a:lnTo>
                  <a:lnTo>
                    <a:pt x="2674112" y="1110615"/>
                  </a:lnTo>
                  <a:lnTo>
                    <a:pt x="2769489" y="1063244"/>
                  </a:lnTo>
                  <a:lnTo>
                    <a:pt x="2760878" y="1056767"/>
                  </a:lnTo>
                  <a:lnTo>
                    <a:pt x="2744089" y="1044130"/>
                  </a:lnTo>
                  <a:lnTo>
                    <a:pt x="3493897" y="49149"/>
                  </a:lnTo>
                  <a:close/>
                </a:path>
              </a:pathLst>
            </a:custGeom>
            <a:solidFill>
              <a:srgbClr val="2E5496"/>
            </a:solidFill>
            <a:ln>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grpSp>
      <p:sp>
        <p:nvSpPr>
          <p:cNvPr id="39" name="Rectangle 38">
            <a:extLst>
              <a:ext uri="{FF2B5EF4-FFF2-40B4-BE49-F238E27FC236}">
                <a16:creationId xmlns:a16="http://schemas.microsoft.com/office/drawing/2014/main" id="{2F45733F-6CFD-4982-B555-CFE3ED55FA9F}"/>
              </a:ext>
            </a:extLst>
          </p:cNvPr>
          <p:cNvSpPr/>
          <p:nvPr/>
        </p:nvSpPr>
        <p:spPr bwMode="auto">
          <a:xfrm>
            <a:off x="2773933" y="1522813"/>
            <a:ext cx="224485" cy="338455"/>
          </a:xfrm>
          <a:prstGeom prst="rect">
            <a:avLst/>
          </a:prstGeom>
          <a:solidFill>
            <a:schemeClr val="bg1"/>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noAutofit/>
          </a:bodyPr>
          <a:lstStyle/>
          <a:p>
            <a:pPr marL="0" marR="0" indent="0" algn="l" defTabSz="914400" rtl="0" eaLnBrk="0" fontAlgn="base" latinLnBrk="0" hangingPunct="0">
              <a:spcBef>
                <a:spcPct val="0"/>
              </a:spcBef>
              <a:spcAft>
                <a:spcPct val="0"/>
              </a:spcAft>
              <a:buClrTx/>
              <a:buSzTx/>
              <a:buFontTx/>
              <a:buNone/>
              <a:tabLst/>
            </a:pPr>
            <a:endParaRPr kumimoji="0" lang="en-US" sz="1600" b="1" i="0" u="none" strike="noStrike" cap="none" normalizeH="0" baseline="0" dirty="0">
              <a:ln>
                <a:noFill/>
              </a:ln>
              <a:solidFill>
                <a:schemeClr val="accent1">
                  <a:lumMod val="50000"/>
                </a:schemeClr>
              </a:solidFill>
              <a:effectLst/>
              <a:latin typeface="Arial" charset="0"/>
            </a:endParaRPr>
          </a:p>
        </p:txBody>
      </p:sp>
      <p:sp>
        <p:nvSpPr>
          <p:cNvPr id="36" name="Title 35">
            <a:extLst>
              <a:ext uri="{FF2B5EF4-FFF2-40B4-BE49-F238E27FC236}">
                <a16:creationId xmlns:a16="http://schemas.microsoft.com/office/drawing/2014/main" id="{BA325AE6-404C-4F96-A88D-CDF590610C19}"/>
              </a:ext>
            </a:extLst>
          </p:cNvPr>
          <p:cNvSpPr>
            <a:spLocks noGrp="1"/>
          </p:cNvSpPr>
          <p:nvPr>
            <p:ph type="title"/>
          </p:nvPr>
        </p:nvSpPr>
        <p:spPr>
          <a:xfrm>
            <a:off x="0" y="34508"/>
            <a:ext cx="12192000" cy="1137036"/>
          </a:xfrm>
        </p:spPr>
        <p:txBody>
          <a:bodyPr/>
          <a:lstStyle/>
          <a:p>
            <a:pPr algn="ctr"/>
            <a:r>
              <a:rPr lang="en-US" dirty="0">
                <a:solidFill>
                  <a:schemeClr val="bg1"/>
                </a:solidFill>
              </a:rPr>
              <a:t>Newer Therapies Treatment Targets</a:t>
            </a:r>
          </a:p>
        </p:txBody>
      </p:sp>
      <p:sp>
        <p:nvSpPr>
          <p:cNvPr id="38" name="Text Placeholder 37">
            <a:extLst>
              <a:ext uri="{FF2B5EF4-FFF2-40B4-BE49-F238E27FC236}">
                <a16:creationId xmlns:a16="http://schemas.microsoft.com/office/drawing/2014/main" id="{DD582F37-98C5-4E4B-ADA5-68DD598B3A64}"/>
              </a:ext>
            </a:extLst>
          </p:cNvPr>
          <p:cNvSpPr>
            <a:spLocks noGrp="1"/>
          </p:cNvSpPr>
          <p:nvPr>
            <p:ph type="body" sz="quarter" idx="11"/>
          </p:nvPr>
        </p:nvSpPr>
        <p:spPr>
          <a:xfrm>
            <a:off x="0" y="6300265"/>
            <a:ext cx="12192000" cy="664797"/>
          </a:xfrm>
        </p:spPr>
        <p:txBody>
          <a:bodyPr/>
          <a:lstStyle/>
          <a:p>
            <a:pPr algn="r"/>
            <a:r>
              <a:rPr lang="en-US" b="0" dirty="0" err="1">
                <a:solidFill>
                  <a:schemeClr val="tx1"/>
                </a:solidFill>
              </a:rPr>
              <a:t>mAb</a:t>
            </a:r>
            <a:r>
              <a:rPr lang="en-US" b="0" dirty="0">
                <a:solidFill>
                  <a:schemeClr val="tx1"/>
                </a:solidFill>
              </a:rPr>
              <a:t> = monoclonal antibody; HT = </a:t>
            </a:r>
            <a:r>
              <a:rPr lang="en-US" b="0" dirty="0" err="1">
                <a:solidFill>
                  <a:schemeClr val="tx1"/>
                </a:solidFill>
              </a:rPr>
              <a:t>hydroxytryptamine</a:t>
            </a:r>
            <a:r>
              <a:rPr lang="en-US" b="0" dirty="0">
                <a:solidFill>
                  <a:schemeClr val="tx1"/>
                </a:solidFill>
              </a:rPr>
              <a:t>; cAMP = Cyclic adenosine monophosphate.</a:t>
            </a:r>
            <a:br>
              <a:rPr lang="en-US" b="0" dirty="0">
                <a:solidFill>
                  <a:schemeClr val="tx1"/>
                </a:solidFill>
              </a:rPr>
            </a:br>
            <a:r>
              <a:rPr lang="en-US" b="0" dirty="0">
                <a:solidFill>
                  <a:schemeClr val="tx1"/>
                </a:solidFill>
              </a:rPr>
              <a:t>Adapted from </a:t>
            </a:r>
            <a:r>
              <a:rPr lang="en-US" b="0" dirty="0" err="1">
                <a:solidFill>
                  <a:schemeClr val="tx1"/>
                </a:solidFill>
              </a:rPr>
              <a:t>Edvinsson</a:t>
            </a:r>
            <a:r>
              <a:rPr lang="en-US" b="0" dirty="0">
                <a:solidFill>
                  <a:schemeClr val="tx1"/>
                </a:solidFill>
              </a:rPr>
              <a:t> L, et al. </a:t>
            </a:r>
            <a:r>
              <a:rPr lang="en-US" b="0" i="1" dirty="0">
                <a:solidFill>
                  <a:schemeClr val="tx1"/>
                </a:solidFill>
              </a:rPr>
              <a:t>Nat Rev Neurol</a:t>
            </a:r>
            <a:r>
              <a:rPr lang="en-US" b="0" dirty="0">
                <a:solidFill>
                  <a:schemeClr val="tx1"/>
                </a:solidFill>
              </a:rPr>
              <a:t>. 2018;14(6):338-350.</a:t>
            </a:r>
          </a:p>
        </p:txBody>
      </p:sp>
      <p:sp>
        <p:nvSpPr>
          <p:cNvPr id="7" name="object 7"/>
          <p:cNvSpPr txBox="1"/>
          <p:nvPr/>
        </p:nvSpPr>
        <p:spPr>
          <a:xfrm>
            <a:off x="770826" y="2964668"/>
            <a:ext cx="2299970" cy="465512"/>
          </a:xfrm>
          <a:prstGeom prst="rect">
            <a:avLst/>
          </a:prstGeom>
          <a:ln w="12700">
            <a:noFill/>
          </a:ln>
        </p:spPr>
        <p:txBody>
          <a:bodyPr vert="horz" wrap="square" lIns="0" tIns="34290" rIns="0" bIns="0" rtlCol="0">
            <a:spAutoFit/>
          </a:bodyPr>
          <a:lstStyle/>
          <a:p>
            <a:pPr marL="90805" marR="109855">
              <a:lnSpc>
                <a:spcPct val="100000"/>
              </a:lnSpc>
              <a:spcBef>
                <a:spcPts val="270"/>
              </a:spcBef>
            </a:pP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Anti-</a:t>
            </a:r>
            <a:r>
              <a:rPr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CGRP</a:t>
            </a:r>
            <a:r>
              <a:rPr sz="1400" b="1" i="0" u="sng" spc="-95"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receptor</a:t>
            </a:r>
            <a:r>
              <a:rPr sz="1400" b="1" i="0" u="sng" spc="-4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spc="-2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mAb:</a:t>
            </a:r>
            <a:r>
              <a:rPr sz="1400" b="1" i="0" spc="-20" dirty="0">
                <a:solidFill>
                  <a:schemeClr val="accent1">
                    <a:lumMod val="50000"/>
                  </a:schemeClr>
                </a:solidFill>
                <a:latin typeface="Arial" panose="020B0604020202020204" pitchFamily="34" charset="0"/>
                <a:cs typeface="Arial" panose="020B0604020202020204" pitchFamily="34" charset="0"/>
              </a:rPr>
              <a:t> </a:t>
            </a:r>
            <a:r>
              <a:rPr lang="en-US" sz="1400" b="1" i="0" spc="-10" dirty="0" err="1">
                <a:solidFill>
                  <a:schemeClr val="accent1">
                    <a:lumMod val="50000"/>
                  </a:schemeClr>
                </a:solidFill>
                <a:latin typeface="Arial" panose="020B0604020202020204" pitchFamily="34" charset="0"/>
                <a:cs typeface="Arial" panose="020B0604020202020204" pitchFamily="34" charset="0"/>
              </a:rPr>
              <a:t>e</a:t>
            </a:r>
            <a:r>
              <a:rPr sz="1400" b="1" i="0" spc="-10" dirty="0" err="1">
                <a:solidFill>
                  <a:schemeClr val="accent1">
                    <a:lumMod val="50000"/>
                  </a:schemeClr>
                </a:solidFill>
                <a:latin typeface="Arial" panose="020B0604020202020204" pitchFamily="34" charset="0"/>
                <a:cs typeface="Arial" panose="020B0604020202020204" pitchFamily="34" charset="0"/>
              </a:rPr>
              <a:t>renumab</a:t>
            </a:r>
            <a:endParaRPr sz="1400" b="1" i="0" dirty="0">
              <a:solidFill>
                <a:schemeClr val="accent1">
                  <a:lumMod val="50000"/>
                </a:schemeClr>
              </a:solidFill>
              <a:latin typeface="Arial" panose="020B0604020202020204" pitchFamily="34" charset="0"/>
              <a:cs typeface="Arial" panose="020B0604020202020204" pitchFamily="34" charset="0"/>
            </a:endParaRPr>
          </a:p>
        </p:txBody>
      </p:sp>
      <p:grpSp>
        <p:nvGrpSpPr>
          <p:cNvPr id="8" name="object 8"/>
          <p:cNvGrpSpPr/>
          <p:nvPr/>
        </p:nvGrpSpPr>
        <p:grpSpPr>
          <a:xfrm>
            <a:off x="2749169" y="1966346"/>
            <a:ext cx="8623300" cy="1862455"/>
            <a:chOff x="2749169" y="1831594"/>
            <a:chExt cx="8623300" cy="1862455"/>
          </a:xfrm>
        </p:grpSpPr>
        <p:sp>
          <p:nvSpPr>
            <p:cNvPr id="9" name="object 9"/>
            <p:cNvSpPr/>
            <p:nvPr/>
          </p:nvSpPr>
          <p:spPr>
            <a:xfrm>
              <a:off x="2749169" y="3280663"/>
              <a:ext cx="643255" cy="413384"/>
            </a:xfrm>
            <a:custGeom>
              <a:avLst/>
              <a:gdLst/>
              <a:ahLst/>
              <a:cxnLst/>
              <a:rect l="l" t="t" r="r" b="b"/>
              <a:pathLst>
                <a:path w="643254" h="413385">
                  <a:moveTo>
                    <a:pt x="553650" y="375853"/>
                  </a:moveTo>
                  <a:lnTo>
                    <a:pt x="536702" y="402717"/>
                  </a:lnTo>
                  <a:lnTo>
                    <a:pt x="642746" y="413258"/>
                  </a:lnTo>
                  <a:lnTo>
                    <a:pt x="625179" y="384302"/>
                  </a:lnTo>
                  <a:lnTo>
                    <a:pt x="567055" y="384302"/>
                  </a:lnTo>
                  <a:lnTo>
                    <a:pt x="553650" y="375853"/>
                  </a:lnTo>
                  <a:close/>
                </a:path>
                <a:path w="643254" h="413385">
                  <a:moveTo>
                    <a:pt x="570590" y="349004"/>
                  </a:moveTo>
                  <a:lnTo>
                    <a:pt x="553650" y="375853"/>
                  </a:lnTo>
                  <a:lnTo>
                    <a:pt x="567055" y="384302"/>
                  </a:lnTo>
                  <a:lnTo>
                    <a:pt x="584072" y="357505"/>
                  </a:lnTo>
                  <a:lnTo>
                    <a:pt x="570590" y="349004"/>
                  </a:lnTo>
                  <a:close/>
                </a:path>
                <a:path w="643254" h="413385">
                  <a:moveTo>
                    <a:pt x="587502" y="322199"/>
                  </a:moveTo>
                  <a:lnTo>
                    <a:pt x="570590" y="349004"/>
                  </a:lnTo>
                  <a:lnTo>
                    <a:pt x="584072" y="357505"/>
                  </a:lnTo>
                  <a:lnTo>
                    <a:pt x="567055" y="384302"/>
                  </a:lnTo>
                  <a:lnTo>
                    <a:pt x="625179" y="384302"/>
                  </a:lnTo>
                  <a:lnTo>
                    <a:pt x="587502" y="322199"/>
                  </a:lnTo>
                  <a:close/>
                </a:path>
                <a:path w="643254" h="413385">
                  <a:moveTo>
                    <a:pt x="17018" y="0"/>
                  </a:moveTo>
                  <a:lnTo>
                    <a:pt x="0" y="26924"/>
                  </a:lnTo>
                  <a:lnTo>
                    <a:pt x="553650" y="375853"/>
                  </a:lnTo>
                  <a:lnTo>
                    <a:pt x="570590" y="349004"/>
                  </a:lnTo>
                  <a:lnTo>
                    <a:pt x="17018" y="0"/>
                  </a:lnTo>
                  <a:close/>
                </a:path>
              </a:pathLst>
            </a:custGeom>
            <a:solidFill>
              <a:srgbClr val="2E5496"/>
            </a:solidFill>
            <a:ln>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sp>
          <p:nvSpPr>
            <p:cNvPr id="10" name="object 10"/>
            <p:cNvSpPr/>
            <p:nvPr/>
          </p:nvSpPr>
          <p:spPr>
            <a:xfrm>
              <a:off x="8615172" y="1837944"/>
              <a:ext cx="2750820" cy="832485"/>
            </a:xfrm>
            <a:custGeom>
              <a:avLst/>
              <a:gdLst/>
              <a:ahLst/>
              <a:cxnLst/>
              <a:rect l="l" t="t" r="r" b="b"/>
              <a:pathLst>
                <a:path w="2750820" h="832485">
                  <a:moveTo>
                    <a:pt x="0" y="832103"/>
                  </a:moveTo>
                  <a:lnTo>
                    <a:pt x="2750820" y="832103"/>
                  </a:lnTo>
                  <a:lnTo>
                    <a:pt x="2750820" y="0"/>
                  </a:lnTo>
                  <a:lnTo>
                    <a:pt x="0" y="0"/>
                  </a:lnTo>
                  <a:lnTo>
                    <a:pt x="0" y="832103"/>
                  </a:lnTo>
                  <a:close/>
                </a:path>
              </a:pathLst>
            </a:custGeom>
            <a:ln w="12700">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grpSp>
      <p:sp>
        <p:nvSpPr>
          <p:cNvPr id="11" name="object 11"/>
          <p:cNvSpPr txBox="1"/>
          <p:nvPr/>
        </p:nvSpPr>
        <p:spPr>
          <a:xfrm>
            <a:off x="8603995" y="1994413"/>
            <a:ext cx="2761997" cy="658514"/>
          </a:xfrm>
          <a:prstGeom prst="rect">
            <a:avLst/>
          </a:prstGeom>
          <a:ln>
            <a:noFill/>
          </a:ln>
        </p:spPr>
        <p:txBody>
          <a:bodyPr vert="horz" wrap="square" lIns="0" tIns="12065" rIns="0" bIns="0" rtlCol="0">
            <a:spAutoFit/>
          </a:bodyPr>
          <a:lstStyle/>
          <a:p>
            <a:pPr marL="12700" marR="5080">
              <a:lnSpc>
                <a:spcPct val="100000"/>
              </a:lnSpc>
              <a:spcBef>
                <a:spcPts val="95"/>
              </a:spcBef>
            </a:pP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Anti-</a:t>
            </a:r>
            <a:r>
              <a:rPr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CGRP</a:t>
            </a:r>
            <a:r>
              <a:rPr sz="1400" b="1" i="0" u="sng" spc="-35"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ligand</a:t>
            </a:r>
            <a:r>
              <a:rPr sz="1400" b="1" i="0" u="sng" spc="-6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spc="-2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mAbs:</a:t>
            </a:r>
            <a:r>
              <a:rPr sz="1400" b="1" i="0" spc="-20" dirty="0">
                <a:solidFill>
                  <a:schemeClr val="accent1">
                    <a:lumMod val="50000"/>
                  </a:schemeClr>
                </a:solidFill>
                <a:latin typeface="Arial" panose="020B0604020202020204" pitchFamily="34" charset="0"/>
                <a:cs typeface="Arial" panose="020B0604020202020204" pitchFamily="34" charset="0"/>
              </a:rPr>
              <a:t> </a:t>
            </a:r>
            <a:r>
              <a:rPr lang="en-US" sz="1400" b="1" i="0" spc="-10" dirty="0" err="1">
                <a:solidFill>
                  <a:schemeClr val="accent1">
                    <a:lumMod val="50000"/>
                  </a:schemeClr>
                </a:solidFill>
                <a:latin typeface="Arial" panose="020B0604020202020204" pitchFamily="34" charset="0"/>
                <a:cs typeface="Arial" panose="020B0604020202020204" pitchFamily="34" charset="0"/>
              </a:rPr>
              <a:t>e</a:t>
            </a:r>
            <a:r>
              <a:rPr sz="1400" b="1" i="0" spc="-10" dirty="0" err="1">
                <a:solidFill>
                  <a:schemeClr val="accent1">
                    <a:lumMod val="50000"/>
                  </a:schemeClr>
                </a:solidFill>
                <a:latin typeface="Arial" panose="020B0604020202020204" pitchFamily="34" charset="0"/>
                <a:cs typeface="Arial" panose="020B0604020202020204" pitchFamily="34" charset="0"/>
              </a:rPr>
              <a:t>ptinezumab</a:t>
            </a:r>
            <a:r>
              <a:rPr sz="1400" b="1" i="0" spc="-10" dirty="0">
                <a:solidFill>
                  <a:schemeClr val="accent1">
                    <a:lumMod val="50000"/>
                  </a:schemeClr>
                </a:solidFill>
                <a:latin typeface="Arial" panose="020B0604020202020204" pitchFamily="34" charset="0"/>
                <a:cs typeface="Arial" panose="020B0604020202020204" pitchFamily="34" charset="0"/>
              </a:rPr>
              <a:t>,</a:t>
            </a:r>
            <a:r>
              <a:rPr sz="1400" b="1" i="0" spc="-45"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fremanezumab, galcanezumab</a:t>
            </a:r>
            <a:endParaRPr sz="1400" b="1" i="0" dirty="0">
              <a:solidFill>
                <a:schemeClr val="accent1">
                  <a:lumMod val="50000"/>
                </a:schemeClr>
              </a:solidFill>
              <a:latin typeface="Arial" panose="020B0604020202020204" pitchFamily="34" charset="0"/>
              <a:cs typeface="Arial" panose="020B0604020202020204" pitchFamily="34" charset="0"/>
            </a:endParaRPr>
          </a:p>
        </p:txBody>
      </p:sp>
      <p:sp>
        <p:nvSpPr>
          <p:cNvPr id="12" name="object 12"/>
          <p:cNvSpPr/>
          <p:nvPr/>
        </p:nvSpPr>
        <p:spPr>
          <a:xfrm>
            <a:off x="7687818" y="2374269"/>
            <a:ext cx="1750060" cy="1344930"/>
          </a:xfrm>
          <a:custGeom>
            <a:avLst/>
            <a:gdLst/>
            <a:ahLst/>
            <a:cxnLst/>
            <a:rect l="l" t="t" r="r" b="b"/>
            <a:pathLst>
              <a:path w="1750059" h="1344929">
                <a:moveTo>
                  <a:pt x="932434" y="30480"/>
                </a:moveTo>
                <a:lnTo>
                  <a:pt x="923798" y="0"/>
                </a:lnTo>
                <a:lnTo>
                  <a:pt x="87363" y="235496"/>
                </a:lnTo>
                <a:lnTo>
                  <a:pt x="78740" y="204978"/>
                </a:lnTo>
                <a:lnTo>
                  <a:pt x="0" y="276606"/>
                </a:lnTo>
                <a:lnTo>
                  <a:pt x="104648" y="296545"/>
                </a:lnTo>
                <a:lnTo>
                  <a:pt x="97243" y="270383"/>
                </a:lnTo>
                <a:lnTo>
                  <a:pt x="96012" y="266065"/>
                </a:lnTo>
                <a:lnTo>
                  <a:pt x="932434" y="30480"/>
                </a:lnTo>
                <a:close/>
              </a:path>
              <a:path w="1750059" h="1344929">
                <a:moveTo>
                  <a:pt x="1750060" y="1009142"/>
                </a:moveTo>
                <a:lnTo>
                  <a:pt x="1743583" y="978154"/>
                </a:lnTo>
                <a:lnTo>
                  <a:pt x="309372" y="1282687"/>
                </a:lnTo>
                <a:lnTo>
                  <a:pt x="302768" y="1251585"/>
                </a:lnTo>
                <a:lnTo>
                  <a:pt x="219456" y="1318006"/>
                </a:lnTo>
                <a:lnTo>
                  <a:pt x="322580" y="1344815"/>
                </a:lnTo>
                <a:lnTo>
                  <a:pt x="316661" y="1317002"/>
                </a:lnTo>
                <a:lnTo>
                  <a:pt x="315963" y="1313688"/>
                </a:lnTo>
                <a:lnTo>
                  <a:pt x="1750060" y="1009142"/>
                </a:lnTo>
                <a:close/>
              </a:path>
            </a:pathLst>
          </a:custGeom>
          <a:solidFill>
            <a:srgbClr val="2E5496"/>
          </a:solidFill>
          <a:ln>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sp>
        <p:nvSpPr>
          <p:cNvPr id="13" name="object 13"/>
          <p:cNvSpPr txBox="1"/>
          <p:nvPr/>
        </p:nvSpPr>
        <p:spPr>
          <a:xfrm>
            <a:off x="5539485" y="3020953"/>
            <a:ext cx="401955" cy="150682"/>
          </a:xfrm>
          <a:prstGeom prst="rect">
            <a:avLst/>
          </a:prstGeom>
          <a:ln>
            <a:noFill/>
          </a:ln>
        </p:spPr>
        <p:txBody>
          <a:bodyPr vert="horz" wrap="square" lIns="0" tIns="12065" rIns="0" bIns="0" rtlCol="0">
            <a:spAutoFit/>
          </a:bodyPr>
          <a:lstStyle/>
          <a:p>
            <a:pPr marL="38100">
              <a:lnSpc>
                <a:spcPct val="100000"/>
              </a:lnSpc>
              <a:spcBef>
                <a:spcPts val="95"/>
              </a:spcBef>
            </a:pPr>
            <a:r>
              <a:rPr sz="900" b="1" i="0" spc="-10" dirty="0">
                <a:solidFill>
                  <a:schemeClr val="accent1">
                    <a:lumMod val="50000"/>
                  </a:schemeClr>
                </a:solidFill>
                <a:latin typeface="Arial" panose="020B0604020202020204" pitchFamily="34" charset="0"/>
                <a:cs typeface="Arial" panose="020B0604020202020204" pitchFamily="34" charset="0"/>
              </a:rPr>
              <a:t>5-</a:t>
            </a:r>
            <a:r>
              <a:rPr sz="900" b="1" i="0" spc="-20" dirty="0">
                <a:solidFill>
                  <a:schemeClr val="accent1">
                    <a:lumMod val="50000"/>
                  </a:schemeClr>
                </a:solidFill>
                <a:latin typeface="Arial" panose="020B0604020202020204" pitchFamily="34" charset="0"/>
                <a:cs typeface="Arial" panose="020B0604020202020204" pitchFamily="34" charset="0"/>
              </a:rPr>
              <a:t>HT</a:t>
            </a:r>
            <a:r>
              <a:rPr sz="900" b="1" i="0" spc="-30" baseline="-21367" dirty="0">
                <a:solidFill>
                  <a:schemeClr val="accent1">
                    <a:lumMod val="50000"/>
                  </a:schemeClr>
                </a:solidFill>
                <a:latin typeface="Arial" panose="020B0604020202020204" pitchFamily="34" charset="0"/>
                <a:cs typeface="Arial" panose="020B0604020202020204" pitchFamily="34" charset="0"/>
              </a:rPr>
              <a:t>1F</a:t>
            </a:r>
            <a:endParaRPr sz="900" b="1" i="0" baseline="-21367">
              <a:solidFill>
                <a:schemeClr val="accent1">
                  <a:lumMod val="50000"/>
                </a:schemeClr>
              </a:solidFill>
              <a:latin typeface="Arial" panose="020B0604020202020204" pitchFamily="34" charset="0"/>
              <a:cs typeface="Arial" panose="020B0604020202020204" pitchFamily="34" charset="0"/>
            </a:endParaRPr>
          </a:p>
        </p:txBody>
      </p:sp>
      <p:grpSp>
        <p:nvGrpSpPr>
          <p:cNvPr id="14" name="object 14"/>
          <p:cNvGrpSpPr/>
          <p:nvPr/>
        </p:nvGrpSpPr>
        <p:grpSpPr>
          <a:xfrm>
            <a:off x="5303265" y="1336934"/>
            <a:ext cx="4432300" cy="1768475"/>
            <a:chOff x="5303265" y="1202182"/>
            <a:chExt cx="4432300" cy="1768475"/>
          </a:xfrm>
        </p:grpSpPr>
        <p:sp>
          <p:nvSpPr>
            <p:cNvPr id="15" name="object 15"/>
            <p:cNvSpPr/>
            <p:nvPr/>
          </p:nvSpPr>
          <p:spPr>
            <a:xfrm>
              <a:off x="5309615" y="2767584"/>
              <a:ext cx="233679" cy="196215"/>
            </a:xfrm>
            <a:custGeom>
              <a:avLst/>
              <a:gdLst/>
              <a:ahLst/>
              <a:cxnLst/>
              <a:rect l="l" t="t" r="r" b="b"/>
              <a:pathLst>
                <a:path w="233679" h="196214">
                  <a:moveTo>
                    <a:pt x="0" y="0"/>
                  </a:moveTo>
                  <a:lnTo>
                    <a:pt x="233425" y="196214"/>
                  </a:lnTo>
                </a:path>
              </a:pathLst>
            </a:custGeom>
            <a:ln w="12700">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sp>
          <p:nvSpPr>
            <p:cNvPr id="16" name="object 16"/>
            <p:cNvSpPr/>
            <p:nvPr/>
          </p:nvSpPr>
          <p:spPr>
            <a:xfrm>
              <a:off x="7303007" y="1208532"/>
              <a:ext cx="2426335" cy="596265"/>
            </a:xfrm>
            <a:custGeom>
              <a:avLst/>
              <a:gdLst/>
              <a:ahLst/>
              <a:cxnLst/>
              <a:rect l="l" t="t" r="r" b="b"/>
              <a:pathLst>
                <a:path w="2426334" h="596264">
                  <a:moveTo>
                    <a:pt x="0" y="595884"/>
                  </a:moveTo>
                  <a:lnTo>
                    <a:pt x="2426207" y="595884"/>
                  </a:lnTo>
                  <a:lnTo>
                    <a:pt x="2426207" y="0"/>
                  </a:lnTo>
                  <a:lnTo>
                    <a:pt x="0" y="0"/>
                  </a:lnTo>
                  <a:lnTo>
                    <a:pt x="0" y="595884"/>
                  </a:lnTo>
                  <a:close/>
                </a:path>
              </a:pathLst>
            </a:custGeom>
            <a:ln w="12700">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grpSp>
      <p:sp>
        <p:nvSpPr>
          <p:cNvPr id="17" name="object 17"/>
          <p:cNvSpPr txBox="1"/>
          <p:nvPr/>
        </p:nvSpPr>
        <p:spPr>
          <a:xfrm>
            <a:off x="7290561" y="1363857"/>
            <a:ext cx="2438781" cy="658514"/>
          </a:xfrm>
          <a:prstGeom prst="rect">
            <a:avLst/>
          </a:prstGeom>
          <a:ln>
            <a:noFill/>
          </a:ln>
        </p:spPr>
        <p:txBody>
          <a:bodyPr vert="horz" wrap="square" lIns="0" tIns="12065" rIns="0" bIns="0" rtlCol="0">
            <a:spAutoFit/>
          </a:bodyPr>
          <a:lstStyle/>
          <a:p>
            <a:pPr marL="12700" marR="5080">
              <a:lnSpc>
                <a:spcPct val="100000"/>
              </a:lnSpc>
              <a:spcBef>
                <a:spcPts val="95"/>
              </a:spcBef>
            </a:pPr>
            <a:r>
              <a:rPr sz="1400" b="1" i="0" u="sng" spc="-10" dirty="0" err="1">
                <a:solidFill>
                  <a:schemeClr val="accent1">
                    <a:lumMod val="50000"/>
                  </a:schemeClr>
                </a:solidFill>
                <a:uFill>
                  <a:solidFill>
                    <a:srgbClr val="000000"/>
                  </a:solidFill>
                </a:uFill>
                <a:latin typeface="Arial" panose="020B0604020202020204" pitchFamily="34" charset="0"/>
                <a:cs typeface="Arial" panose="020B0604020202020204" pitchFamily="34" charset="0"/>
              </a:rPr>
              <a:t>OnabotulinumtoxinA</a:t>
            </a:r>
            <a:r>
              <a:rPr sz="1400" b="1" i="0" spc="-10" dirty="0">
                <a:solidFill>
                  <a:schemeClr val="accent1">
                    <a:lumMod val="50000"/>
                  </a:schemeClr>
                </a:solidFill>
                <a:latin typeface="Arial" panose="020B0604020202020204" pitchFamily="34" charset="0"/>
                <a:cs typeface="Arial" panose="020B0604020202020204" pitchFamily="34" charset="0"/>
              </a:rPr>
              <a:t> </a:t>
            </a:r>
            <a:r>
              <a:rPr lang="en-US" sz="1400" b="1" i="0" spc="-10" dirty="0">
                <a:solidFill>
                  <a:schemeClr val="accent1">
                    <a:lumMod val="50000"/>
                  </a:schemeClr>
                </a:solidFill>
                <a:latin typeface="Arial" panose="020B0604020202020204" pitchFamily="34" charset="0"/>
                <a:cs typeface="Arial" panose="020B0604020202020204" pitchFamily="34" charset="0"/>
              </a:rPr>
              <a:t>neuromodulator, </a:t>
            </a:r>
            <a:r>
              <a:rPr sz="1400" b="1" i="0" spc="-10" dirty="0">
                <a:solidFill>
                  <a:schemeClr val="accent1">
                    <a:lumMod val="50000"/>
                  </a:schemeClr>
                </a:solidFill>
                <a:latin typeface="Arial" panose="020B0604020202020204" pitchFamily="34" charset="0"/>
                <a:cs typeface="Arial" panose="020B0604020202020204" pitchFamily="34" charset="0"/>
              </a:rPr>
              <a:t>prevents</a:t>
            </a:r>
            <a:r>
              <a:rPr sz="1400" b="1" i="0" spc="-35" dirty="0">
                <a:solidFill>
                  <a:schemeClr val="accent1">
                    <a:lumMod val="50000"/>
                  </a:schemeClr>
                </a:solidFill>
                <a:latin typeface="Arial" panose="020B0604020202020204" pitchFamily="34" charset="0"/>
                <a:cs typeface="Arial" panose="020B0604020202020204" pitchFamily="34" charset="0"/>
              </a:rPr>
              <a:t> </a:t>
            </a:r>
            <a:r>
              <a:rPr sz="1400" b="1" i="0" dirty="0">
                <a:solidFill>
                  <a:schemeClr val="accent1">
                    <a:lumMod val="50000"/>
                  </a:schemeClr>
                </a:solidFill>
                <a:latin typeface="Arial" panose="020B0604020202020204" pitchFamily="34" charset="0"/>
                <a:cs typeface="Arial" panose="020B0604020202020204" pitchFamily="34" charset="0"/>
              </a:rPr>
              <a:t>CGRP</a:t>
            </a:r>
            <a:r>
              <a:rPr sz="1400" b="1" i="0" spc="-45"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release</a:t>
            </a:r>
            <a:endParaRPr sz="1400" b="1" i="0" dirty="0">
              <a:solidFill>
                <a:schemeClr val="accent1">
                  <a:lumMod val="50000"/>
                </a:schemeClr>
              </a:solidFill>
              <a:latin typeface="Arial" panose="020B0604020202020204" pitchFamily="34" charset="0"/>
              <a:cs typeface="Arial" panose="020B0604020202020204" pitchFamily="34" charset="0"/>
            </a:endParaRPr>
          </a:p>
        </p:txBody>
      </p:sp>
      <p:sp>
        <p:nvSpPr>
          <p:cNvPr id="18" name="object 18"/>
          <p:cNvSpPr txBox="1"/>
          <p:nvPr/>
        </p:nvSpPr>
        <p:spPr>
          <a:xfrm>
            <a:off x="3942588" y="5962528"/>
            <a:ext cx="873760" cy="250068"/>
          </a:xfrm>
          <a:prstGeom prst="rect">
            <a:avLst/>
          </a:prstGeom>
          <a:ln w="12700">
            <a:noFill/>
          </a:ln>
        </p:spPr>
        <p:txBody>
          <a:bodyPr vert="horz" wrap="square" lIns="0" tIns="34290" rIns="0" bIns="0" rtlCol="0">
            <a:spAutoFit/>
          </a:bodyPr>
          <a:lstStyle/>
          <a:p>
            <a:pPr marL="92075">
              <a:lnSpc>
                <a:spcPct val="100000"/>
              </a:lnSpc>
              <a:spcBef>
                <a:spcPts val="270"/>
              </a:spcBef>
            </a:pP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NSAIDs</a:t>
            </a:r>
            <a:endParaRPr sz="1400" b="1" i="0">
              <a:solidFill>
                <a:schemeClr val="accent1">
                  <a:lumMod val="50000"/>
                </a:schemeClr>
              </a:solidFill>
              <a:latin typeface="Arial" panose="020B0604020202020204" pitchFamily="34" charset="0"/>
              <a:cs typeface="Arial" panose="020B0604020202020204" pitchFamily="34" charset="0"/>
            </a:endParaRPr>
          </a:p>
        </p:txBody>
      </p:sp>
      <p:sp>
        <p:nvSpPr>
          <p:cNvPr id="19" name="object 19"/>
          <p:cNvSpPr txBox="1"/>
          <p:nvPr/>
        </p:nvSpPr>
        <p:spPr>
          <a:xfrm>
            <a:off x="8293289" y="5704931"/>
            <a:ext cx="2440305" cy="680956"/>
          </a:xfrm>
          <a:prstGeom prst="rect">
            <a:avLst/>
          </a:prstGeom>
          <a:ln w="12700">
            <a:noFill/>
          </a:ln>
        </p:spPr>
        <p:txBody>
          <a:bodyPr vert="horz" wrap="square" lIns="0" tIns="34290" rIns="0" bIns="0" rtlCol="0">
            <a:spAutoFit/>
          </a:bodyPr>
          <a:lstStyle/>
          <a:p>
            <a:pPr marL="92075" marR="173355">
              <a:lnSpc>
                <a:spcPct val="100000"/>
              </a:lnSpc>
              <a:spcBef>
                <a:spcPts val="270"/>
              </a:spcBef>
            </a:pPr>
            <a:r>
              <a:rPr sz="1400" b="1" i="0" u="sng" spc="-2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Triptans</a:t>
            </a:r>
            <a:r>
              <a:rPr sz="1400" b="1" i="0" u="sng" spc="-6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lang="en-US" sz="1400" b="1" i="0" u="sng" spc="-6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and</a:t>
            </a:r>
            <a:r>
              <a:rPr sz="1400" b="1" i="0" u="sng" spc="-45"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ergots</a:t>
            </a:r>
            <a:r>
              <a:rPr sz="1400" b="1" i="0" spc="-25"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constrict </a:t>
            </a:r>
            <a:r>
              <a:rPr sz="1400" b="1" i="0" spc="-20" dirty="0">
                <a:solidFill>
                  <a:schemeClr val="accent1">
                    <a:lumMod val="50000"/>
                  </a:schemeClr>
                </a:solidFill>
                <a:latin typeface="Arial" panose="020B0604020202020204" pitchFamily="34" charset="0"/>
                <a:cs typeface="Arial" panose="020B0604020202020204" pitchFamily="34" charset="0"/>
              </a:rPr>
              <a:t>CGRP-</a:t>
            </a:r>
            <a:r>
              <a:rPr sz="1400" b="1" i="0" spc="-10" dirty="0">
                <a:solidFill>
                  <a:schemeClr val="accent1">
                    <a:lumMod val="50000"/>
                  </a:schemeClr>
                </a:solidFill>
                <a:latin typeface="Arial" panose="020B0604020202020204" pitchFamily="34" charset="0"/>
                <a:cs typeface="Arial" panose="020B0604020202020204" pitchFamily="34" charset="0"/>
              </a:rPr>
              <a:t>dilated</a:t>
            </a:r>
            <a:r>
              <a:rPr sz="1400" b="1" i="0" spc="10"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vessels</a:t>
            </a:r>
            <a:endParaRPr sz="1400" b="1" i="0" dirty="0">
              <a:solidFill>
                <a:schemeClr val="accent1">
                  <a:lumMod val="50000"/>
                </a:schemeClr>
              </a:solidFill>
              <a:latin typeface="Arial" panose="020B0604020202020204" pitchFamily="34" charset="0"/>
              <a:cs typeface="Arial" panose="020B0604020202020204" pitchFamily="34" charset="0"/>
            </a:endParaRPr>
          </a:p>
        </p:txBody>
      </p:sp>
      <p:sp>
        <p:nvSpPr>
          <p:cNvPr id="20" name="object 20"/>
          <p:cNvSpPr txBox="1"/>
          <p:nvPr/>
        </p:nvSpPr>
        <p:spPr>
          <a:xfrm>
            <a:off x="5362447" y="5639990"/>
            <a:ext cx="1603375" cy="351378"/>
          </a:xfrm>
          <a:prstGeom prst="rect">
            <a:avLst/>
          </a:prstGeom>
          <a:ln>
            <a:noFill/>
          </a:ln>
        </p:spPr>
        <p:txBody>
          <a:bodyPr vert="horz" wrap="square" lIns="0" tIns="12700" rIns="0" bIns="0" rtlCol="0">
            <a:spAutoFit/>
          </a:bodyPr>
          <a:lstStyle/>
          <a:p>
            <a:pPr marL="12700">
              <a:lnSpc>
                <a:spcPct val="100000"/>
              </a:lnSpc>
              <a:spcBef>
                <a:spcPts val="100"/>
              </a:spcBef>
            </a:pPr>
            <a:r>
              <a:rPr sz="1100" b="1" i="0" dirty="0">
                <a:solidFill>
                  <a:schemeClr val="accent1">
                    <a:lumMod val="50000"/>
                  </a:schemeClr>
                </a:solidFill>
                <a:latin typeface="Arial" panose="020B0604020202020204" pitchFamily="34" charset="0"/>
                <a:cs typeface="Arial" panose="020B0604020202020204" pitchFamily="34" charset="0"/>
              </a:rPr>
              <a:t>Neurogenic</a:t>
            </a:r>
            <a:r>
              <a:rPr sz="1100" b="1" i="0" spc="-55" dirty="0">
                <a:solidFill>
                  <a:schemeClr val="accent1">
                    <a:lumMod val="50000"/>
                  </a:schemeClr>
                </a:solidFill>
                <a:latin typeface="Arial" panose="020B0604020202020204" pitchFamily="34" charset="0"/>
                <a:cs typeface="Arial" panose="020B0604020202020204" pitchFamily="34" charset="0"/>
              </a:rPr>
              <a:t> </a:t>
            </a:r>
            <a:r>
              <a:rPr sz="1100" b="1" i="0" spc="-10" dirty="0">
                <a:solidFill>
                  <a:schemeClr val="accent1">
                    <a:lumMod val="50000"/>
                  </a:schemeClr>
                </a:solidFill>
                <a:latin typeface="Arial" panose="020B0604020202020204" pitchFamily="34" charset="0"/>
                <a:cs typeface="Arial" panose="020B0604020202020204" pitchFamily="34" charset="0"/>
              </a:rPr>
              <a:t>inflammation</a:t>
            </a:r>
            <a:endParaRPr sz="1100" b="1" i="0" dirty="0">
              <a:solidFill>
                <a:schemeClr val="accent1">
                  <a:lumMod val="50000"/>
                </a:schemeClr>
              </a:solidFill>
              <a:latin typeface="Arial" panose="020B0604020202020204" pitchFamily="34" charset="0"/>
              <a:cs typeface="Arial" panose="020B0604020202020204" pitchFamily="34" charset="0"/>
            </a:endParaRPr>
          </a:p>
        </p:txBody>
      </p:sp>
      <p:grpSp>
        <p:nvGrpSpPr>
          <p:cNvPr id="21" name="object 21"/>
          <p:cNvGrpSpPr/>
          <p:nvPr/>
        </p:nvGrpSpPr>
        <p:grpSpPr>
          <a:xfrm>
            <a:off x="3544061" y="1958853"/>
            <a:ext cx="8251825" cy="4073525"/>
            <a:chOff x="3544061" y="1824101"/>
            <a:chExt cx="8251825" cy="4073525"/>
          </a:xfrm>
        </p:grpSpPr>
        <p:sp>
          <p:nvSpPr>
            <p:cNvPr id="22" name="object 22"/>
            <p:cNvSpPr/>
            <p:nvPr/>
          </p:nvSpPr>
          <p:spPr>
            <a:xfrm>
              <a:off x="3544062" y="1824100"/>
              <a:ext cx="4759325" cy="4073525"/>
            </a:xfrm>
            <a:custGeom>
              <a:avLst/>
              <a:gdLst/>
              <a:ahLst/>
              <a:cxnLst/>
              <a:rect l="l" t="t" r="r" b="b"/>
              <a:pathLst>
                <a:path w="4759325" h="4073525">
                  <a:moveTo>
                    <a:pt x="1488440" y="635000"/>
                  </a:moveTo>
                  <a:lnTo>
                    <a:pt x="1474647" y="618998"/>
                  </a:lnTo>
                  <a:lnTo>
                    <a:pt x="1418971" y="554355"/>
                  </a:lnTo>
                  <a:lnTo>
                    <a:pt x="1406652" y="583692"/>
                  </a:lnTo>
                  <a:lnTo>
                    <a:pt x="12192" y="0"/>
                  </a:lnTo>
                  <a:lnTo>
                    <a:pt x="0" y="29210"/>
                  </a:lnTo>
                  <a:lnTo>
                    <a:pt x="1394409" y="612876"/>
                  </a:lnTo>
                  <a:lnTo>
                    <a:pt x="1382141" y="642112"/>
                  </a:lnTo>
                  <a:lnTo>
                    <a:pt x="1488440" y="635000"/>
                  </a:lnTo>
                  <a:close/>
                </a:path>
                <a:path w="4759325" h="4073525">
                  <a:moveTo>
                    <a:pt x="1862328" y="3908425"/>
                  </a:moveTo>
                  <a:lnTo>
                    <a:pt x="1758315" y="3885679"/>
                  </a:lnTo>
                  <a:lnTo>
                    <a:pt x="1766100" y="3916451"/>
                  </a:lnTo>
                  <a:lnTo>
                    <a:pt x="1268603" y="4042638"/>
                  </a:lnTo>
                  <a:lnTo>
                    <a:pt x="1276477" y="4073423"/>
                  </a:lnTo>
                  <a:lnTo>
                    <a:pt x="1773885" y="3947236"/>
                  </a:lnTo>
                  <a:lnTo>
                    <a:pt x="1781683" y="3978008"/>
                  </a:lnTo>
                  <a:lnTo>
                    <a:pt x="1857540" y="3912552"/>
                  </a:lnTo>
                  <a:lnTo>
                    <a:pt x="1862328" y="3908425"/>
                  </a:lnTo>
                  <a:close/>
                </a:path>
                <a:path w="4759325" h="4073525">
                  <a:moveTo>
                    <a:pt x="4758817" y="3781298"/>
                  </a:moveTo>
                  <a:lnTo>
                    <a:pt x="4242054" y="3781298"/>
                  </a:lnTo>
                  <a:lnTo>
                    <a:pt x="4242054" y="3749548"/>
                  </a:lnTo>
                  <a:lnTo>
                    <a:pt x="4146804" y="3797173"/>
                  </a:lnTo>
                  <a:lnTo>
                    <a:pt x="4242054" y="3844798"/>
                  </a:lnTo>
                  <a:lnTo>
                    <a:pt x="4242054" y="3813048"/>
                  </a:lnTo>
                  <a:lnTo>
                    <a:pt x="4758817" y="3813048"/>
                  </a:lnTo>
                  <a:lnTo>
                    <a:pt x="4758817" y="3781298"/>
                  </a:lnTo>
                  <a:close/>
                </a:path>
              </a:pathLst>
            </a:custGeom>
            <a:solidFill>
              <a:srgbClr val="2E5496"/>
            </a:solidFill>
            <a:ln>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sp>
          <p:nvSpPr>
            <p:cNvPr id="23" name="object 23"/>
            <p:cNvSpPr/>
            <p:nvPr/>
          </p:nvSpPr>
          <p:spPr>
            <a:xfrm>
              <a:off x="9355835" y="3072384"/>
              <a:ext cx="2440305" cy="1077595"/>
            </a:xfrm>
            <a:custGeom>
              <a:avLst/>
              <a:gdLst/>
              <a:ahLst/>
              <a:cxnLst/>
              <a:rect l="l" t="t" r="r" b="b"/>
              <a:pathLst>
                <a:path w="2440304" h="1077595">
                  <a:moveTo>
                    <a:pt x="2439924" y="0"/>
                  </a:moveTo>
                  <a:lnTo>
                    <a:pt x="0" y="0"/>
                  </a:lnTo>
                  <a:lnTo>
                    <a:pt x="0" y="1077468"/>
                  </a:lnTo>
                  <a:lnTo>
                    <a:pt x="2439924" y="1077468"/>
                  </a:lnTo>
                  <a:lnTo>
                    <a:pt x="2439924" y="0"/>
                  </a:lnTo>
                  <a:close/>
                </a:path>
              </a:pathLst>
            </a:custGeom>
            <a:solidFill>
              <a:srgbClr val="FFFFFF"/>
            </a:solidFill>
            <a:ln>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grpSp>
      <p:sp>
        <p:nvSpPr>
          <p:cNvPr id="25" name="object 25"/>
          <p:cNvSpPr txBox="1"/>
          <p:nvPr/>
        </p:nvSpPr>
        <p:spPr>
          <a:xfrm>
            <a:off x="9355835" y="3207135"/>
            <a:ext cx="2440305" cy="895758"/>
          </a:xfrm>
          <a:prstGeom prst="rect">
            <a:avLst/>
          </a:prstGeom>
          <a:ln w="12700">
            <a:noFill/>
          </a:ln>
        </p:spPr>
        <p:txBody>
          <a:bodyPr vert="horz" wrap="square" lIns="0" tIns="33655" rIns="0" bIns="0" rtlCol="0">
            <a:spAutoFit/>
          </a:bodyPr>
          <a:lstStyle/>
          <a:p>
            <a:pPr marL="91440" marR="143510">
              <a:lnSpc>
                <a:spcPct val="100000"/>
              </a:lnSpc>
              <a:spcBef>
                <a:spcPts val="265"/>
              </a:spcBef>
            </a:pPr>
            <a:r>
              <a:rPr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CGRP</a:t>
            </a:r>
            <a:r>
              <a:rPr sz="1400" b="1" i="0" u="sng" spc="-4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receptor</a:t>
            </a:r>
            <a:r>
              <a:rPr sz="1400" b="1" i="0" u="sng" spc="-15"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antagonists</a:t>
            </a:r>
            <a:r>
              <a:rPr sz="1400" b="1" i="0" spc="-10" dirty="0">
                <a:solidFill>
                  <a:schemeClr val="accent1">
                    <a:lumMod val="50000"/>
                  </a:schemeClr>
                </a:solidFill>
                <a:latin typeface="Arial" panose="020B0604020202020204" pitchFamily="34" charset="0"/>
                <a:cs typeface="Arial" panose="020B0604020202020204" pitchFamily="34" charset="0"/>
              </a:rPr>
              <a:t> </a:t>
            </a: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t>
            </a:r>
            <a:r>
              <a:rPr sz="1400" b="1" i="0" u="sng" spc="-10" dirty="0" err="1">
                <a:solidFill>
                  <a:schemeClr val="accent1">
                    <a:lumMod val="50000"/>
                  </a:schemeClr>
                </a:solidFill>
                <a:uFill>
                  <a:solidFill>
                    <a:srgbClr val="000000"/>
                  </a:solidFill>
                </a:uFill>
                <a:latin typeface="Arial" panose="020B0604020202020204" pitchFamily="34" charset="0"/>
                <a:cs typeface="Arial" panose="020B0604020202020204" pitchFamily="34" charset="0"/>
              </a:rPr>
              <a:t>gepants</a:t>
            </a: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t>
            </a:r>
            <a:br>
              <a:rPr lang="en-US"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br>
            <a:r>
              <a:rPr lang="en-US" sz="1400" b="1" i="0" dirty="0" err="1">
                <a:solidFill>
                  <a:schemeClr val="accent1">
                    <a:lumMod val="50000"/>
                  </a:schemeClr>
                </a:solidFill>
                <a:uFill>
                  <a:solidFill>
                    <a:srgbClr val="000000"/>
                  </a:solidFill>
                </a:uFill>
                <a:latin typeface="Arial" panose="020B0604020202020204" pitchFamily="34" charset="0"/>
                <a:cs typeface="Arial" panose="020B0604020202020204" pitchFamily="34" charset="0"/>
              </a:rPr>
              <a:t>a</a:t>
            </a:r>
            <a:r>
              <a:rPr sz="1400" b="1" i="0" spc="-10" dirty="0" err="1">
                <a:solidFill>
                  <a:schemeClr val="accent1">
                    <a:lumMod val="50000"/>
                  </a:schemeClr>
                </a:solidFill>
                <a:latin typeface="Arial" panose="020B0604020202020204" pitchFamily="34" charset="0"/>
                <a:cs typeface="Arial" panose="020B0604020202020204" pitchFamily="34" charset="0"/>
              </a:rPr>
              <a:t>togepant</a:t>
            </a:r>
            <a:r>
              <a:rPr sz="1400" b="1" i="0" spc="-10" dirty="0">
                <a:solidFill>
                  <a:schemeClr val="accent1">
                    <a:lumMod val="50000"/>
                  </a:schemeClr>
                </a:solidFill>
                <a:latin typeface="Arial" panose="020B0604020202020204" pitchFamily="34" charset="0"/>
                <a:cs typeface="Arial" panose="020B0604020202020204" pitchFamily="34" charset="0"/>
              </a:rPr>
              <a:t>,</a:t>
            </a:r>
            <a:r>
              <a:rPr sz="1400" b="1" i="0" spc="-70"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rimegepant, ubrogepant,</a:t>
            </a:r>
            <a:r>
              <a:rPr sz="1400" b="1" i="0" spc="-45" dirty="0">
                <a:solidFill>
                  <a:schemeClr val="accent1">
                    <a:lumMod val="50000"/>
                  </a:schemeClr>
                </a:solidFill>
                <a:latin typeface="Arial" panose="020B0604020202020204" pitchFamily="34" charset="0"/>
                <a:cs typeface="Arial" panose="020B0604020202020204" pitchFamily="34" charset="0"/>
              </a:rPr>
              <a:t> </a:t>
            </a:r>
            <a:r>
              <a:rPr sz="1400" b="1" i="0" spc="-10" dirty="0" err="1">
                <a:solidFill>
                  <a:schemeClr val="accent1">
                    <a:lumMod val="50000"/>
                  </a:schemeClr>
                </a:solidFill>
                <a:latin typeface="Arial" panose="020B0604020202020204" pitchFamily="34" charset="0"/>
                <a:cs typeface="Arial" panose="020B0604020202020204" pitchFamily="34" charset="0"/>
              </a:rPr>
              <a:t>zavegepant</a:t>
            </a:r>
            <a:endParaRPr sz="1400" b="1" i="0" dirty="0">
              <a:solidFill>
                <a:schemeClr val="accent1">
                  <a:lumMod val="50000"/>
                </a:schemeClr>
              </a:solidFill>
              <a:latin typeface="Arial" panose="020B0604020202020204" pitchFamily="34" charset="0"/>
              <a:cs typeface="Arial" panose="020B0604020202020204" pitchFamily="34" charset="0"/>
            </a:endParaRPr>
          </a:p>
        </p:txBody>
      </p:sp>
      <p:sp>
        <p:nvSpPr>
          <p:cNvPr id="26" name="object 26"/>
          <p:cNvSpPr txBox="1"/>
          <p:nvPr/>
        </p:nvSpPr>
        <p:spPr>
          <a:xfrm>
            <a:off x="3470275" y="2461646"/>
            <a:ext cx="276098" cy="121187"/>
          </a:xfrm>
          <a:prstGeom prst="rect">
            <a:avLst/>
          </a:prstGeom>
          <a:ln>
            <a:noFill/>
          </a:ln>
        </p:spPr>
        <p:txBody>
          <a:bodyPr vert="horz" wrap="square" lIns="0" tIns="13335" rIns="0" bIns="0" rtlCol="0">
            <a:spAutoFit/>
          </a:bodyPr>
          <a:lstStyle/>
          <a:p>
            <a:pPr marL="12700">
              <a:lnSpc>
                <a:spcPct val="100000"/>
              </a:lnSpc>
              <a:spcBef>
                <a:spcPts val="105"/>
              </a:spcBef>
            </a:pPr>
            <a:r>
              <a:rPr sz="700" b="1" i="0" spc="-25" dirty="0">
                <a:solidFill>
                  <a:schemeClr val="accent1">
                    <a:lumMod val="50000"/>
                  </a:schemeClr>
                </a:solidFill>
                <a:latin typeface="Arial" panose="020B0604020202020204" pitchFamily="34" charset="0"/>
                <a:cs typeface="Arial" panose="020B0604020202020204" pitchFamily="34" charset="0"/>
              </a:rPr>
              <a:t>1F</a:t>
            </a:r>
            <a:r>
              <a:rPr lang="en-US" sz="700" b="1" i="0" spc="-25" dirty="0">
                <a:solidFill>
                  <a:schemeClr val="accent1">
                    <a:lumMod val="50000"/>
                  </a:schemeClr>
                </a:solidFill>
                <a:latin typeface="Arial" panose="020B0604020202020204" pitchFamily="34" charset="0"/>
                <a:cs typeface="Arial" panose="020B0604020202020204" pitchFamily="34" charset="0"/>
              </a:rPr>
              <a:t>, </a:t>
            </a:r>
            <a:endParaRPr sz="700" b="1" i="0" dirty="0">
              <a:solidFill>
                <a:schemeClr val="accent1">
                  <a:lumMod val="50000"/>
                </a:schemeClr>
              </a:solidFill>
              <a:latin typeface="Arial" panose="020B0604020202020204" pitchFamily="34" charset="0"/>
              <a:cs typeface="Arial" panose="020B0604020202020204" pitchFamily="34" charset="0"/>
            </a:endParaRPr>
          </a:p>
        </p:txBody>
      </p:sp>
      <p:sp>
        <p:nvSpPr>
          <p:cNvPr id="27" name="object 27"/>
          <p:cNvSpPr txBox="1"/>
          <p:nvPr/>
        </p:nvSpPr>
        <p:spPr>
          <a:xfrm>
            <a:off x="3110230" y="2409415"/>
            <a:ext cx="484505" cy="181460"/>
          </a:xfrm>
          <a:prstGeom prst="rect">
            <a:avLst/>
          </a:prstGeom>
          <a:ln>
            <a:noFill/>
          </a:ln>
        </p:spPr>
        <p:txBody>
          <a:bodyPr vert="horz" wrap="square" lIns="0" tIns="12065" rIns="0" bIns="0" rtlCol="0">
            <a:spAutoFit/>
          </a:bodyPr>
          <a:lstStyle/>
          <a:p>
            <a:pPr marL="12700">
              <a:lnSpc>
                <a:spcPct val="100000"/>
              </a:lnSpc>
              <a:spcBef>
                <a:spcPts val="95"/>
              </a:spcBef>
            </a:pPr>
            <a:r>
              <a:rPr sz="1100" b="1" i="0" dirty="0">
                <a:solidFill>
                  <a:schemeClr val="accent1">
                    <a:lumMod val="50000"/>
                  </a:schemeClr>
                </a:solidFill>
                <a:latin typeface="Arial" panose="020B0604020202020204" pitchFamily="34" charset="0"/>
                <a:cs typeface="Arial" panose="020B0604020202020204" pitchFamily="34" charset="0"/>
              </a:rPr>
              <a:t>5-HT</a:t>
            </a:r>
            <a:r>
              <a:rPr sz="1100" b="1" i="0" spc="200" dirty="0">
                <a:solidFill>
                  <a:schemeClr val="accent1">
                    <a:lumMod val="50000"/>
                  </a:schemeClr>
                </a:solidFill>
                <a:latin typeface="Arial" panose="020B0604020202020204" pitchFamily="34" charset="0"/>
                <a:cs typeface="Arial" panose="020B0604020202020204" pitchFamily="34" charset="0"/>
              </a:rPr>
              <a:t>  </a:t>
            </a:r>
            <a:endParaRPr sz="1200" b="1" i="0" dirty="0">
              <a:solidFill>
                <a:schemeClr val="accent1">
                  <a:lumMod val="50000"/>
                </a:schemeClr>
              </a:solidFill>
              <a:latin typeface="Arial" panose="020B0604020202020204" pitchFamily="34" charset="0"/>
              <a:cs typeface="Arial" panose="020B0604020202020204" pitchFamily="34" charset="0"/>
            </a:endParaRPr>
          </a:p>
        </p:txBody>
      </p:sp>
      <p:sp>
        <p:nvSpPr>
          <p:cNvPr id="29" name="object 29"/>
          <p:cNvSpPr/>
          <p:nvPr/>
        </p:nvSpPr>
        <p:spPr>
          <a:xfrm>
            <a:off x="165477" y="1275909"/>
            <a:ext cx="3804285" cy="338455"/>
          </a:xfrm>
          <a:custGeom>
            <a:avLst/>
            <a:gdLst/>
            <a:ahLst/>
            <a:cxnLst/>
            <a:rect l="l" t="t" r="r" b="b"/>
            <a:pathLst>
              <a:path w="3804285" h="338455">
                <a:moveTo>
                  <a:pt x="0" y="338327"/>
                </a:moveTo>
                <a:lnTo>
                  <a:pt x="3803904" y="338327"/>
                </a:lnTo>
                <a:lnTo>
                  <a:pt x="3803904" y="0"/>
                </a:lnTo>
                <a:lnTo>
                  <a:pt x="0" y="0"/>
                </a:lnTo>
                <a:lnTo>
                  <a:pt x="0" y="338327"/>
                </a:lnTo>
                <a:close/>
              </a:path>
            </a:pathLst>
          </a:custGeom>
          <a:ln w="12700">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sp>
        <p:nvSpPr>
          <p:cNvPr id="30" name="object 30"/>
          <p:cNvSpPr txBox="1"/>
          <p:nvPr/>
        </p:nvSpPr>
        <p:spPr>
          <a:xfrm>
            <a:off x="153081" y="1344609"/>
            <a:ext cx="3804285" cy="443070"/>
          </a:xfrm>
          <a:prstGeom prst="rect">
            <a:avLst/>
          </a:prstGeom>
          <a:ln>
            <a:noFill/>
          </a:ln>
        </p:spPr>
        <p:txBody>
          <a:bodyPr vert="horz" wrap="square" lIns="0" tIns="12065" rIns="0" bIns="0" rtlCol="0">
            <a:spAutoFit/>
          </a:bodyPr>
          <a:lstStyle/>
          <a:p>
            <a:pPr marL="12700">
              <a:lnSpc>
                <a:spcPct val="100000"/>
              </a:lnSpc>
              <a:spcBef>
                <a:spcPts val="95"/>
              </a:spcBef>
            </a:pPr>
            <a:r>
              <a:rPr sz="1400" b="1" i="0" u="sng" spc="-2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Triptans</a:t>
            </a:r>
            <a:r>
              <a:rPr sz="1400" b="1" i="0" u="sng" spc="-6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lang="en-US" sz="1400" b="1" i="0" u="sng" spc="-6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and</a:t>
            </a:r>
            <a:r>
              <a:rPr sz="1400" b="1" i="0" u="sng" spc="-55"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ergots</a:t>
            </a:r>
            <a:r>
              <a:rPr sz="1400" b="1" i="0" spc="-20"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prevent</a:t>
            </a:r>
            <a:r>
              <a:rPr sz="1400" b="1" i="0" spc="-15" dirty="0">
                <a:solidFill>
                  <a:schemeClr val="accent1">
                    <a:lumMod val="50000"/>
                  </a:schemeClr>
                </a:solidFill>
                <a:latin typeface="Arial" panose="020B0604020202020204" pitchFamily="34" charset="0"/>
                <a:cs typeface="Arial" panose="020B0604020202020204" pitchFamily="34" charset="0"/>
              </a:rPr>
              <a:t> </a:t>
            </a:r>
            <a:r>
              <a:rPr sz="1400" b="1" i="0" dirty="0">
                <a:solidFill>
                  <a:schemeClr val="accent1">
                    <a:lumMod val="50000"/>
                  </a:schemeClr>
                </a:solidFill>
                <a:latin typeface="Arial" panose="020B0604020202020204" pitchFamily="34" charset="0"/>
                <a:cs typeface="Arial" panose="020B0604020202020204" pitchFamily="34" charset="0"/>
              </a:rPr>
              <a:t>CGRP</a:t>
            </a:r>
            <a:r>
              <a:rPr sz="1400" b="1" i="0" spc="-40"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release</a:t>
            </a:r>
            <a:r>
              <a:rPr lang="en-US" sz="1400" b="1" i="0" spc="-10" dirty="0">
                <a:solidFill>
                  <a:schemeClr val="accent1">
                    <a:lumMod val="50000"/>
                  </a:schemeClr>
                </a:solidFill>
                <a:latin typeface="Arial" panose="020B0604020202020204" pitchFamily="34" charset="0"/>
                <a:cs typeface="Arial" panose="020B0604020202020204" pitchFamily="34" charset="0"/>
              </a:rPr>
              <a:t>, 5HT agonist</a:t>
            </a:r>
            <a:endParaRPr sz="1400" b="1" i="0" dirty="0">
              <a:solidFill>
                <a:schemeClr val="accent1">
                  <a:lumMod val="50000"/>
                </a:schemeClr>
              </a:solidFill>
              <a:latin typeface="Arial" panose="020B0604020202020204" pitchFamily="34" charset="0"/>
              <a:cs typeface="Arial" panose="020B0604020202020204" pitchFamily="34" charset="0"/>
            </a:endParaRPr>
          </a:p>
        </p:txBody>
      </p:sp>
      <p:sp>
        <p:nvSpPr>
          <p:cNvPr id="31" name="object 31"/>
          <p:cNvSpPr/>
          <p:nvPr/>
        </p:nvSpPr>
        <p:spPr>
          <a:xfrm>
            <a:off x="300227" y="1760859"/>
            <a:ext cx="3249295" cy="338455"/>
          </a:xfrm>
          <a:custGeom>
            <a:avLst/>
            <a:gdLst/>
            <a:ahLst/>
            <a:cxnLst/>
            <a:rect l="l" t="t" r="r" b="b"/>
            <a:pathLst>
              <a:path w="3249295" h="338455">
                <a:moveTo>
                  <a:pt x="0" y="338327"/>
                </a:moveTo>
                <a:lnTo>
                  <a:pt x="3249168" y="338327"/>
                </a:lnTo>
                <a:lnTo>
                  <a:pt x="3249168" y="0"/>
                </a:lnTo>
                <a:lnTo>
                  <a:pt x="0" y="0"/>
                </a:lnTo>
                <a:lnTo>
                  <a:pt x="0" y="338327"/>
                </a:lnTo>
                <a:close/>
              </a:path>
            </a:pathLst>
          </a:custGeom>
          <a:ln w="9525">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sp>
        <p:nvSpPr>
          <p:cNvPr id="32" name="object 32"/>
          <p:cNvSpPr txBox="1"/>
          <p:nvPr/>
        </p:nvSpPr>
        <p:spPr>
          <a:xfrm>
            <a:off x="826008" y="1811197"/>
            <a:ext cx="3174747" cy="443070"/>
          </a:xfrm>
          <a:prstGeom prst="rect">
            <a:avLst/>
          </a:prstGeom>
          <a:ln>
            <a:noFill/>
          </a:ln>
        </p:spPr>
        <p:txBody>
          <a:bodyPr vert="horz" wrap="square" lIns="0" tIns="12065" rIns="0" bIns="0" rtlCol="0">
            <a:spAutoFit/>
          </a:bodyPr>
          <a:lstStyle/>
          <a:p>
            <a:pPr marL="12700">
              <a:lnSpc>
                <a:spcPct val="100000"/>
              </a:lnSpc>
              <a:spcBef>
                <a:spcPts val="95"/>
              </a:spcBef>
            </a:pP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Lasmiditan</a:t>
            </a:r>
            <a:r>
              <a:rPr sz="1400" b="1" i="0" spc="-50" dirty="0">
                <a:solidFill>
                  <a:schemeClr val="accent1">
                    <a:lumMod val="50000"/>
                  </a:schemeClr>
                </a:solidFill>
                <a:latin typeface="Arial" panose="020B0604020202020204" pitchFamily="34" charset="0"/>
                <a:cs typeface="Arial" panose="020B0604020202020204" pitchFamily="34" charset="0"/>
              </a:rPr>
              <a:t> </a:t>
            </a:r>
            <a:r>
              <a:rPr lang="en-US" sz="1400" b="1" spc="-50" dirty="0">
                <a:solidFill>
                  <a:schemeClr val="accent1">
                    <a:lumMod val="50000"/>
                  </a:schemeClr>
                </a:solidFill>
                <a:latin typeface="Arial" panose="020B0604020202020204" pitchFamily="34" charset="0"/>
                <a:cs typeface="Arial" panose="020B0604020202020204" pitchFamily="34" charset="0"/>
              </a:rPr>
              <a:t>5HT receptor agonist, </a:t>
            </a:r>
            <a:r>
              <a:rPr sz="1400" b="1" i="0" spc="-10" dirty="0">
                <a:solidFill>
                  <a:schemeClr val="accent1">
                    <a:lumMod val="50000"/>
                  </a:schemeClr>
                </a:solidFill>
                <a:latin typeface="Arial" panose="020B0604020202020204" pitchFamily="34" charset="0"/>
                <a:cs typeface="Arial" panose="020B0604020202020204" pitchFamily="34" charset="0"/>
              </a:rPr>
              <a:t>prevents</a:t>
            </a:r>
            <a:r>
              <a:rPr sz="1400" b="1" i="0" spc="-15" dirty="0">
                <a:solidFill>
                  <a:schemeClr val="accent1">
                    <a:lumMod val="50000"/>
                  </a:schemeClr>
                </a:solidFill>
                <a:latin typeface="Arial" panose="020B0604020202020204" pitchFamily="34" charset="0"/>
                <a:cs typeface="Arial" panose="020B0604020202020204" pitchFamily="34" charset="0"/>
              </a:rPr>
              <a:t> </a:t>
            </a:r>
            <a:r>
              <a:rPr sz="1400" b="1" i="0" dirty="0">
                <a:solidFill>
                  <a:schemeClr val="accent1">
                    <a:lumMod val="50000"/>
                  </a:schemeClr>
                </a:solidFill>
                <a:latin typeface="Arial" panose="020B0604020202020204" pitchFamily="34" charset="0"/>
                <a:cs typeface="Arial" panose="020B0604020202020204" pitchFamily="34" charset="0"/>
              </a:rPr>
              <a:t>CGRP</a:t>
            </a:r>
            <a:r>
              <a:rPr sz="1400" b="1" i="0" spc="-20"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release</a:t>
            </a:r>
            <a:endParaRPr sz="1400" b="1" i="0" dirty="0">
              <a:solidFill>
                <a:schemeClr val="accent1">
                  <a:lumMod val="50000"/>
                </a:schemeClr>
              </a:solidFill>
              <a:latin typeface="Arial" panose="020B0604020202020204" pitchFamily="34" charset="0"/>
              <a:cs typeface="Arial" panose="020B0604020202020204" pitchFamily="34" charset="0"/>
            </a:endParaRPr>
          </a:p>
        </p:txBody>
      </p:sp>
      <p:sp>
        <p:nvSpPr>
          <p:cNvPr id="33" name="object 33"/>
          <p:cNvSpPr txBox="1"/>
          <p:nvPr/>
        </p:nvSpPr>
        <p:spPr>
          <a:xfrm>
            <a:off x="7668514" y="5830955"/>
            <a:ext cx="478155" cy="182101"/>
          </a:xfrm>
          <a:prstGeom prst="rect">
            <a:avLst/>
          </a:prstGeom>
          <a:ln>
            <a:noFill/>
          </a:ln>
        </p:spPr>
        <p:txBody>
          <a:bodyPr vert="horz" wrap="square" lIns="0" tIns="12700" rIns="0" bIns="0" rtlCol="0">
            <a:spAutoFit/>
          </a:bodyPr>
          <a:lstStyle/>
          <a:p>
            <a:pPr marL="38100">
              <a:lnSpc>
                <a:spcPct val="100000"/>
              </a:lnSpc>
              <a:spcBef>
                <a:spcPts val="100"/>
              </a:spcBef>
            </a:pPr>
            <a:r>
              <a:rPr sz="1100" b="1" i="0" dirty="0">
                <a:solidFill>
                  <a:schemeClr val="accent1">
                    <a:lumMod val="50000"/>
                  </a:schemeClr>
                </a:solidFill>
                <a:latin typeface="Arial" panose="020B0604020202020204" pitchFamily="34" charset="0"/>
                <a:cs typeface="Arial" panose="020B0604020202020204" pitchFamily="34" charset="0"/>
              </a:rPr>
              <a:t>5-</a:t>
            </a:r>
            <a:r>
              <a:rPr sz="1100" b="1" i="0" spc="-20" dirty="0">
                <a:solidFill>
                  <a:schemeClr val="accent1">
                    <a:lumMod val="50000"/>
                  </a:schemeClr>
                </a:solidFill>
                <a:latin typeface="Arial" panose="020B0604020202020204" pitchFamily="34" charset="0"/>
                <a:cs typeface="Arial" panose="020B0604020202020204" pitchFamily="34" charset="0"/>
              </a:rPr>
              <a:t>HT</a:t>
            </a:r>
            <a:r>
              <a:rPr sz="1100" b="1" i="0" spc="-30" baseline="-20833" dirty="0">
                <a:solidFill>
                  <a:schemeClr val="accent1">
                    <a:lumMod val="50000"/>
                  </a:schemeClr>
                </a:solidFill>
                <a:latin typeface="Arial" panose="020B0604020202020204" pitchFamily="34" charset="0"/>
                <a:cs typeface="Arial" panose="020B0604020202020204" pitchFamily="34" charset="0"/>
              </a:rPr>
              <a:t>1B</a:t>
            </a:r>
            <a:endParaRPr sz="1100" b="1" i="0" baseline="-20833">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8">
            <a:extLst>
              <a:ext uri="{FF2B5EF4-FFF2-40B4-BE49-F238E27FC236}">
                <a16:creationId xmlns:a16="http://schemas.microsoft.com/office/drawing/2014/main" id="{481C85E4-4F44-4845-A3EA-ECE84EB2CC5A}"/>
              </a:ext>
            </a:extLst>
          </p:cNvPr>
          <p:cNvGraphicFramePr>
            <a:graphicFrameLocks/>
          </p:cNvGraphicFramePr>
          <p:nvPr>
            <p:extLst>
              <p:ext uri="{D42A27DB-BD31-4B8C-83A1-F6EECF244321}">
                <p14:modId xmlns:p14="http://schemas.microsoft.com/office/powerpoint/2010/main" val="3644170146"/>
              </p:ext>
            </p:extLst>
          </p:nvPr>
        </p:nvGraphicFramePr>
        <p:xfrm>
          <a:off x="546101" y="1612832"/>
          <a:ext cx="11209338" cy="4516807"/>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1514250">
                  <a:extLst>
                    <a:ext uri="{9D8B030D-6E8A-4147-A177-3AD203B41FA5}">
                      <a16:colId xmlns:a16="http://schemas.microsoft.com/office/drawing/2014/main" val="1951984150"/>
                    </a:ext>
                  </a:extLst>
                </a:gridCol>
                <a:gridCol w="2448910">
                  <a:extLst>
                    <a:ext uri="{9D8B030D-6E8A-4147-A177-3AD203B41FA5}">
                      <a16:colId xmlns:a16="http://schemas.microsoft.com/office/drawing/2014/main" val="3658867569"/>
                    </a:ext>
                  </a:extLst>
                </a:gridCol>
                <a:gridCol w="1921167">
                  <a:extLst>
                    <a:ext uri="{9D8B030D-6E8A-4147-A177-3AD203B41FA5}">
                      <a16:colId xmlns:a16="http://schemas.microsoft.com/office/drawing/2014/main" val="3761537127"/>
                    </a:ext>
                  </a:extLst>
                </a:gridCol>
                <a:gridCol w="2346033">
                  <a:extLst>
                    <a:ext uri="{9D8B030D-6E8A-4147-A177-3AD203B41FA5}">
                      <a16:colId xmlns:a16="http://schemas.microsoft.com/office/drawing/2014/main" val="1835939282"/>
                    </a:ext>
                  </a:extLst>
                </a:gridCol>
                <a:gridCol w="2978978">
                  <a:extLst>
                    <a:ext uri="{9D8B030D-6E8A-4147-A177-3AD203B41FA5}">
                      <a16:colId xmlns:a16="http://schemas.microsoft.com/office/drawing/2014/main" val="838011262"/>
                    </a:ext>
                  </a:extLst>
                </a:gridCol>
              </a:tblGrid>
              <a:tr h="472538">
                <a:tc>
                  <a:txBody>
                    <a:bodyPr/>
                    <a:lstStyle/>
                    <a:p>
                      <a:endParaRPr lang="en-US" sz="1600" dirty="0"/>
                    </a:p>
                  </a:txBody>
                  <a:tcPr marL="89631" marR="8963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tc>
                  <a:txBody>
                    <a:bodyPr/>
                    <a:lstStyle/>
                    <a:p>
                      <a:r>
                        <a:rPr lang="en-US" sz="1600" dirty="0"/>
                        <a:t>Lasmiditan</a:t>
                      </a:r>
                    </a:p>
                  </a:txBody>
                  <a:tcPr marL="89631" marR="8963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tc>
                  <a:txBody>
                    <a:bodyPr/>
                    <a:lstStyle/>
                    <a:p>
                      <a:r>
                        <a:rPr lang="en-US" sz="1600" dirty="0"/>
                        <a:t>Rimegepant</a:t>
                      </a:r>
                    </a:p>
                  </a:txBody>
                  <a:tcPr marL="89631" marR="8963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tc>
                  <a:txBody>
                    <a:bodyPr/>
                    <a:lstStyle/>
                    <a:p>
                      <a:r>
                        <a:rPr lang="en-US" sz="1600" b="1" dirty="0" err="1"/>
                        <a:t>Zavegepant</a:t>
                      </a:r>
                      <a:endParaRPr lang="en-US" sz="1600" b="1" dirty="0"/>
                    </a:p>
                  </a:txBody>
                  <a:tcPr marL="89631" marR="8963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tc>
                  <a:txBody>
                    <a:bodyPr/>
                    <a:lstStyle/>
                    <a:p>
                      <a:r>
                        <a:rPr lang="en-US" sz="1600" dirty="0"/>
                        <a:t>Ubrogepant</a:t>
                      </a:r>
                    </a:p>
                  </a:txBody>
                  <a:tcPr marL="89631" marR="89631"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extLst>
                  <a:ext uri="{0D108BD9-81ED-4DB2-BD59-A6C34878D82A}">
                    <a16:rowId xmlns:a16="http://schemas.microsoft.com/office/drawing/2014/main" val="2587968996"/>
                  </a:ext>
                </a:extLst>
              </a:tr>
              <a:tr h="663232">
                <a:tc>
                  <a:txBody>
                    <a:bodyPr/>
                    <a:lstStyle/>
                    <a:p>
                      <a:r>
                        <a:rPr lang="en-US" sz="1600" dirty="0">
                          <a:solidFill>
                            <a:srgbClr val="1D2E5A"/>
                          </a:solidFill>
                        </a:rPr>
                        <a:t>Mechanism of Action</a:t>
                      </a: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600" dirty="0">
                          <a:solidFill>
                            <a:srgbClr val="1D2E5A"/>
                          </a:solidFill>
                        </a:rPr>
                        <a:t>Serotonin 5-HT</a:t>
                      </a:r>
                      <a:r>
                        <a:rPr lang="en-US" sz="1600" baseline="-25000" dirty="0">
                          <a:solidFill>
                            <a:srgbClr val="1D2E5A"/>
                          </a:solidFill>
                        </a:rPr>
                        <a:t>1F </a:t>
                      </a:r>
                      <a:r>
                        <a:rPr lang="en-US" sz="1600" dirty="0">
                          <a:solidFill>
                            <a:srgbClr val="1D2E5A"/>
                          </a:solidFill>
                        </a:rPr>
                        <a:t>receptor agonist</a:t>
                      </a: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600" dirty="0">
                          <a:solidFill>
                            <a:srgbClr val="1D2E5A"/>
                          </a:solidFill>
                        </a:rPr>
                        <a:t>CGRP receptor antagonist</a:t>
                      </a: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D2E5A"/>
                          </a:solidFill>
                        </a:rPr>
                        <a:t>CGRP receptor antagonist</a:t>
                      </a:r>
                    </a:p>
                    <a:p>
                      <a:endParaRPr lang="en-US" sz="1600" dirty="0">
                        <a:solidFill>
                          <a:srgbClr val="1D2E5A"/>
                        </a:solidFill>
                      </a:endParaRP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600" dirty="0">
                          <a:solidFill>
                            <a:srgbClr val="1D2E5A"/>
                          </a:solidFill>
                        </a:rPr>
                        <a:t>CGRP receptor antagonist</a:t>
                      </a: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967937980"/>
                  </a:ext>
                </a:extLst>
              </a:tr>
              <a:tr h="485437">
                <a:tc>
                  <a:txBody>
                    <a:bodyPr/>
                    <a:lstStyle/>
                    <a:p>
                      <a:r>
                        <a:rPr lang="en-US" sz="1600" dirty="0">
                          <a:solidFill>
                            <a:srgbClr val="1D2E5A"/>
                          </a:solidFill>
                        </a:rPr>
                        <a:t>Indication</a:t>
                      </a: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gridSpan="4">
                  <a:txBody>
                    <a:bodyPr/>
                    <a:lstStyle/>
                    <a:p>
                      <a:pPr algn="ctr"/>
                      <a:r>
                        <a:rPr lang="en-US" sz="1600" dirty="0">
                          <a:solidFill>
                            <a:srgbClr val="1D2E5A"/>
                          </a:solidFill>
                        </a:rPr>
                        <a:t>Acute treatment of migraine with or without aura in adults</a:t>
                      </a: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hMerge="1">
                  <a:txBody>
                    <a:bodyPr/>
                    <a:lstStyle/>
                    <a:p>
                      <a:endParaRPr lang="en-US"/>
                    </a:p>
                  </a:txBody>
                  <a:tcPr/>
                </a:tc>
                <a:tc hMerge="1">
                  <a:txBody>
                    <a:bodyPr/>
                    <a:lstStyle/>
                    <a:p>
                      <a:endParaRPr lang="en-US"/>
                    </a:p>
                  </a:txBody>
                  <a:tcPr/>
                </a:tc>
                <a:tc hMerge="1">
                  <a:txBody>
                    <a:bodyPr/>
                    <a:lstStyle/>
                    <a:p>
                      <a:pPr algn="ctr"/>
                      <a:endParaRPr lang="en-US" sz="1600" dirty="0">
                        <a:solidFill>
                          <a:srgbClr val="1D2E5A"/>
                        </a:solidFill>
                      </a:endParaRP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014895978"/>
                  </a:ext>
                </a:extLst>
              </a:tr>
              <a:tr h="735945">
                <a:tc>
                  <a:txBody>
                    <a:bodyPr/>
                    <a:lstStyle/>
                    <a:p>
                      <a:r>
                        <a:rPr lang="en-US" sz="1600" dirty="0">
                          <a:solidFill>
                            <a:srgbClr val="1D2E5A"/>
                          </a:solidFill>
                        </a:rPr>
                        <a:t>Dosing</a:t>
                      </a: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600" dirty="0">
                          <a:solidFill>
                            <a:srgbClr val="1D2E5A"/>
                          </a:solidFill>
                        </a:rPr>
                        <a:t>50 mg, 100 mg, or 200 mg orally, as needed (not to exceed 1 dose in 24 hrs)</a:t>
                      </a: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600" dirty="0">
                          <a:solidFill>
                            <a:srgbClr val="1D2E5A"/>
                          </a:solidFill>
                        </a:rPr>
                        <a:t>75 mg orally or sublingual, as needed (not to exceed 1 dose in 24 </a:t>
                      </a:r>
                      <a:r>
                        <a:rPr lang="en-US" sz="1600" dirty="0" err="1">
                          <a:solidFill>
                            <a:srgbClr val="1D2E5A"/>
                          </a:solidFill>
                        </a:rPr>
                        <a:t>hrs</a:t>
                      </a:r>
                      <a:r>
                        <a:rPr lang="en-US" sz="1600" dirty="0">
                          <a:solidFill>
                            <a:srgbClr val="1D2E5A"/>
                          </a:solidFill>
                        </a:rPr>
                        <a:t>)</a:t>
                      </a: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D2E5A"/>
                          </a:solidFill>
                        </a:rPr>
                        <a:t>10mg Intranasal single spray. </a:t>
                      </a:r>
                      <a:r>
                        <a:rPr lang="en-US" sz="1600" b="0" i="0" kern="1200" dirty="0">
                          <a:solidFill>
                            <a:srgbClr val="002060"/>
                          </a:solidFill>
                          <a:effectLst/>
                          <a:latin typeface="+mn-lt"/>
                          <a:ea typeface="+mn-ea"/>
                          <a:cs typeface="+mn-cs"/>
                        </a:rPr>
                        <a:t>Maximum cumulative dose that may be given in a 24-hour period is 10 mg. </a:t>
                      </a:r>
                      <a:endParaRPr lang="en-US" sz="1600" dirty="0">
                        <a:solidFill>
                          <a:srgbClr val="002060"/>
                        </a:solidFill>
                      </a:endParaRPr>
                    </a:p>
                    <a:p>
                      <a:endParaRPr lang="en-US" dirty="0"/>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600" dirty="0">
                          <a:solidFill>
                            <a:srgbClr val="1D2E5A"/>
                          </a:solidFill>
                        </a:rPr>
                        <a:t>50 mg or 100 mg orally, as needed; may take 2</a:t>
                      </a:r>
                      <a:r>
                        <a:rPr lang="en-US" sz="1600" baseline="0" dirty="0">
                          <a:solidFill>
                            <a:srgbClr val="1D2E5A"/>
                          </a:solidFill>
                        </a:rPr>
                        <a:t>nd</a:t>
                      </a:r>
                      <a:r>
                        <a:rPr lang="en-US" sz="1600" dirty="0">
                          <a:solidFill>
                            <a:srgbClr val="1D2E5A"/>
                          </a:solidFill>
                        </a:rPr>
                        <a:t> dose </a:t>
                      </a:r>
                      <a:br>
                        <a:rPr lang="en-US" sz="1600" dirty="0">
                          <a:solidFill>
                            <a:srgbClr val="1D2E5A"/>
                          </a:solidFill>
                        </a:rPr>
                      </a:br>
                      <a:r>
                        <a:rPr lang="en-US" sz="1600" dirty="0">
                          <a:solidFill>
                            <a:srgbClr val="1D2E5A"/>
                          </a:solidFill>
                        </a:rPr>
                        <a:t>≥2 hours later; not to exceed 200 mg in 24 </a:t>
                      </a:r>
                      <a:r>
                        <a:rPr lang="en-US" sz="1600" dirty="0" err="1">
                          <a:solidFill>
                            <a:srgbClr val="1D2E5A"/>
                          </a:solidFill>
                        </a:rPr>
                        <a:t>hrs</a:t>
                      </a:r>
                      <a:endParaRPr lang="en-US" sz="1600" dirty="0">
                        <a:solidFill>
                          <a:srgbClr val="1D2E5A"/>
                        </a:solidFill>
                      </a:endParaRP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602295565"/>
                  </a:ext>
                </a:extLst>
              </a:tr>
              <a:tr h="1141572">
                <a:tc>
                  <a:txBody>
                    <a:bodyPr/>
                    <a:lstStyle/>
                    <a:p>
                      <a:r>
                        <a:rPr lang="en-US" sz="1600" dirty="0">
                          <a:solidFill>
                            <a:srgbClr val="1D2E5A"/>
                          </a:solidFill>
                        </a:rPr>
                        <a:t>Adverse Events</a:t>
                      </a: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600" dirty="0">
                          <a:solidFill>
                            <a:srgbClr val="1D2E5A"/>
                          </a:solidFill>
                        </a:rPr>
                        <a:t>Dizziness, fatigue, paresthesia, sedation, </a:t>
                      </a:r>
                      <a:r>
                        <a:rPr lang="en-US" sz="1600" b="1" dirty="0">
                          <a:solidFill>
                            <a:srgbClr val="1D2E5A"/>
                          </a:solidFill>
                        </a:rPr>
                        <a:t>driving or machinery impairment for 8 </a:t>
                      </a:r>
                      <a:r>
                        <a:rPr lang="en-US" sz="1600" b="1" dirty="0" err="1">
                          <a:solidFill>
                            <a:srgbClr val="1D2E5A"/>
                          </a:solidFill>
                        </a:rPr>
                        <a:t>hrs</a:t>
                      </a:r>
                      <a:r>
                        <a:rPr lang="en-US" sz="1600" b="1" dirty="0">
                          <a:solidFill>
                            <a:srgbClr val="1D2E5A"/>
                          </a:solidFill>
                        </a:rPr>
                        <a:t> after taking</a:t>
                      </a: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600" b="0" dirty="0">
                          <a:solidFill>
                            <a:srgbClr val="1D2E5A"/>
                          </a:solidFill>
                        </a:rPr>
                        <a:t>Nausea</a:t>
                      </a:r>
                      <a:endParaRPr lang="en-US" sz="1600" b="1" dirty="0">
                        <a:solidFill>
                          <a:srgbClr val="1D2E5A"/>
                        </a:solidFill>
                      </a:endParaRP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1D2E5A"/>
                          </a:solidFill>
                        </a:rPr>
                        <a:t>Dysgeusia, Nasal Discomfort, Nausea</a:t>
                      </a:r>
                    </a:p>
                    <a:p>
                      <a:endParaRPr lang="en-US" dirty="0"/>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600" dirty="0">
                          <a:solidFill>
                            <a:srgbClr val="1D2E5A"/>
                          </a:solidFill>
                        </a:rPr>
                        <a:t>Nausea and somnolence</a:t>
                      </a:r>
                    </a:p>
                  </a:txBody>
                  <a:tcPr marL="89631" marR="89631">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586111702"/>
                  </a:ext>
                </a:extLst>
              </a:tr>
            </a:tbl>
          </a:graphicData>
        </a:graphic>
      </p:graphicFrame>
      <p:sp>
        <p:nvSpPr>
          <p:cNvPr id="3" name="Title 5">
            <a:extLst>
              <a:ext uri="{FF2B5EF4-FFF2-40B4-BE49-F238E27FC236}">
                <a16:creationId xmlns:a16="http://schemas.microsoft.com/office/drawing/2014/main" id="{C4C874B3-53B2-4903-AB2E-69206E83764F}"/>
              </a:ext>
            </a:extLst>
          </p:cNvPr>
          <p:cNvSpPr txBox="1">
            <a:spLocks/>
          </p:cNvSpPr>
          <p:nvPr/>
        </p:nvSpPr>
        <p:spPr>
          <a:xfrm>
            <a:off x="407987" y="107859"/>
            <a:ext cx="10616184" cy="8617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Lasmiditan, Rimegepant, Ubrogepant, </a:t>
            </a:r>
            <a:r>
              <a:rPr lang="en-US" sz="3600" dirty="0" err="1"/>
              <a:t>Zavegepant</a:t>
            </a:r>
            <a:r>
              <a:rPr lang="en-US" sz="3600" dirty="0"/>
              <a:t>: </a:t>
            </a:r>
            <a:br>
              <a:rPr lang="en-US" sz="3600" dirty="0"/>
            </a:br>
            <a:r>
              <a:rPr lang="en-US" sz="3600" dirty="0"/>
              <a:t>New(er) Medication Options for Acute Migraine Treatment</a:t>
            </a:r>
          </a:p>
        </p:txBody>
      </p:sp>
      <p:sp>
        <p:nvSpPr>
          <p:cNvPr id="4" name="Footer Placeholder 2">
            <a:extLst>
              <a:ext uri="{FF2B5EF4-FFF2-40B4-BE49-F238E27FC236}">
                <a16:creationId xmlns:a16="http://schemas.microsoft.com/office/drawing/2014/main" id="{9848DBAB-44EB-4C3E-B149-E9A81EED2A35}"/>
              </a:ext>
            </a:extLst>
          </p:cNvPr>
          <p:cNvSpPr>
            <a:spLocks noGrp="1"/>
          </p:cNvSpPr>
          <p:nvPr>
            <p:ph type="ftr" sz="quarter" idx="11"/>
          </p:nvPr>
        </p:nvSpPr>
        <p:spPr>
          <a:xfrm>
            <a:off x="436562" y="6232100"/>
            <a:ext cx="11209337" cy="369332"/>
          </a:xfrm>
        </p:spPr>
        <p:txBody>
          <a:bodyPr/>
          <a:lstStyle/>
          <a:p>
            <a:pPr algn="r"/>
            <a:r>
              <a:rPr lang="en-US" dirty="0">
                <a:solidFill>
                  <a:srgbClr val="033F68"/>
                </a:solidFill>
              </a:rPr>
              <a:t>Lasmiditan [prescribing information]. Eli Lilly and Company; 2019; Rimegepant [prescribing information]. </a:t>
            </a:r>
            <a:r>
              <a:rPr lang="en-US" dirty="0" err="1">
                <a:solidFill>
                  <a:srgbClr val="033F68"/>
                </a:solidFill>
              </a:rPr>
              <a:t>Biohaven</a:t>
            </a:r>
            <a:r>
              <a:rPr lang="en-US" dirty="0">
                <a:solidFill>
                  <a:srgbClr val="033F68"/>
                </a:solidFill>
              </a:rPr>
              <a:t> Pharmaceuticals, Inc; 2020; Ubrogepant [prescribing information]. Allergan; 2019, https://zavzpret.pfizerpro.com/safety-dosing/safety</a:t>
            </a:r>
          </a:p>
        </p:txBody>
      </p:sp>
    </p:spTree>
    <p:extLst>
      <p:ext uri="{BB962C8B-B14F-4D97-AF65-F5344CB8AC3E}">
        <p14:creationId xmlns:p14="http://schemas.microsoft.com/office/powerpoint/2010/main" val="420364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8B1AC-6A10-485B-E319-D50FADC3DD60}"/>
              </a:ext>
            </a:extLst>
          </p:cNvPr>
          <p:cNvSpPr>
            <a:spLocks noGrp="1"/>
          </p:cNvSpPr>
          <p:nvPr>
            <p:ph type="title"/>
          </p:nvPr>
        </p:nvSpPr>
        <p:spPr/>
        <p:txBody>
          <a:bodyPr/>
          <a:lstStyle/>
          <a:p>
            <a:r>
              <a:rPr lang="en-US" dirty="0"/>
              <a:t>Lasmiditan PK Info</a:t>
            </a:r>
          </a:p>
        </p:txBody>
      </p:sp>
      <p:sp>
        <p:nvSpPr>
          <p:cNvPr id="3" name="Content Placeholder 2">
            <a:extLst>
              <a:ext uri="{FF2B5EF4-FFF2-40B4-BE49-F238E27FC236}">
                <a16:creationId xmlns:a16="http://schemas.microsoft.com/office/drawing/2014/main" id="{AFD66FFF-3C57-8C29-68EF-39440D94A469}"/>
              </a:ext>
            </a:extLst>
          </p:cNvPr>
          <p:cNvSpPr>
            <a:spLocks noGrp="1"/>
          </p:cNvSpPr>
          <p:nvPr>
            <p:ph idx="1"/>
          </p:nvPr>
        </p:nvSpPr>
        <p:spPr/>
        <p:txBody>
          <a:bodyPr>
            <a:normAutofit lnSpcReduction="10000"/>
          </a:bodyPr>
          <a:lstStyle/>
          <a:p>
            <a:r>
              <a:rPr lang="en-US" dirty="0"/>
              <a:t>Oral absorb peak plasma concentration median 1.8hrs</a:t>
            </a:r>
          </a:p>
          <a:p>
            <a:pPr algn="l"/>
            <a:r>
              <a:rPr lang="en-US" sz="1800" b="0" i="0" u="none" strike="noStrike" baseline="0" dirty="0">
                <a:latin typeface="URWPalladioL-Roma"/>
              </a:rPr>
              <a:t>Taking the drug with a high-fat meal may prolong the median time to reach maximum plasma concentration (</a:t>
            </a:r>
            <a:r>
              <a:rPr lang="en-US" sz="1800" b="0" i="0" u="none" strike="noStrike" baseline="0" dirty="0" err="1">
                <a:latin typeface="URWPalladioL-Roma"/>
              </a:rPr>
              <a:t>Tmax</a:t>
            </a:r>
            <a:r>
              <a:rPr lang="en-US" sz="1800" b="0" i="0" u="none" strike="noStrike" baseline="0" dirty="0">
                <a:latin typeface="URWPalladioL-Roma"/>
              </a:rPr>
              <a:t>) by about one hour and increase its exposure (maximum plasma concentration (</a:t>
            </a:r>
            <a:r>
              <a:rPr lang="en-US" sz="1800" b="0" i="0" u="none" strike="noStrike" baseline="0" dirty="0" err="1">
                <a:latin typeface="URWPalladioL-Roma"/>
              </a:rPr>
              <a:t>Cmax</a:t>
            </a:r>
            <a:r>
              <a:rPr lang="en-US" sz="1800" b="0" i="0" u="none" strike="noStrike" baseline="0" dirty="0">
                <a:latin typeface="URWPalladioL-Roma"/>
              </a:rPr>
              <a:t>) and surface area </a:t>
            </a:r>
            <a:r>
              <a:rPr lang="en-US" sz="1800" b="0" i="0" u="none" strike="noStrike" baseline="0" dirty="0" err="1">
                <a:latin typeface="URWPalladioL-Roma"/>
              </a:rPr>
              <a:t>underthe</a:t>
            </a:r>
            <a:r>
              <a:rPr lang="en-US" sz="1800" b="0" i="0" u="none" strike="noStrike" baseline="0" dirty="0">
                <a:latin typeface="URWPalladioL-Roma"/>
              </a:rPr>
              <a:t> concentration–time curve (AUC) by 22% and 19%, respectively)</a:t>
            </a:r>
          </a:p>
          <a:p>
            <a:pPr lvl="1"/>
            <a:r>
              <a:rPr lang="en-US" dirty="0">
                <a:latin typeface="URWPalladioL-Roma"/>
              </a:rPr>
              <a:t>May not be clinically significant.</a:t>
            </a:r>
            <a:endParaRPr lang="en-US" dirty="0"/>
          </a:p>
          <a:p>
            <a:pPr algn="l"/>
            <a:r>
              <a:rPr lang="en-US" sz="1800" b="0" i="0" u="none" strike="noStrike" baseline="0" dirty="0">
                <a:latin typeface="URWPalladioL-Roma"/>
              </a:rPr>
              <a:t>Binding of </a:t>
            </a:r>
            <a:r>
              <a:rPr lang="en-US" sz="1800" b="0" i="0" u="none" strike="noStrike" baseline="0" dirty="0" err="1">
                <a:latin typeface="URWPalladioL-Roma"/>
              </a:rPr>
              <a:t>lasmiditan</a:t>
            </a:r>
            <a:r>
              <a:rPr lang="en-US" sz="1800" b="0" i="0" u="none" strike="noStrike" baseline="0" dirty="0">
                <a:latin typeface="URWPalladioL-Roma"/>
              </a:rPr>
              <a:t> to blood proteins is 55%–60%, and biological half-life (T0.5) is 5.7 </a:t>
            </a:r>
            <a:r>
              <a:rPr lang="en-US" sz="1800" b="0" i="0" u="none" strike="noStrike" baseline="0" dirty="0" err="1">
                <a:latin typeface="URWPalladioL-Roma"/>
              </a:rPr>
              <a:t>hr</a:t>
            </a:r>
            <a:endParaRPr lang="en-US" sz="1800" b="0" i="0" u="none" strike="noStrike" baseline="0" dirty="0">
              <a:latin typeface="URWPalladioL-Roma"/>
            </a:endParaRPr>
          </a:p>
          <a:p>
            <a:pPr algn="l"/>
            <a:r>
              <a:rPr lang="en-US" sz="1800" b="0" i="0" u="none" strike="noStrike" baseline="0" dirty="0">
                <a:latin typeface="URWPalladioL-Roma"/>
              </a:rPr>
              <a:t>Eliminated via metabolism, major pathway being ketone reduction</a:t>
            </a:r>
          </a:p>
          <a:p>
            <a:pPr algn="l"/>
            <a:r>
              <a:rPr lang="en-US" sz="1800" b="0" i="0" u="none" strike="noStrike" baseline="0" dirty="0">
                <a:latin typeface="URWPalladioL-Roma"/>
              </a:rPr>
              <a:t>administration of </a:t>
            </a:r>
            <a:r>
              <a:rPr lang="en-US" sz="1800" b="0" i="0" u="none" strike="noStrike" baseline="0" dirty="0" err="1">
                <a:latin typeface="URWPalladioL-Roma"/>
              </a:rPr>
              <a:t>lasmiditan</a:t>
            </a:r>
            <a:r>
              <a:rPr lang="en-US" sz="1800" b="0" i="0" u="none" strike="noStrike" baseline="0" dirty="0">
                <a:latin typeface="URWPalladioL-Roma"/>
              </a:rPr>
              <a:t> with P-</a:t>
            </a:r>
            <a:r>
              <a:rPr lang="en-US" sz="1800" b="0" i="0" u="none" strike="noStrike" baseline="0" dirty="0" err="1">
                <a:latin typeface="URWPalladioL-Roma"/>
              </a:rPr>
              <a:t>gp</a:t>
            </a:r>
            <a:r>
              <a:rPr lang="en-US" sz="1800" b="0" i="0" u="none" strike="noStrike" baseline="0" dirty="0">
                <a:latin typeface="URWPalladioL-Roma"/>
              </a:rPr>
              <a:t> and BCRP substrate drugs should be avoided</a:t>
            </a:r>
          </a:p>
          <a:p>
            <a:r>
              <a:rPr lang="en-US" sz="1800" dirty="0" err="1">
                <a:latin typeface="URWPalladioL-Roma"/>
              </a:rPr>
              <a:t>coadministered</a:t>
            </a:r>
            <a:r>
              <a:rPr lang="en-US" sz="1800" dirty="0">
                <a:latin typeface="URWPalladioL-Roma"/>
              </a:rPr>
              <a:t> with propranolol, could reduce heart rate by additional five beats per minute for a mean maximum of 19 beats per minute compared to propranolol alone</a:t>
            </a:r>
          </a:p>
          <a:p>
            <a:pPr lvl="1"/>
            <a:r>
              <a:rPr lang="en-US" sz="1800" dirty="0">
                <a:latin typeface="URWPalladioL-Roma"/>
              </a:rPr>
              <a:t>patients taking also heart rate lowering drugs should be used with caution</a:t>
            </a:r>
          </a:p>
          <a:p>
            <a:pPr algn="l"/>
            <a:r>
              <a:rPr lang="en-US" sz="1800" b="0" i="0" u="none" strike="noStrike" baseline="0" dirty="0" err="1">
                <a:latin typeface="URWPalladioL-Roma"/>
              </a:rPr>
              <a:t>lasmiditan</a:t>
            </a:r>
            <a:r>
              <a:rPr lang="en-US" sz="1800" b="0" i="0" u="none" strike="noStrike" baseline="0" dirty="0">
                <a:latin typeface="URWPalladioL-Roma"/>
              </a:rPr>
              <a:t> and its metabolites are not clinically relevant inhibitors or inducers for any of the major CYP enzymes</a:t>
            </a:r>
          </a:p>
          <a:p>
            <a:pPr lvl="1"/>
            <a:endParaRPr lang="en-US" sz="1400" b="0" i="0" u="none" strike="noStrike" baseline="0" dirty="0">
              <a:latin typeface="URWPalladioL-Roma"/>
            </a:endParaRPr>
          </a:p>
          <a:p>
            <a:pPr algn="l"/>
            <a:endParaRPr lang="en-US" dirty="0"/>
          </a:p>
        </p:txBody>
      </p:sp>
    </p:spTree>
    <p:extLst>
      <p:ext uri="{BB962C8B-B14F-4D97-AF65-F5344CB8AC3E}">
        <p14:creationId xmlns:p14="http://schemas.microsoft.com/office/powerpoint/2010/main" val="3227416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C017-F356-1DAB-9564-4C1022B25432}"/>
              </a:ext>
            </a:extLst>
          </p:cNvPr>
          <p:cNvSpPr>
            <a:spLocks noGrp="1"/>
          </p:cNvSpPr>
          <p:nvPr>
            <p:ph type="title"/>
          </p:nvPr>
        </p:nvSpPr>
        <p:spPr/>
        <p:txBody>
          <a:bodyPr/>
          <a:lstStyle/>
          <a:p>
            <a:r>
              <a:rPr lang="en-US" dirty="0"/>
              <a:t>Ubrogepant PK Info</a:t>
            </a:r>
          </a:p>
        </p:txBody>
      </p:sp>
      <p:sp>
        <p:nvSpPr>
          <p:cNvPr id="3" name="Content Placeholder 2">
            <a:extLst>
              <a:ext uri="{FF2B5EF4-FFF2-40B4-BE49-F238E27FC236}">
                <a16:creationId xmlns:a16="http://schemas.microsoft.com/office/drawing/2014/main" id="{D9851927-BF96-E362-32FA-86B02F3E35DA}"/>
              </a:ext>
            </a:extLst>
          </p:cNvPr>
          <p:cNvSpPr>
            <a:spLocks noGrp="1"/>
          </p:cNvSpPr>
          <p:nvPr>
            <p:ph idx="1"/>
          </p:nvPr>
        </p:nvSpPr>
        <p:spPr/>
        <p:txBody>
          <a:bodyPr>
            <a:normAutofit fontScale="85000" lnSpcReduction="10000"/>
          </a:bodyPr>
          <a:lstStyle/>
          <a:p>
            <a:pPr algn="l"/>
            <a:r>
              <a:rPr lang="en-US" sz="1800" b="0" i="0" u="none" strike="noStrike" baseline="0" dirty="0" err="1">
                <a:latin typeface="URWPalladioL-Roma"/>
              </a:rPr>
              <a:t>ubrogepant</a:t>
            </a:r>
            <a:r>
              <a:rPr lang="en-US" sz="1800" b="0" i="0" u="none" strike="noStrike" baseline="0" dirty="0">
                <a:latin typeface="URWPalladioL-Roma"/>
              </a:rPr>
              <a:t> is rapidly absorbed, and </a:t>
            </a:r>
            <a:r>
              <a:rPr lang="en-US" sz="1800" b="0" i="0" u="none" strike="noStrike" baseline="0" dirty="0" err="1">
                <a:latin typeface="URWPalladioL-Roma"/>
              </a:rPr>
              <a:t>Cmax</a:t>
            </a:r>
            <a:r>
              <a:rPr lang="en-US" sz="1800" b="0" i="0" u="none" strike="noStrike" baseline="0" dirty="0">
                <a:latin typeface="URWPalladioL-Roma"/>
              </a:rPr>
              <a:t> in plasma is achieved after about 1.5 h.</a:t>
            </a:r>
          </a:p>
          <a:p>
            <a:pPr lvl="1"/>
            <a:r>
              <a:rPr lang="en-US" sz="1400" b="0" i="0" u="none" strike="noStrike" baseline="0" dirty="0">
                <a:latin typeface="URWPalladioL-Roma"/>
              </a:rPr>
              <a:t>High fat food may extend absorption process and </a:t>
            </a:r>
            <a:r>
              <a:rPr lang="en-US" sz="1400" b="0" i="0" u="none" strike="noStrike" baseline="0" dirty="0" err="1">
                <a:latin typeface="URWPalladioL-Roma"/>
              </a:rPr>
              <a:t>Tmax</a:t>
            </a:r>
            <a:r>
              <a:rPr lang="en-US" sz="1400" b="0" i="0" u="none" strike="noStrike" baseline="0" dirty="0">
                <a:latin typeface="URWPalladioL-Roma"/>
              </a:rPr>
              <a:t>. </a:t>
            </a:r>
          </a:p>
          <a:p>
            <a:pPr algn="l"/>
            <a:r>
              <a:rPr lang="en-US" sz="1800" b="0" i="0" u="none" strike="noStrike" baseline="0" dirty="0">
                <a:latin typeface="URWPalladioL-Roma"/>
              </a:rPr>
              <a:t>Binding - blood proteins is 87%, biological half-life is 5–7 h, and the drug is mainly excreted in the feces with renal elimination being a minor route (42% and 6%)</a:t>
            </a:r>
          </a:p>
          <a:p>
            <a:pPr algn="l"/>
            <a:r>
              <a:rPr lang="en-US" sz="1800" b="0" i="0" u="none" strike="noStrike" baseline="0" dirty="0">
                <a:latin typeface="URWPalladioL-Roma"/>
              </a:rPr>
              <a:t>should not be used with potent CYP3A4 inhibitors of (e.g., ketoconazole, itraconazole, clarithromycin), as these drugs may cause a significant increase in plasma concentration of </a:t>
            </a:r>
            <a:r>
              <a:rPr lang="en-US" sz="1800" b="0" i="0" u="none" strike="noStrike" baseline="0" dirty="0" err="1">
                <a:latin typeface="URWPalladioL-Roma"/>
              </a:rPr>
              <a:t>ubrogepant</a:t>
            </a:r>
            <a:r>
              <a:rPr lang="en-US" sz="1800" b="0" i="0" u="none" strike="noStrike" baseline="0" dirty="0">
                <a:latin typeface="URWPalladioL-Roma"/>
              </a:rPr>
              <a:t> which is mainly metabolized by this isoenzyme</a:t>
            </a:r>
          </a:p>
          <a:p>
            <a:pPr algn="l"/>
            <a:r>
              <a:rPr lang="en-US" sz="1800" b="0" i="0" u="none" strike="noStrike" baseline="0" dirty="0">
                <a:latin typeface="URWPalladioL-Roma"/>
              </a:rPr>
              <a:t>recommends a starting dose of 50 mg of </a:t>
            </a:r>
            <a:r>
              <a:rPr lang="en-US" sz="1800" b="0" i="0" u="none" strike="noStrike" baseline="0" dirty="0" err="1">
                <a:latin typeface="URWPalladioL-Roma"/>
              </a:rPr>
              <a:t>ubrogepant</a:t>
            </a:r>
            <a:r>
              <a:rPr lang="en-US" sz="1800" b="0" i="0" u="none" strike="noStrike" baseline="0" dirty="0">
                <a:latin typeface="URWPalladioL-Roma"/>
              </a:rPr>
              <a:t> used concomitantly with moderate or weak inhibitors of CYP3A4 </a:t>
            </a:r>
          </a:p>
          <a:p>
            <a:pPr algn="l"/>
            <a:r>
              <a:rPr lang="en-US" sz="1800" b="0" i="0" u="none" strike="noStrike" baseline="0" dirty="0">
                <a:latin typeface="URWPalladioL-Roma"/>
              </a:rPr>
              <a:t>When used with moderate CYP3A4 inhibitors, a second dose of </a:t>
            </a:r>
            <a:r>
              <a:rPr lang="en-US" sz="1800" b="0" i="0" u="none" strike="noStrike" baseline="0" dirty="0" err="1">
                <a:latin typeface="URWPalladioL-Roma"/>
              </a:rPr>
              <a:t>ubrogepant</a:t>
            </a:r>
            <a:r>
              <a:rPr lang="en-US" sz="1800" b="0" i="0" u="none" strike="noStrike" baseline="0" dirty="0">
                <a:latin typeface="URWPalladioL-Roma"/>
              </a:rPr>
              <a:t> within 24 h of the starting dose should be avoided.</a:t>
            </a:r>
          </a:p>
          <a:p>
            <a:pPr algn="l"/>
            <a:r>
              <a:rPr lang="en-US" sz="1800" b="0" i="0" u="none" strike="noStrike" baseline="0" dirty="0">
                <a:latin typeface="URWPalladioL-Roma"/>
              </a:rPr>
              <a:t>When </a:t>
            </a:r>
            <a:r>
              <a:rPr lang="en-US" sz="1800" b="0" i="0" u="none" strike="noStrike" baseline="0" dirty="0" err="1">
                <a:latin typeface="URWPalladioL-Roma"/>
              </a:rPr>
              <a:t>ubrogepant</a:t>
            </a:r>
            <a:r>
              <a:rPr lang="en-US" sz="1800" b="0" i="0" u="none" strike="noStrike" baseline="0" dirty="0">
                <a:latin typeface="URWPalladioL-Roma"/>
              </a:rPr>
              <a:t> is used with weak inhibitors of CYP3A4, the second dose of 50 mg may be administered at least 2 h after the first dose, if needed</a:t>
            </a:r>
          </a:p>
          <a:p>
            <a:r>
              <a:rPr lang="en-US" sz="1800" dirty="0">
                <a:latin typeface="URWPalladioL-Roma"/>
              </a:rPr>
              <a:t>Concomitant use of </a:t>
            </a:r>
            <a:r>
              <a:rPr lang="en-US" sz="1800" dirty="0" err="1">
                <a:latin typeface="URWPalladioL-Roma"/>
              </a:rPr>
              <a:t>ubrogepant</a:t>
            </a:r>
            <a:r>
              <a:rPr lang="en-US" sz="1800" dirty="0">
                <a:latin typeface="URWPalladioL-Roma"/>
              </a:rPr>
              <a:t> with strong CYP3A4 inducers (e.g., phenytoin, barbiturates, rifampin, St. John’s wort) should be avoided due to </a:t>
            </a:r>
            <a:r>
              <a:rPr lang="en-US" sz="1800" dirty="0" err="1">
                <a:latin typeface="URWPalladioL-Roma"/>
              </a:rPr>
              <a:t>ubrogepant’s</a:t>
            </a:r>
            <a:r>
              <a:rPr lang="en-US" sz="1800" dirty="0">
                <a:latin typeface="URWPalladioL-Roma"/>
              </a:rPr>
              <a:t> decreased efficacy</a:t>
            </a:r>
          </a:p>
          <a:p>
            <a:pPr lvl="1"/>
            <a:r>
              <a:rPr lang="en-US" sz="1400" dirty="0">
                <a:latin typeface="URWPalladioL-Roma"/>
              </a:rPr>
              <a:t>recommends an initial </a:t>
            </a:r>
            <a:r>
              <a:rPr lang="en-US" sz="1400" dirty="0" err="1">
                <a:latin typeface="URWPalladioL-Roma"/>
              </a:rPr>
              <a:t>ubrogepant</a:t>
            </a:r>
            <a:r>
              <a:rPr lang="en-US" sz="1400" dirty="0">
                <a:latin typeface="URWPalladioL-Roma"/>
              </a:rPr>
              <a:t> dose of 100 mg when </a:t>
            </a:r>
            <a:r>
              <a:rPr lang="en-US" sz="1400" dirty="0" err="1">
                <a:latin typeface="URWPalladioL-Roma"/>
              </a:rPr>
              <a:t>coadministered</a:t>
            </a:r>
            <a:r>
              <a:rPr lang="en-US" sz="1400" dirty="0">
                <a:latin typeface="URWPalladioL-Roma"/>
              </a:rPr>
              <a:t> with moderate or weak CYP3A4 inducers. </a:t>
            </a:r>
          </a:p>
          <a:p>
            <a:pPr lvl="1"/>
            <a:r>
              <a:rPr lang="en-US" sz="1400" dirty="0">
                <a:latin typeface="URWPalladioL-Roma"/>
              </a:rPr>
              <a:t>If needed, a second 100 mg dose of </a:t>
            </a:r>
            <a:r>
              <a:rPr lang="en-US" sz="1400" dirty="0" err="1">
                <a:latin typeface="URWPalladioL-Roma"/>
              </a:rPr>
              <a:t>ubrogepant</a:t>
            </a:r>
            <a:r>
              <a:rPr lang="en-US" sz="1400" dirty="0">
                <a:latin typeface="URWPalladioL-Roma"/>
              </a:rPr>
              <a:t> may be administered at least 2 h after the initial dose</a:t>
            </a:r>
          </a:p>
          <a:p>
            <a:pPr lvl="1"/>
            <a:r>
              <a:rPr lang="en-US" sz="1800" dirty="0">
                <a:latin typeface="URWPalladioL-Roma"/>
              </a:rPr>
              <a:t>Ubrogepant dose adjustment is recommended, however, based on a conservative prediction of 50% reduction in its exposure</a:t>
            </a:r>
            <a:endParaRPr lang="en-US" dirty="0"/>
          </a:p>
          <a:p>
            <a:pPr algn="l"/>
            <a:r>
              <a:rPr lang="en-US" sz="1800" b="0" i="0" u="none" strike="noStrike" baseline="0" dirty="0">
                <a:latin typeface="URWPalladioL-Roma"/>
              </a:rPr>
              <a:t>a P-</a:t>
            </a:r>
            <a:r>
              <a:rPr lang="en-US" sz="1800" b="0" i="0" u="none" strike="noStrike" baseline="0" dirty="0" err="1">
                <a:latin typeface="URWPalladioL-Roma"/>
              </a:rPr>
              <a:t>gp</a:t>
            </a:r>
            <a:r>
              <a:rPr lang="en-US" sz="1800" b="0" i="0" u="none" strike="noStrike" baseline="0" dirty="0">
                <a:latin typeface="URWPalladioL-Roma"/>
              </a:rPr>
              <a:t>-only inhibition is unlikely to result in more than 2-fold increase in </a:t>
            </a:r>
            <a:r>
              <a:rPr lang="en-US" sz="1800" b="0" i="0" u="none" strike="noStrike" baseline="0" dirty="0" err="1">
                <a:latin typeface="URWPalladioL-Roma"/>
              </a:rPr>
              <a:t>ubrogepant</a:t>
            </a:r>
            <a:r>
              <a:rPr lang="en-US" sz="1800" b="0" i="0" u="none" strike="noStrike" baseline="0" dirty="0">
                <a:latin typeface="URWPalladioL-Roma"/>
              </a:rPr>
              <a:t> exposure</a:t>
            </a:r>
          </a:p>
        </p:txBody>
      </p:sp>
    </p:spTree>
    <p:extLst>
      <p:ext uri="{BB962C8B-B14F-4D97-AF65-F5344CB8AC3E}">
        <p14:creationId xmlns:p14="http://schemas.microsoft.com/office/powerpoint/2010/main" val="3583194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9FF31C-FA8C-7B4C-AB32-322ABFB85F98}"/>
              </a:ext>
            </a:extLst>
          </p:cNvPr>
          <p:cNvSpPr txBox="1"/>
          <p:nvPr/>
        </p:nvSpPr>
        <p:spPr>
          <a:xfrm>
            <a:off x="6152117" y="6264087"/>
            <a:ext cx="3432753" cy="584775"/>
          </a:xfrm>
          <a:prstGeom prst="rect">
            <a:avLst/>
          </a:prstGeom>
          <a:solidFill>
            <a:schemeClr val="accent2">
              <a:lumMod val="20000"/>
              <a:lumOff val="80000"/>
            </a:schemeClr>
          </a:solidFill>
        </p:spPr>
        <p:txBody>
          <a:bodyPr wrap="square" rtlCol="0">
            <a:spAutoFit/>
          </a:bodyPr>
          <a:lstStyle/>
          <a:p>
            <a:r>
              <a:rPr lang="en-US" sz="1600" dirty="0"/>
              <a:t>https://www.ebmconsult.com/articles/medications-inhibitors-cyp3a4-enzyme</a:t>
            </a:r>
          </a:p>
        </p:txBody>
      </p:sp>
      <p:pic>
        <p:nvPicPr>
          <p:cNvPr id="8" name="Picture 7" descr="A screenshot of a cell phone&#10;&#10;Description automatically generated">
            <a:extLst>
              <a:ext uri="{FF2B5EF4-FFF2-40B4-BE49-F238E27FC236}">
                <a16:creationId xmlns:a16="http://schemas.microsoft.com/office/drawing/2014/main" id="{01379BC2-2BD5-9E46-A3E5-28640682E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0904"/>
            <a:ext cx="12192000" cy="5312750"/>
          </a:xfrm>
          <a:prstGeom prst="rect">
            <a:avLst/>
          </a:prstGeom>
        </p:spPr>
      </p:pic>
      <p:sp>
        <p:nvSpPr>
          <p:cNvPr id="9" name="TextBox 8">
            <a:extLst>
              <a:ext uri="{FF2B5EF4-FFF2-40B4-BE49-F238E27FC236}">
                <a16:creationId xmlns:a16="http://schemas.microsoft.com/office/drawing/2014/main" id="{C8ED096F-8223-6B45-A8D0-03AF170E0A34}"/>
              </a:ext>
            </a:extLst>
          </p:cNvPr>
          <p:cNvSpPr txBox="1"/>
          <p:nvPr/>
        </p:nvSpPr>
        <p:spPr>
          <a:xfrm>
            <a:off x="9584870" y="6280416"/>
            <a:ext cx="2663247" cy="584775"/>
          </a:xfrm>
          <a:prstGeom prst="rect">
            <a:avLst/>
          </a:prstGeom>
          <a:solidFill>
            <a:schemeClr val="accent2">
              <a:lumMod val="20000"/>
              <a:lumOff val="80000"/>
            </a:schemeClr>
          </a:solidFill>
        </p:spPr>
        <p:txBody>
          <a:bodyPr wrap="square" rtlCol="0">
            <a:spAutoFit/>
          </a:bodyPr>
          <a:lstStyle/>
          <a:p>
            <a:pPr algn="r"/>
            <a:r>
              <a:rPr lang="en-US" sz="1600" dirty="0"/>
              <a:t>https://www.rxlist.com/ubrelvy-drug.htm#indications</a:t>
            </a:r>
          </a:p>
        </p:txBody>
      </p:sp>
      <p:sp>
        <p:nvSpPr>
          <p:cNvPr id="2" name="Title 1">
            <a:extLst>
              <a:ext uri="{FF2B5EF4-FFF2-40B4-BE49-F238E27FC236}">
                <a16:creationId xmlns:a16="http://schemas.microsoft.com/office/drawing/2014/main" id="{7EAE7690-6977-8316-C8AB-EB9681BB8DCA}"/>
              </a:ext>
            </a:extLst>
          </p:cNvPr>
          <p:cNvSpPr>
            <a:spLocks noGrp="1"/>
          </p:cNvSpPr>
          <p:nvPr>
            <p:ph type="title"/>
          </p:nvPr>
        </p:nvSpPr>
        <p:spPr>
          <a:xfrm>
            <a:off x="838200" y="-58436"/>
            <a:ext cx="10515600" cy="1325563"/>
          </a:xfrm>
        </p:spPr>
        <p:txBody>
          <a:bodyPr/>
          <a:lstStyle/>
          <a:p>
            <a:pPr algn="ctr"/>
            <a:r>
              <a:rPr lang="en-US" dirty="0"/>
              <a:t>Ubrogepant – Concomitant D-I dosing </a:t>
            </a:r>
          </a:p>
        </p:txBody>
      </p:sp>
    </p:spTree>
    <p:extLst>
      <p:ext uri="{BB962C8B-B14F-4D97-AF65-F5344CB8AC3E}">
        <p14:creationId xmlns:p14="http://schemas.microsoft.com/office/powerpoint/2010/main" val="92130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2DF7C-0DE2-2454-4700-92C1BA8BAFB6}"/>
              </a:ext>
            </a:extLst>
          </p:cNvPr>
          <p:cNvSpPr>
            <a:spLocks noGrp="1"/>
          </p:cNvSpPr>
          <p:nvPr>
            <p:ph type="title"/>
          </p:nvPr>
        </p:nvSpPr>
        <p:spPr/>
        <p:txBody>
          <a:bodyPr/>
          <a:lstStyle/>
          <a:p>
            <a:r>
              <a:rPr lang="en-US" dirty="0"/>
              <a:t>Rimegepant PK Info</a:t>
            </a:r>
          </a:p>
        </p:txBody>
      </p:sp>
      <p:sp>
        <p:nvSpPr>
          <p:cNvPr id="3" name="Content Placeholder 2">
            <a:extLst>
              <a:ext uri="{FF2B5EF4-FFF2-40B4-BE49-F238E27FC236}">
                <a16:creationId xmlns:a16="http://schemas.microsoft.com/office/drawing/2014/main" id="{B3C32672-2A72-ADF5-588C-804E56C93562}"/>
              </a:ext>
            </a:extLst>
          </p:cNvPr>
          <p:cNvSpPr>
            <a:spLocks noGrp="1"/>
          </p:cNvSpPr>
          <p:nvPr>
            <p:ph idx="1"/>
          </p:nvPr>
        </p:nvSpPr>
        <p:spPr/>
        <p:txBody>
          <a:bodyPr>
            <a:normAutofit fontScale="85000" lnSpcReduction="10000"/>
          </a:bodyPr>
          <a:lstStyle/>
          <a:p>
            <a:pPr algn="l"/>
            <a:r>
              <a:rPr lang="en-US" sz="1800" b="0" i="0" u="none" strike="noStrike" baseline="0" dirty="0">
                <a:solidFill>
                  <a:srgbClr val="000000"/>
                </a:solidFill>
                <a:latin typeface="URWPalladioL-Roma"/>
              </a:rPr>
              <a:t>Maximum plasma concentration of </a:t>
            </a:r>
            <a:r>
              <a:rPr lang="en-US" sz="1800" b="0" i="0" u="none" strike="noStrike" baseline="0" dirty="0" err="1">
                <a:solidFill>
                  <a:srgbClr val="000000"/>
                </a:solidFill>
                <a:latin typeface="URWPalladioL-Roma"/>
              </a:rPr>
              <a:t>rimegepant</a:t>
            </a:r>
            <a:r>
              <a:rPr lang="en-US" sz="1800" b="0" i="0" u="none" strike="noStrike" baseline="0" dirty="0">
                <a:solidFill>
                  <a:srgbClr val="000000"/>
                </a:solidFill>
                <a:latin typeface="URWPalladioL-Roma"/>
              </a:rPr>
              <a:t> after oral administration is achieved after 1.5 h, and its bioavailability is 64%. </a:t>
            </a:r>
          </a:p>
          <a:p>
            <a:pPr algn="l"/>
            <a:r>
              <a:rPr lang="en-US" sz="1800" b="0" i="0" u="none" strike="noStrike" baseline="0" dirty="0">
                <a:solidFill>
                  <a:srgbClr val="000000"/>
                </a:solidFill>
                <a:latin typeface="URWPalladioL-Roma"/>
              </a:rPr>
              <a:t>When administered with a high-fat meal, </a:t>
            </a:r>
            <a:r>
              <a:rPr lang="en-US" sz="1800" b="0" i="0" u="none" strike="noStrike" baseline="0" dirty="0" err="1">
                <a:solidFill>
                  <a:srgbClr val="000000"/>
                </a:solidFill>
                <a:latin typeface="URWPalladioL-Roma"/>
              </a:rPr>
              <a:t>Tmax</a:t>
            </a:r>
            <a:r>
              <a:rPr lang="en-US" sz="1800" b="0" i="0" u="none" strike="noStrike" baseline="0" dirty="0">
                <a:solidFill>
                  <a:srgbClr val="000000"/>
                </a:solidFill>
                <a:latin typeface="URWPalladioL-Roma"/>
              </a:rPr>
              <a:t> of </a:t>
            </a:r>
            <a:r>
              <a:rPr lang="en-US" sz="1800" b="0" i="0" u="none" strike="noStrike" baseline="0" dirty="0" err="1">
                <a:solidFill>
                  <a:srgbClr val="000000"/>
                </a:solidFill>
                <a:latin typeface="URWPalladioL-Roma"/>
              </a:rPr>
              <a:t>rimegepant</a:t>
            </a:r>
            <a:r>
              <a:rPr lang="en-US" sz="1800" b="0" i="0" u="none" strike="noStrike" baseline="0" dirty="0">
                <a:solidFill>
                  <a:srgbClr val="000000"/>
                </a:solidFill>
                <a:latin typeface="URWPalladioL-Roma"/>
              </a:rPr>
              <a:t> was prolonged by 1 h, and </a:t>
            </a:r>
            <a:r>
              <a:rPr lang="en-US" sz="1800" b="0" i="0" u="none" strike="noStrike" baseline="0" dirty="0" err="1">
                <a:solidFill>
                  <a:srgbClr val="000000"/>
                </a:solidFill>
                <a:latin typeface="URWPalladioL-Roma"/>
              </a:rPr>
              <a:t>Cmax</a:t>
            </a:r>
            <a:r>
              <a:rPr lang="en-US" sz="1800" b="0" i="0" u="none" strike="noStrike" baseline="0" dirty="0">
                <a:solidFill>
                  <a:srgbClr val="000000"/>
                </a:solidFill>
                <a:latin typeface="URWPalladioL-Roma"/>
              </a:rPr>
              <a:t> and AUC were reduced by 42%–53% and by 32%–38%, respectively. The steady-state</a:t>
            </a:r>
          </a:p>
          <a:p>
            <a:pPr algn="l"/>
            <a:r>
              <a:rPr lang="en-US" sz="1800" b="0" i="0" u="none" strike="noStrike" baseline="0" dirty="0">
                <a:solidFill>
                  <a:srgbClr val="000000"/>
                </a:solidFill>
                <a:latin typeface="URWPalladioL-Roma"/>
              </a:rPr>
              <a:t>volume of distribution of </a:t>
            </a:r>
            <a:r>
              <a:rPr lang="en-US" sz="1800" b="0" i="0" u="none" strike="noStrike" baseline="0" dirty="0" err="1">
                <a:solidFill>
                  <a:srgbClr val="000000"/>
                </a:solidFill>
                <a:latin typeface="URWPalladioL-Roma"/>
              </a:rPr>
              <a:t>rimegepant</a:t>
            </a:r>
            <a:r>
              <a:rPr lang="en-US" sz="1800" b="0" i="0" u="none" strike="noStrike" baseline="0" dirty="0">
                <a:solidFill>
                  <a:srgbClr val="000000"/>
                </a:solidFill>
                <a:latin typeface="URWPalladioL-Roma"/>
              </a:rPr>
              <a:t> is 120 L, and plasma protein binding is approximately 96% [</a:t>
            </a:r>
            <a:r>
              <a:rPr lang="en-US" sz="1800" b="0" i="0" u="none" strike="noStrike" baseline="0" dirty="0">
                <a:solidFill>
                  <a:srgbClr val="0875B8"/>
                </a:solidFill>
                <a:latin typeface="URWPalladioL-Roma"/>
              </a:rPr>
              <a:t>69</a:t>
            </a:r>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75</a:t>
            </a:r>
            <a:r>
              <a:rPr lang="en-US" sz="1800" b="0" i="0" u="none" strike="noStrike" baseline="0" dirty="0">
                <a:solidFill>
                  <a:srgbClr val="000000"/>
                </a:solidFill>
                <a:latin typeface="URWPalladioL-Roma"/>
              </a:rPr>
              <a:t>].</a:t>
            </a:r>
          </a:p>
          <a:p>
            <a:pPr algn="l"/>
            <a:r>
              <a:rPr lang="en-US" sz="1800" b="0" i="0" u="none" strike="noStrike" baseline="0" dirty="0">
                <a:solidFill>
                  <a:srgbClr val="000000"/>
                </a:solidFill>
                <a:latin typeface="URWPalladioL-Roma"/>
              </a:rPr>
              <a:t>Metabolism of </a:t>
            </a:r>
            <a:r>
              <a:rPr lang="en-US" sz="1800" b="0" i="0" u="none" strike="noStrike" baseline="0" dirty="0" err="1">
                <a:solidFill>
                  <a:srgbClr val="000000"/>
                </a:solidFill>
                <a:latin typeface="URWPalladioL-Roma"/>
              </a:rPr>
              <a:t>rimegepant</a:t>
            </a:r>
            <a:r>
              <a:rPr lang="en-US" sz="1800" b="0" i="0" u="none" strike="noStrike" baseline="0" dirty="0">
                <a:solidFill>
                  <a:srgbClr val="000000"/>
                </a:solidFill>
                <a:latin typeface="URWPalladioL-Roma"/>
              </a:rPr>
              <a:t> is mainly mediated by CYP3A4 isoenzyme and to a lesser extent by CYP2C9, resulting in the formation of several minor, inactive metabolites (i.e., metabolites that represented </a:t>
            </a:r>
            <a:r>
              <a:rPr lang="en-US" sz="1800" b="0" i="0" u="none" strike="noStrike" baseline="0" dirty="0">
                <a:solidFill>
                  <a:srgbClr val="000000"/>
                </a:solidFill>
                <a:latin typeface="Rpxr"/>
              </a:rPr>
              <a:t>&gt;</a:t>
            </a:r>
            <a:r>
              <a:rPr lang="en-US" sz="1800" b="0" i="0" u="none" strike="noStrike" baseline="0" dirty="0">
                <a:solidFill>
                  <a:srgbClr val="000000"/>
                </a:solidFill>
                <a:latin typeface="URWPalladioL-Roma"/>
              </a:rPr>
              <a:t>10% of drug-related material) detected in plasma.</a:t>
            </a:r>
          </a:p>
          <a:p>
            <a:pPr algn="l"/>
            <a:r>
              <a:rPr lang="en-US" sz="1800" b="0" i="0" u="none" strike="noStrike" baseline="0" dirty="0">
                <a:latin typeface="URWPalladioL-Roma"/>
              </a:rPr>
              <a:t>Biological half-life is approximately 11 h</a:t>
            </a:r>
            <a:endParaRPr lang="en-US" sz="1800" dirty="0">
              <a:solidFill>
                <a:srgbClr val="000000"/>
              </a:solidFill>
              <a:latin typeface="URWPalladioL-Roma"/>
            </a:endParaRPr>
          </a:p>
          <a:p>
            <a:pPr algn="l"/>
            <a:r>
              <a:rPr lang="en-US" sz="1800" b="0" i="0" u="none" strike="noStrike" baseline="0" dirty="0" err="1">
                <a:latin typeface="URWPalladioL-Roma"/>
              </a:rPr>
              <a:t>rimegepant</a:t>
            </a:r>
            <a:r>
              <a:rPr lang="en-US" sz="1800" b="0" i="0" u="none" strike="noStrike" baseline="0" dirty="0">
                <a:latin typeface="URWPalladioL-Roma"/>
              </a:rPr>
              <a:t> can be defined as a moderate sensitive substrate for CYP3A4 (with 2 to </a:t>
            </a:r>
            <a:r>
              <a:rPr lang="en-US" sz="1800" b="0" i="0" u="none" strike="noStrike" baseline="0" dirty="0">
                <a:latin typeface="Rpxr"/>
              </a:rPr>
              <a:t>&lt;</a:t>
            </a:r>
            <a:r>
              <a:rPr lang="en-US" sz="1800" b="0" i="0" u="none" strike="noStrike" baseline="0" dirty="0">
                <a:latin typeface="URWPalladioL-Roma"/>
              </a:rPr>
              <a:t>5-fold increase in AUC expected with a strong inhibitor of CYP3A4)</a:t>
            </a:r>
          </a:p>
          <a:p>
            <a:r>
              <a:rPr lang="en-US" sz="1800" dirty="0">
                <a:latin typeface="URWPalladioL-Roma"/>
              </a:rPr>
              <a:t>Concomitant use of </a:t>
            </a:r>
            <a:r>
              <a:rPr lang="en-US" sz="1800" dirty="0" err="1">
                <a:latin typeface="URWPalladioL-Roma"/>
              </a:rPr>
              <a:t>rimegepant</a:t>
            </a:r>
            <a:r>
              <a:rPr lang="en-US" sz="1800" dirty="0">
                <a:latin typeface="URWPalladioL-Roma"/>
              </a:rPr>
              <a:t> (75 mg single dose) with rifampin, a strong CYP3A4 inducer, reduced its bioavailability (AUC by 80% and </a:t>
            </a:r>
            <a:r>
              <a:rPr lang="en-US" sz="1800" dirty="0" err="1">
                <a:latin typeface="URWPalladioL-Roma"/>
              </a:rPr>
              <a:t>Cmax</a:t>
            </a:r>
            <a:r>
              <a:rPr lang="en-US" sz="1800" dirty="0">
                <a:latin typeface="URWPalladioL-Roma"/>
              </a:rPr>
              <a:t> by 64%), and, thus, also its efficacy</a:t>
            </a:r>
          </a:p>
          <a:p>
            <a:pPr lvl="1"/>
            <a:r>
              <a:rPr lang="en-US" sz="1400" dirty="0">
                <a:latin typeface="URWPalladioL-Roma"/>
              </a:rPr>
              <a:t>Concomitant administration of </a:t>
            </a:r>
            <a:r>
              <a:rPr lang="en-US" sz="1400" dirty="0" err="1">
                <a:latin typeface="URWPalladioL-Roma"/>
              </a:rPr>
              <a:t>rimegepant</a:t>
            </a:r>
            <a:r>
              <a:rPr lang="en-US" sz="1400" dirty="0">
                <a:latin typeface="URWPalladioL-Roma"/>
              </a:rPr>
              <a:t> with strong or moderate inducers of CYP3A is avoided</a:t>
            </a:r>
            <a:endParaRPr lang="en-US" dirty="0"/>
          </a:p>
          <a:p>
            <a:pPr algn="l"/>
            <a:r>
              <a:rPr lang="en-US" sz="1800" b="0" i="0" u="none" strike="noStrike" baseline="0" dirty="0" err="1">
                <a:latin typeface="URWPalladioL-Roma"/>
              </a:rPr>
              <a:t>rimegepant</a:t>
            </a:r>
            <a:r>
              <a:rPr lang="en-US" sz="1800" b="0" i="0" u="none" strike="noStrike" baseline="0" dirty="0">
                <a:latin typeface="URWPalladioL-Roma"/>
              </a:rPr>
              <a:t> is a substrate of P-</a:t>
            </a:r>
            <a:r>
              <a:rPr lang="en-US" sz="1800" b="0" i="0" u="none" strike="noStrike" baseline="0" dirty="0" err="1">
                <a:latin typeface="URWPalladioL-Roma"/>
              </a:rPr>
              <a:t>gp</a:t>
            </a:r>
            <a:r>
              <a:rPr lang="en-US" sz="1800" b="0" i="0" u="none" strike="noStrike" baseline="0" dirty="0">
                <a:latin typeface="URWPalladioL-Roma"/>
              </a:rPr>
              <a:t> and BCRP efflux transporters, coadministration of this drug with inhibitors of P-</a:t>
            </a:r>
            <a:r>
              <a:rPr lang="en-US" sz="1800" b="0" i="0" u="none" strike="noStrike" baseline="0" dirty="0" err="1">
                <a:latin typeface="URWPalladioL-Roma"/>
              </a:rPr>
              <a:t>gp</a:t>
            </a:r>
            <a:r>
              <a:rPr lang="en-US" sz="1800" b="0" i="0" u="none" strike="noStrike" baseline="0" dirty="0">
                <a:latin typeface="URWPalladioL-Roma"/>
              </a:rPr>
              <a:t> or BCRP may significantly increase its exposure</a:t>
            </a:r>
          </a:p>
          <a:p>
            <a:pPr algn="l"/>
            <a:r>
              <a:rPr lang="en-US" sz="1800" b="0" i="0" u="none" strike="noStrike" baseline="0" dirty="0">
                <a:latin typeface="URWPalladioL-Roma"/>
              </a:rPr>
              <a:t>Therefore, </a:t>
            </a:r>
            <a:r>
              <a:rPr lang="en-US" sz="1800" b="0" i="0" u="none" strike="noStrike" baseline="0" dirty="0" err="1">
                <a:latin typeface="URWPalladioL-Roma"/>
              </a:rPr>
              <a:t>rimegepant</a:t>
            </a:r>
            <a:r>
              <a:rPr lang="en-US" sz="1800" b="0" i="0" u="none" strike="noStrike" baseline="0" dirty="0">
                <a:latin typeface="URWPalladioL-Roma"/>
              </a:rPr>
              <a:t> should not be used with inhibitors of P-</a:t>
            </a:r>
            <a:r>
              <a:rPr lang="en-US" sz="1800" b="0" i="0" u="none" strike="noStrike" baseline="0" dirty="0" err="1">
                <a:latin typeface="URWPalladioL-Roma"/>
              </a:rPr>
              <a:t>gp</a:t>
            </a:r>
            <a:r>
              <a:rPr lang="en-US" sz="1800" b="0" i="0" u="none" strike="noStrike" baseline="0" dirty="0">
                <a:latin typeface="URWPalladioL-Roma"/>
              </a:rPr>
              <a:t> (e.g., quinidine) or BCRP (e.g., </a:t>
            </a:r>
            <a:r>
              <a:rPr lang="en-US" sz="1800" b="0" i="0" u="none" strike="noStrike" baseline="0" dirty="0" err="1">
                <a:latin typeface="URWPalladioL-Roma"/>
              </a:rPr>
              <a:t>eltrombopaq</a:t>
            </a:r>
            <a:r>
              <a:rPr lang="en-US" sz="1800" b="0" i="0" u="none" strike="noStrike" baseline="0" dirty="0">
                <a:latin typeface="URWPalladioL-Roma"/>
              </a:rPr>
              <a:t>, curcumin)</a:t>
            </a:r>
          </a:p>
        </p:txBody>
      </p:sp>
    </p:spTree>
    <p:extLst>
      <p:ext uri="{BB962C8B-B14F-4D97-AF65-F5344CB8AC3E}">
        <p14:creationId xmlns:p14="http://schemas.microsoft.com/office/powerpoint/2010/main" val="1215308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55D47B4E-F243-914A-8CDF-4067FC836787}"/>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12192000" cy="6519446"/>
          </a:xfrm>
        </p:spPr>
      </p:pic>
      <p:sp>
        <p:nvSpPr>
          <p:cNvPr id="6" name="TextBox 5">
            <a:extLst>
              <a:ext uri="{FF2B5EF4-FFF2-40B4-BE49-F238E27FC236}">
                <a16:creationId xmlns:a16="http://schemas.microsoft.com/office/drawing/2014/main" id="{7C9FF31C-FA8C-7B4C-AB32-322ABFB85F98}"/>
              </a:ext>
            </a:extLst>
          </p:cNvPr>
          <p:cNvSpPr txBox="1"/>
          <p:nvPr/>
        </p:nvSpPr>
        <p:spPr>
          <a:xfrm>
            <a:off x="5032278" y="6519446"/>
            <a:ext cx="7159722" cy="338554"/>
          </a:xfrm>
          <a:prstGeom prst="rect">
            <a:avLst/>
          </a:prstGeom>
          <a:solidFill>
            <a:schemeClr val="accent2">
              <a:lumMod val="20000"/>
              <a:lumOff val="80000"/>
            </a:schemeClr>
          </a:solidFill>
        </p:spPr>
        <p:txBody>
          <a:bodyPr wrap="square" rtlCol="0">
            <a:spAutoFit/>
          </a:bodyPr>
          <a:lstStyle/>
          <a:p>
            <a:pPr algn="r"/>
            <a:r>
              <a:rPr lang="en-US" sz="1600" dirty="0"/>
              <a:t>https://www.ebmconsult.com/articles/medications-inhibitors-cyp3a4-enzyme</a:t>
            </a:r>
          </a:p>
        </p:txBody>
      </p:sp>
    </p:spTree>
    <p:extLst>
      <p:ext uri="{BB962C8B-B14F-4D97-AF65-F5344CB8AC3E}">
        <p14:creationId xmlns:p14="http://schemas.microsoft.com/office/powerpoint/2010/main" val="4148910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0FDDFF-A74B-A869-A068-A905E139BB1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a:solidFill>
                  <a:srgbClr val="FFFFFF"/>
                </a:solidFill>
                <a:latin typeface="+mj-lt"/>
                <a:ea typeface="+mj-ea"/>
                <a:cs typeface="+mj-cs"/>
              </a:rPr>
              <a:t>Criteria for initiating acute treatment with gepants, ditans, or neuromodulatory devices</a:t>
            </a:r>
          </a:p>
        </p:txBody>
      </p:sp>
      <p:pic>
        <p:nvPicPr>
          <p:cNvPr id="5" name="Content Placeholder 4">
            <a:extLst>
              <a:ext uri="{FF2B5EF4-FFF2-40B4-BE49-F238E27FC236}">
                <a16:creationId xmlns:a16="http://schemas.microsoft.com/office/drawing/2014/main" id="{0D7FC68D-B6B5-C9E5-A262-543CC9A86F05}"/>
              </a:ext>
            </a:extLst>
          </p:cNvPr>
          <p:cNvPicPr>
            <a:picLocks noGrp="1" noChangeAspect="1"/>
          </p:cNvPicPr>
          <p:nvPr>
            <p:ph idx="1"/>
          </p:nvPr>
        </p:nvPicPr>
        <p:blipFill>
          <a:blip r:embed="rId2"/>
          <a:stretch>
            <a:fillRect/>
          </a:stretch>
        </p:blipFill>
        <p:spPr>
          <a:xfrm>
            <a:off x="4850438" y="643466"/>
            <a:ext cx="6634455" cy="5568739"/>
          </a:xfrm>
          <a:prstGeom prst="rect">
            <a:avLst/>
          </a:prstGeom>
        </p:spPr>
      </p:pic>
      <p:sp>
        <p:nvSpPr>
          <p:cNvPr id="6" name="TextBox 5">
            <a:extLst>
              <a:ext uri="{FF2B5EF4-FFF2-40B4-BE49-F238E27FC236}">
                <a16:creationId xmlns:a16="http://schemas.microsoft.com/office/drawing/2014/main" id="{9DD9F558-D444-691E-EFD2-4F1C3F3E140F}"/>
              </a:ext>
            </a:extLst>
          </p:cNvPr>
          <p:cNvSpPr txBox="1"/>
          <p:nvPr/>
        </p:nvSpPr>
        <p:spPr>
          <a:xfrm>
            <a:off x="7166660" y="6357979"/>
            <a:ext cx="4318233" cy="338554"/>
          </a:xfrm>
          <a:prstGeom prst="rect">
            <a:avLst/>
          </a:prstGeom>
          <a:noFill/>
        </p:spPr>
        <p:txBody>
          <a:bodyPr wrap="none" rtlCol="0">
            <a:spAutoFit/>
          </a:bodyPr>
          <a:lstStyle/>
          <a:p>
            <a:r>
              <a:rPr lang="en-US" sz="1600" b="0" i="0" dirty="0" err="1">
                <a:solidFill>
                  <a:srgbClr val="212121"/>
                </a:solidFill>
                <a:effectLst/>
              </a:rPr>
              <a:t>Ailani</a:t>
            </a:r>
            <a:r>
              <a:rPr lang="en-US" sz="1600" b="0" i="0" dirty="0">
                <a:solidFill>
                  <a:srgbClr val="212121"/>
                </a:solidFill>
                <a:effectLst/>
              </a:rPr>
              <a:t> J, et al </a:t>
            </a:r>
            <a:r>
              <a:rPr lang="en-US" sz="1600" b="0" i="1" dirty="0">
                <a:solidFill>
                  <a:srgbClr val="212121"/>
                </a:solidFill>
                <a:effectLst/>
              </a:rPr>
              <a:t>Headache</a:t>
            </a:r>
            <a:r>
              <a:rPr lang="en-US" sz="1600" b="0" i="0" dirty="0">
                <a:solidFill>
                  <a:srgbClr val="212121"/>
                </a:solidFill>
                <a:effectLst/>
              </a:rPr>
              <a:t>. 2021 Jul;61(7):1021-1039</a:t>
            </a:r>
            <a:endParaRPr lang="en-US" sz="1600" dirty="0"/>
          </a:p>
        </p:txBody>
      </p:sp>
    </p:spTree>
    <p:extLst>
      <p:ext uri="{BB962C8B-B14F-4D97-AF65-F5344CB8AC3E}">
        <p14:creationId xmlns:p14="http://schemas.microsoft.com/office/powerpoint/2010/main" val="325315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4" descr="Close-up unopened pill packets">
            <a:extLst>
              <a:ext uri="{FF2B5EF4-FFF2-40B4-BE49-F238E27FC236}">
                <a16:creationId xmlns:a16="http://schemas.microsoft.com/office/drawing/2014/main" id="{6A809A68-09E8-C8E3-176A-10C48F09FD8C}"/>
              </a:ext>
            </a:extLst>
          </p:cNvPr>
          <p:cNvPicPr>
            <a:picLocks noChangeAspect="1"/>
          </p:cNvPicPr>
          <p:nvPr/>
        </p:nvPicPr>
        <p:blipFill rotWithShape="1">
          <a:blip r:embed="rId2">
            <a:duotone>
              <a:schemeClr val="bg2">
                <a:shade val="45000"/>
                <a:satMod val="135000"/>
              </a:schemeClr>
              <a:prstClr val="white"/>
            </a:duotone>
          </a:blip>
          <a:srcRect t="7729" b="672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85420-845D-C865-07FC-F9E1CD148C0C}"/>
              </a:ext>
            </a:extLst>
          </p:cNvPr>
          <p:cNvSpPr>
            <a:spLocks noGrp="1"/>
          </p:cNvSpPr>
          <p:nvPr>
            <p:ph type="title"/>
          </p:nvPr>
        </p:nvSpPr>
        <p:spPr>
          <a:xfrm>
            <a:off x="838200" y="365125"/>
            <a:ext cx="10515600" cy="1325563"/>
          </a:xfrm>
        </p:spPr>
        <p:txBody>
          <a:bodyPr>
            <a:normAutofit/>
          </a:bodyPr>
          <a:lstStyle/>
          <a:p>
            <a:pPr algn="ctr"/>
            <a:r>
              <a:rPr lang="en-US" dirty="0"/>
              <a:t>Goals of Migraine Prevention</a:t>
            </a:r>
          </a:p>
        </p:txBody>
      </p:sp>
      <p:sp>
        <p:nvSpPr>
          <p:cNvPr id="3" name="Content Placeholder 2">
            <a:extLst>
              <a:ext uri="{FF2B5EF4-FFF2-40B4-BE49-F238E27FC236}">
                <a16:creationId xmlns:a16="http://schemas.microsoft.com/office/drawing/2014/main" id="{BF7EEDB8-AA8F-6404-1577-B284D77888E2}"/>
              </a:ext>
            </a:extLst>
          </p:cNvPr>
          <p:cNvSpPr>
            <a:spLocks noGrp="1"/>
          </p:cNvSpPr>
          <p:nvPr>
            <p:ph idx="1"/>
          </p:nvPr>
        </p:nvSpPr>
        <p:spPr>
          <a:xfrm>
            <a:off x="838200" y="1825625"/>
            <a:ext cx="10515600" cy="4351338"/>
          </a:xfrm>
        </p:spPr>
        <p:txBody>
          <a:bodyPr>
            <a:normAutofit/>
          </a:bodyPr>
          <a:lstStyle/>
          <a:p>
            <a:r>
              <a:rPr lang="en-US" sz="2400" dirty="0"/>
              <a:t>Reduce attack frequency, severity, duration, and disability.</a:t>
            </a:r>
          </a:p>
          <a:p>
            <a:r>
              <a:rPr lang="en-US" sz="2400" dirty="0"/>
              <a:t>Improve responsiveness to and avoid escalation in use of acute treatment. </a:t>
            </a:r>
          </a:p>
          <a:p>
            <a:r>
              <a:rPr lang="en-US" sz="2400" dirty="0"/>
              <a:t>Improve function and reduce disability</a:t>
            </a:r>
          </a:p>
          <a:p>
            <a:r>
              <a:rPr lang="en-US" sz="2400" dirty="0"/>
              <a:t>Reduce reliance on poorly tolerated, ineffective, or unwanted acute treatments.</a:t>
            </a:r>
          </a:p>
          <a:p>
            <a:r>
              <a:rPr lang="en-US" sz="2400" dirty="0"/>
              <a:t>Reduce overall cost associated with migraine treatment.</a:t>
            </a:r>
          </a:p>
          <a:p>
            <a:r>
              <a:rPr lang="en-US" sz="2400" dirty="0"/>
              <a:t>Enable patients to manage their own disease to enhance a sense of personal control.</a:t>
            </a:r>
          </a:p>
          <a:p>
            <a:r>
              <a:rPr lang="en-US" sz="2400" dirty="0"/>
              <a:t>Improve health-related quality of life (</a:t>
            </a:r>
            <a:r>
              <a:rPr lang="en-US" sz="2400" dirty="0" err="1"/>
              <a:t>HRQoL</a:t>
            </a:r>
            <a:r>
              <a:rPr lang="en-US" sz="2400" dirty="0"/>
              <a:t>).</a:t>
            </a:r>
          </a:p>
          <a:p>
            <a:r>
              <a:rPr lang="en-US" sz="2400" dirty="0"/>
              <a:t>Reduce headache-related distress and psychological symptoms.</a:t>
            </a:r>
          </a:p>
        </p:txBody>
      </p:sp>
      <p:sp>
        <p:nvSpPr>
          <p:cNvPr id="4" name="TextBox 3">
            <a:extLst>
              <a:ext uri="{FF2B5EF4-FFF2-40B4-BE49-F238E27FC236}">
                <a16:creationId xmlns:a16="http://schemas.microsoft.com/office/drawing/2014/main" id="{B8139037-B8B6-DE06-09BA-43B62248409A}"/>
              </a:ext>
            </a:extLst>
          </p:cNvPr>
          <p:cNvSpPr txBox="1"/>
          <p:nvPr/>
        </p:nvSpPr>
        <p:spPr>
          <a:xfrm>
            <a:off x="7166660" y="6357979"/>
            <a:ext cx="4318233" cy="338554"/>
          </a:xfrm>
          <a:prstGeom prst="rect">
            <a:avLst/>
          </a:prstGeom>
          <a:noFill/>
        </p:spPr>
        <p:txBody>
          <a:bodyPr wrap="none" rtlCol="0">
            <a:spAutoFit/>
          </a:bodyPr>
          <a:lstStyle/>
          <a:p>
            <a:r>
              <a:rPr lang="en-US" sz="1600" b="0" i="0" dirty="0" err="1">
                <a:solidFill>
                  <a:srgbClr val="212121"/>
                </a:solidFill>
                <a:effectLst/>
              </a:rPr>
              <a:t>Ailani</a:t>
            </a:r>
            <a:r>
              <a:rPr lang="en-US" sz="1600" b="0" i="0" dirty="0">
                <a:solidFill>
                  <a:srgbClr val="212121"/>
                </a:solidFill>
                <a:effectLst/>
              </a:rPr>
              <a:t> J, et al </a:t>
            </a:r>
            <a:r>
              <a:rPr lang="en-US" sz="1600" b="0" i="1" dirty="0">
                <a:solidFill>
                  <a:srgbClr val="212121"/>
                </a:solidFill>
                <a:effectLst/>
              </a:rPr>
              <a:t>Headache</a:t>
            </a:r>
            <a:r>
              <a:rPr lang="en-US" sz="1600" b="0" i="0" dirty="0">
                <a:solidFill>
                  <a:srgbClr val="212121"/>
                </a:solidFill>
                <a:effectLst/>
              </a:rPr>
              <a:t>. 2021 Jul;61(7):1021-1039</a:t>
            </a:r>
            <a:endParaRPr lang="en-US" sz="1600" dirty="0"/>
          </a:p>
        </p:txBody>
      </p:sp>
    </p:spTree>
    <p:extLst>
      <p:ext uri="{BB962C8B-B14F-4D97-AF65-F5344CB8AC3E}">
        <p14:creationId xmlns:p14="http://schemas.microsoft.com/office/powerpoint/2010/main" val="4167193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73BA0D-8841-CD6D-12C2-95E91517BE96}"/>
              </a:ext>
            </a:extLst>
          </p:cNvPr>
          <p:cNvPicPr>
            <a:picLocks noChangeAspect="1"/>
          </p:cNvPicPr>
          <p:nvPr/>
        </p:nvPicPr>
        <p:blipFill rotWithShape="1">
          <a:blip r:embed="rId2">
            <a:duotone>
              <a:schemeClr val="bg2">
                <a:shade val="45000"/>
                <a:satMod val="135000"/>
              </a:schemeClr>
              <a:prstClr val="white"/>
            </a:duotone>
          </a:blip>
          <a:srcRect b="1573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E668D3-4CAC-419C-B434-80A980A036D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t>Principles of Preventive Pharmacotherapy</a:t>
            </a:r>
          </a:p>
        </p:txBody>
      </p:sp>
      <p:sp>
        <p:nvSpPr>
          <p:cNvPr id="4" name="Footer Placeholder 4">
            <a:extLst>
              <a:ext uri="{FF2B5EF4-FFF2-40B4-BE49-F238E27FC236}">
                <a16:creationId xmlns:a16="http://schemas.microsoft.com/office/drawing/2014/main" id="{44764401-4097-41DF-8528-712646A1869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D’Amico D, et al. Neuropsychiatr Dis Treat. 2008;4:1155-1167.</a:t>
            </a:r>
          </a:p>
        </p:txBody>
      </p:sp>
      <p:graphicFrame>
        <p:nvGraphicFramePr>
          <p:cNvPr id="6" name="Content Placeholder 2">
            <a:extLst>
              <a:ext uri="{FF2B5EF4-FFF2-40B4-BE49-F238E27FC236}">
                <a16:creationId xmlns:a16="http://schemas.microsoft.com/office/drawing/2014/main" id="{04152C4B-AA85-BC81-E5A9-D50A6A77EA68}"/>
              </a:ext>
            </a:extLst>
          </p:cNvPr>
          <p:cNvGraphicFramePr/>
          <p:nvPr>
            <p:extLst>
              <p:ext uri="{D42A27DB-BD31-4B8C-83A1-F6EECF244321}">
                <p14:modId xmlns:p14="http://schemas.microsoft.com/office/powerpoint/2010/main" val="17636129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0255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0BF7B-0FC4-2B44-82D4-B6FAD5F65FB7}"/>
              </a:ext>
            </a:extLst>
          </p:cNvPr>
          <p:cNvSpPr>
            <a:spLocks noGrp="1"/>
          </p:cNvSpPr>
          <p:nvPr>
            <p:ph type="title"/>
          </p:nvPr>
        </p:nvSpPr>
        <p:spPr/>
        <p:txBody>
          <a:bodyPr/>
          <a:lstStyle/>
          <a:p>
            <a:pPr algn="ctr"/>
            <a:r>
              <a:rPr lang="en-US" dirty="0"/>
              <a:t>Objectives</a:t>
            </a:r>
          </a:p>
        </p:txBody>
      </p:sp>
      <p:sp>
        <p:nvSpPr>
          <p:cNvPr id="3" name="Content Placeholder 2">
            <a:extLst>
              <a:ext uri="{FF2B5EF4-FFF2-40B4-BE49-F238E27FC236}">
                <a16:creationId xmlns:a16="http://schemas.microsoft.com/office/drawing/2014/main" id="{61E73EAB-A08E-4C40-98CF-909CC8D63958}"/>
              </a:ext>
            </a:extLst>
          </p:cNvPr>
          <p:cNvSpPr>
            <a:spLocks noGrp="1"/>
          </p:cNvSpPr>
          <p:nvPr>
            <p:ph idx="1"/>
          </p:nvPr>
        </p:nvSpPr>
        <p:spPr/>
        <p:txBody>
          <a:bodyPr/>
          <a:lstStyle/>
          <a:p>
            <a:pPr lvl="0"/>
            <a:r>
              <a:rPr lang="en-US" dirty="0"/>
              <a:t>Briefly review of epidemiology, pathophysiology implicated in treatment, and diagnosis of migraine  </a:t>
            </a:r>
          </a:p>
          <a:p>
            <a:pPr lvl="0"/>
            <a:r>
              <a:rPr lang="en-US" dirty="0">
                <a:solidFill>
                  <a:srgbClr val="242424"/>
                </a:solidFill>
                <a:latin typeface="Calibri" panose="020F0502020204030204" pitchFamily="34" charset="0"/>
              </a:rPr>
              <a:t>C</a:t>
            </a:r>
            <a:r>
              <a:rPr lang="en-US" b="0" i="0" dirty="0">
                <a:solidFill>
                  <a:srgbClr val="242424"/>
                </a:solidFill>
                <a:effectLst/>
                <a:latin typeface="Calibri" panose="020F0502020204030204" pitchFamily="34" charset="0"/>
              </a:rPr>
              <a:t>orrectly differentiate migraine from tension type headache and “sinus” headache</a:t>
            </a:r>
            <a:endParaRPr lang="en-US" dirty="0"/>
          </a:p>
          <a:p>
            <a:pPr lvl="0"/>
            <a:r>
              <a:rPr lang="en-US" dirty="0"/>
              <a:t>Describe acute/abortive and preventive treatment goals in migraine </a:t>
            </a:r>
          </a:p>
          <a:p>
            <a:r>
              <a:rPr lang="en-US" dirty="0"/>
              <a:t>Identify the appropriate use of established and newer treatment options for migraine </a:t>
            </a:r>
          </a:p>
          <a:p>
            <a:r>
              <a:rPr lang="en-US" dirty="0"/>
              <a:t>Briefly describe neuromodulation in the treatment of migraine</a:t>
            </a:r>
          </a:p>
          <a:p>
            <a:endParaRPr lang="en-US" dirty="0"/>
          </a:p>
        </p:txBody>
      </p:sp>
    </p:spTree>
    <p:extLst>
      <p:ext uri="{BB962C8B-B14F-4D97-AF65-F5344CB8AC3E}">
        <p14:creationId xmlns:p14="http://schemas.microsoft.com/office/powerpoint/2010/main" val="641472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DE54573-E28A-4EF9-A27C-AD0640E8164C}"/>
              </a:ext>
            </a:extLst>
          </p:cNvPr>
          <p:cNvSpPr txBox="1">
            <a:spLocks/>
          </p:cNvSpPr>
          <p:nvPr/>
        </p:nvSpPr>
        <p:spPr>
          <a:xfrm>
            <a:off x="8939514" y="2005506"/>
            <a:ext cx="2823940" cy="2687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Font typeface="Arial" panose="020B0604020202020204" pitchFamily="34" charset="0"/>
              <a:buNone/>
            </a:pPr>
            <a:r>
              <a:rPr lang="en-US" sz="1600" b="1" dirty="0"/>
              <a:t>Considerations</a:t>
            </a:r>
          </a:p>
          <a:p>
            <a:pPr>
              <a:spcBef>
                <a:spcPts val="400"/>
              </a:spcBef>
            </a:pPr>
            <a:r>
              <a:rPr lang="en-US" sz="1600" dirty="0"/>
              <a:t>Check for teratogenicity</a:t>
            </a:r>
          </a:p>
          <a:p>
            <a:pPr>
              <a:spcBef>
                <a:spcPts val="400"/>
              </a:spcBef>
            </a:pPr>
            <a:r>
              <a:rPr lang="en-US" sz="1600" dirty="0"/>
              <a:t>Topiramate for patients with obesity?</a:t>
            </a:r>
          </a:p>
          <a:p>
            <a:pPr>
              <a:spcBef>
                <a:spcPts val="400"/>
              </a:spcBef>
            </a:pPr>
            <a:r>
              <a:rPr lang="en-US" sz="1600" dirty="0"/>
              <a:t>β-blocker for hypertensive nonsmokers ≤60 years of age?</a:t>
            </a:r>
          </a:p>
          <a:p>
            <a:pPr>
              <a:spcBef>
                <a:spcPts val="400"/>
              </a:spcBef>
            </a:pPr>
            <a:r>
              <a:rPr lang="en-US" sz="1600" dirty="0"/>
              <a:t>Triptan for MRM?</a:t>
            </a:r>
          </a:p>
          <a:p>
            <a:pPr>
              <a:spcBef>
                <a:spcPts val="400"/>
              </a:spcBef>
            </a:pPr>
            <a:r>
              <a:rPr lang="en-US" sz="1600" dirty="0"/>
              <a:t>Amitriptyline for patients with insomnia, mood disorder, or depression?</a:t>
            </a:r>
          </a:p>
          <a:p>
            <a:pPr>
              <a:spcBef>
                <a:spcPts val="400"/>
              </a:spcBef>
            </a:pPr>
            <a:r>
              <a:rPr lang="en-US" sz="1600" dirty="0"/>
              <a:t>Anti-CGRP monoclonal antibodies now also an option</a:t>
            </a:r>
          </a:p>
        </p:txBody>
      </p:sp>
      <p:sp>
        <p:nvSpPr>
          <p:cNvPr id="3" name="Title 2">
            <a:extLst>
              <a:ext uri="{FF2B5EF4-FFF2-40B4-BE49-F238E27FC236}">
                <a16:creationId xmlns:a16="http://schemas.microsoft.com/office/drawing/2014/main" id="{703BA637-83C8-4F94-89C3-895453180A66}"/>
              </a:ext>
            </a:extLst>
          </p:cNvPr>
          <p:cNvSpPr txBox="1">
            <a:spLocks/>
          </p:cNvSpPr>
          <p:nvPr/>
        </p:nvSpPr>
        <p:spPr>
          <a:xfrm>
            <a:off x="418305" y="378253"/>
            <a:ext cx="11517021" cy="4924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AAN/AHS Classification of Preventive Therapies for </a:t>
            </a:r>
            <a:r>
              <a:rPr lang="en-US" sz="3600" i="1" dirty="0"/>
              <a:t>Episodic</a:t>
            </a:r>
            <a:r>
              <a:rPr lang="en-US" sz="3600" dirty="0"/>
              <a:t> Migraine</a:t>
            </a:r>
          </a:p>
        </p:txBody>
      </p:sp>
      <p:sp>
        <p:nvSpPr>
          <p:cNvPr id="4" name="Footer Placeholder 3">
            <a:extLst>
              <a:ext uri="{FF2B5EF4-FFF2-40B4-BE49-F238E27FC236}">
                <a16:creationId xmlns:a16="http://schemas.microsoft.com/office/drawing/2014/main" id="{F9A4B21F-0F95-48C0-8A4B-3DD4FA25A672}"/>
              </a:ext>
            </a:extLst>
          </p:cNvPr>
          <p:cNvSpPr>
            <a:spLocks noGrp="1"/>
          </p:cNvSpPr>
          <p:nvPr>
            <p:ph type="ftr" sz="quarter" idx="11"/>
          </p:nvPr>
        </p:nvSpPr>
        <p:spPr>
          <a:xfrm>
            <a:off x="450851" y="5873805"/>
            <a:ext cx="11078130" cy="846386"/>
          </a:xfrm>
        </p:spPr>
        <p:txBody>
          <a:bodyPr/>
          <a:lstStyle/>
          <a:p>
            <a:pPr algn="r">
              <a:spcBef>
                <a:spcPts val="0"/>
              </a:spcBef>
            </a:pPr>
            <a:r>
              <a:rPr lang="en-US" sz="1100" dirty="0">
                <a:solidFill>
                  <a:schemeClr val="tx1"/>
                </a:solidFill>
                <a:highlight>
                  <a:srgbClr val="FFFF00"/>
                </a:highlight>
              </a:rPr>
              <a:t>Yellow</a:t>
            </a:r>
            <a:r>
              <a:rPr lang="en-US" sz="1100" dirty="0">
                <a:solidFill>
                  <a:schemeClr val="tx1"/>
                </a:solidFill>
              </a:rPr>
              <a:t> = FDA approved for migraine prophylaxis.</a:t>
            </a:r>
          </a:p>
          <a:p>
            <a:pPr algn="r">
              <a:spcBef>
                <a:spcPts val="0"/>
              </a:spcBef>
            </a:pPr>
            <a:r>
              <a:rPr lang="en-US" sz="1100" dirty="0">
                <a:solidFill>
                  <a:schemeClr val="tx1"/>
                </a:solidFill>
              </a:rPr>
              <a:t>*For short-term prophylaxis of MRM.</a:t>
            </a:r>
            <a:br>
              <a:rPr lang="en-US" sz="1100" dirty="0">
                <a:solidFill>
                  <a:schemeClr val="tx1"/>
                </a:solidFill>
              </a:rPr>
            </a:br>
            <a:r>
              <a:rPr lang="en-US" sz="1100" dirty="0">
                <a:solidFill>
                  <a:schemeClr val="tx1"/>
                </a:solidFill>
              </a:rPr>
              <a:t>AAN/AHS = American Academy of Neurology/American Headache Society; ACE = angiotensin-converting enzyme; MRM = menstrual-related migraine; </a:t>
            </a:r>
            <a:br>
              <a:rPr lang="en-US" sz="1100" dirty="0">
                <a:solidFill>
                  <a:schemeClr val="tx1"/>
                </a:solidFill>
              </a:rPr>
            </a:br>
            <a:r>
              <a:rPr lang="en-US" sz="1100" dirty="0">
                <a:solidFill>
                  <a:schemeClr val="tx1"/>
                </a:solidFill>
              </a:rPr>
              <a:t>SSNRI = selective serotonin norepinephrine reuptake inhibitor; TCA = tricyclic antidepressant.</a:t>
            </a:r>
            <a:br>
              <a:rPr lang="en-US" sz="1100" dirty="0">
                <a:solidFill>
                  <a:schemeClr val="tx1"/>
                </a:solidFill>
              </a:rPr>
            </a:br>
            <a:r>
              <a:rPr lang="en-US" sz="1100" dirty="0">
                <a:solidFill>
                  <a:schemeClr val="tx1"/>
                </a:solidFill>
              </a:rPr>
              <a:t>Silberstein SD, et al. </a:t>
            </a:r>
            <a:r>
              <a:rPr lang="en-US" sz="1100" i="1" dirty="0">
                <a:solidFill>
                  <a:schemeClr val="tx1"/>
                </a:solidFill>
              </a:rPr>
              <a:t>Neurology</a:t>
            </a:r>
            <a:r>
              <a:rPr lang="en-US" sz="1100" dirty="0">
                <a:solidFill>
                  <a:schemeClr val="tx1"/>
                </a:solidFill>
              </a:rPr>
              <a:t>. 2012;78:1337-1345.</a:t>
            </a:r>
          </a:p>
        </p:txBody>
      </p:sp>
      <p:graphicFrame>
        <p:nvGraphicFramePr>
          <p:cNvPr id="5" name="Table 4">
            <a:extLst>
              <a:ext uri="{FF2B5EF4-FFF2-40B4-BE49-F238E27FC236}">
                <a16:creationId xmlns:a16="http://schemas.microsoft.com/office/drawing/2014/main" id="{911A1E1B-3BDD-42F6-B379-50C24C1D1AF2}"/>
              </a:ext>
            </a:extLst>
          </p:cNvPr>
          <p:cNvGraphicFramePr>
            <a:graphicFrameLocks noGrp="1"/>
          </p:cNvGraphicFramePr>
          <p:nvPr/>
        </p:nvGraphicFramePr>
        <p:xfrm>
          <a:off x="431800" y="1682832"/>
          <a:ext cx="8237638" cy="408836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432340">
                  <a:extLst>
                    <a:ext uri="{9D8B030D-6E8A-4147-A177-3AD203B41FA5}">
                      <a16:colId xmlns:a16="http://schemas.microsoft.com/office/drawing/2014/main" val="20000"/>
                    </a:ext>
                  </a:extLst>
                </a:gridCol>
                <a:gridCol w="3042024">
                  <a:extLst>
                    <a:ext uri="{9D8B030D-6E8A-4147-A177-3AD203B41FA5}">
                      <a16:colId xmlns:a16="http://schemas.microsoft.com/office/drawing/2014/main" val="20001"/>
                    </a:ext>
                  </a:extLst>
                </a:gridCol>
                <a:gridCol w="2763274">
                  <a:extLst>
                    <a:ext uri="{9D8B030D-6E8A-4147-A177-3AD203B41FA5}">
                      <a16:colId xmlns:a16="http://schemas.microsoft.com/office/drawing/2014/main" val="20002"/>
                    </a:ext>
                  </a:extLst>
                </a:gridCol>
              </a:tblGrid>
              <a:tr h="643906">
                <a:tc>
                  <a:txBody>
                    <a:bodyPr/>
                    <a:lstStyle/>
                    <a:p>
                      <a:pPr algn="l">
                        <a:lnSpc>
                          <a:spcPts val="1700"/>
                        </a:lnSpc>
                      </a:pPr>
                      <a:r>
                        <a:rPr lang="en-US" sz="1400" dirty="0">
                          <a:solidFill>
                            <a:schemeClr val="bg1"/>
                          </a:solidFill>
                          <a:latin typeface="Arial" panose="020B0604020202020204" pitchFamily="34" charset="0"/>
                          <a:cs typeface="Arial" panose="020B0604020202020204" pitchFamily="34" charset="0"/>
                        </a:rPr>
                        <a:t>Level A: Medications With Established Efficacy</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(≥2 class I studies)</a:t>
                      </a: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tc>
                  <a:txBody>
                    <a:bodyPr/>
                    <a:lstStyle/>
                    <a:p>
                      <a:pPr algn="l">
                        <a:lnSpc>
                          <a:spcPts val="1700"/>
                        </a:lnSpc>
                      </a:pPr>
                      <a:r>
                        <a:rPr lang="en-US" sz="1400" dirty="0">
                          <a:solidFill>
                            <a:schemeClr val="bg1"/>
                          </a:solidFill>
                          <a:latin typeface="Arial" panose="020B0604020202020204" pitchFamily="34" charset="0"/>
                          <a:cs typeface="Arial" panose="020B0604020202020204" pitchFamily="34" charset="0"/>
                        </a:rPr>
                        <a:t>Level B: Medications That</a:t>
                      </a:r>
                      <a:r>
                        <a:rPr lang="en-US" sz="1400" baseline="0" dirty="0">
                          <a:solidFill>
                            <a:schemeClr val="bg1"/>
                          </a:solidFill>
                          <a:latin typeface="Arial" panose="020B0604020202020204" pitchFamily="34" charset="0"/>
                          <a:cs typeface="Arial" panose="020B0604020202020204" pitchFamily="34" charset="0"/>
                        </a:rPr>
                        <a:t> A</a:t>
                      </a:r>
                      <a:r>
                        <a:rPr lang="en-US" sz="1400" dirty="0">
                          <a:solidFill>
                            <a:schemeClr val="bg1"/>
                          </a:solidFill>
                          <a:latin typeface="Arial" panose="020B0604020202020204" pitchFamily="34" charset="0"/>
                          <a:cs typeface="Arial" panose="020B0604020202020204" pitchFamily="34" charset="0"/>
                        </a:rPr>
                        <a:t>re Probably Effective</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(1 class I or 2 class II studies)</a:t>
                      </a: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tc>
                  <a:txBody>
                    <a:bodyPr/>
                    <a:lstStyle/>
                    <a:p>
                      <a:pPr algn="l">
                        <a:lnSpc>
                          <a:spcPts val="1700"/>
                        </a:lnSpc>
                      </a:pPr>
                      <a:r>
                        <a:rPr lang="en-US" sz="1400" dirty="0">
                          <a:solidFill>
                            <a:schemeClr val="bg1"/>
                          </a:solidFill>
                          <a:latin typeface="Arial" panose="020B0604020202020204" pitchFamily="34" charset="0"/>
                          <a:cs typeface="Arial" panose="020B0604020202020204" pitchFamily="34" charset="0"/>
                        </a:rPr>
                        <a:t>Level</a:t>
                      </a:r>
                      <a:r>
                        <a:rPr lang="en-US" sz="1400" baseline="0" dirty="0">
                          <a:solidFill>
                            <a:schemeClr val="bg1"/>
                          </a:solidFill>
                          <a:latin typeface="Arial" panose="020B0604020202020204" pitchFamily="34" charset="0"/>
                          <a:cs typeface="Arial" panose="020B0604020202020204" pitchFamily="34" charset="0"/>
                        </a:rPr>
                        <a:t> C: Medications That Are Possibly Effective </a:t>
                      </a:r>
                      <a:br>
                        <a:rPr lang="en-US" sz="1400" baseline="0" dirty="0">
                          <a:solidFill>
                            <a:schemeClr val="bg1"/>
                          </a:solidFill>
                          <a:latin typeface="Arial" panose="020B0604020202020204" pitchFamily="34" charset="0"/>
                          <a:cs typeface="Arial" panose="020B0604020202020204" pitchFamily="34" charset="0"/>
                        </a:rPr>
                      </a:br>
                      <a:r>
                        <a:rPr lang="en-US" sz="1400" baseline="0" dirty="0">
                          <a:solidFill>
                            <a:schemeClr val="bg1"/>
                          </a:solidFill>
                          <a:latin typeface="Arial" panose="020B0604020202020204" pitchFamily="34" charset="0"/>
                          <a:cs typeface="Arial" panose="020B0604020202020204" pitchFamily="34" charset="0"/>
                        </a:rPr>
                        <a:t>(1 class II study)</a:t>
                      </a:r>
                      <a:endParaRPr lang="en-US" sz="1400" dirty="0">
                        <a:solidFill>
                          <a:schemeClr val="bg1"/>
                        </a:solidFill>
                        <a:latin typeface="Arial" panose="020B0604020202020204" pitchFamily="34" charset="0"/>
                        <a:cs typeface="Arial" panose="020B0604020202020204" pitchFamily="34" charset="0"/>
                      </a:endParaRPr>
                    </a:p>
                  </a:txBody>
                  <a:tcPr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extLst>
                  <a:ext uri="{0D108BD9-81ED-4DB2-BD59-A6C34878D82A}">
                    <a16:rowId xmlns:a16="http://schemas.microsoft.com/office/drawing/2014/main" val="10000"/>
                  </a:ext>
                </a:extLst>
              </a:tr>
              <a:tr h="395306">
                <a:tc rowSpan="3">
                  <a:txBody>
                    <a:bodyPr/>
                    <a:lstStyle/>
                    <a:p>
                      <a:pPr algn="l"/>
                      <a:r>
                        <a:rPr lang="en-US" sz="1300" b="1" dirty="0">
                          <a:solidFill>
                            <a:schemeClr val="accent1">
                              <a:lumMod val="75000"/>
                            </a:schemeClr>
                          </a:solidFill>
                          <a:latin typeface="Arial" panose="020B0604020202020204" pitchFamily="34" charset="0"/>
                          <a:cs typeface="Arial" panose="020B0604020202020204" pitchFamily="34" charset="0"/>
                        </a:rPr>
                        <a:t>Antiepileptic drugs</a:t>
                      </a:r>
                    </a:p>
                    <a:p>
                      <a:pPr algn="l"/>
                      <a:r>
                        <a:rPr lang="en-US" sz="1300" dirty="0">
                          <a:solidFill>
                            <a:schemeClr val="accent1">
                              <a:lumMod val="75000"/>
                            </a:schemeClr>
                          </a:solidFill>
                          <a:latin typeface="Arial" panose="020B0604020202020204" pitchFamily="34" charset="0"/>
                          <a:cs typeface="Arial" panose="020B0604020202020204" pitchFamily="34" charset="0"/>
                        </a:rPr>
                        <a:t>   </a:t>
                      </a:r>
                      <a:r>
                        <a:rPr lang="en-US" sz="1300" dirty="0">
                          <a:solidFill>
                            <a:schemeClr val="accent1">
                              <a:lumMod val="75000"/>
                            </a:schemeClr>
                          </a:solidFill>
                          <a:highlight>
                            <a:srgbClr val="FFFF00"/>
                          </a:highlight>
                          <a:latin typeface="Arial" panose="020B0604020202020204" pitchFamily="34" charset="0"/>
                          <a:cs typeface="Arial" panose="020B0604020202020204" pitchFamily="34" charset="0"/>
                        </a:rPr>
                        <a:t>Divalproex sodium</a:t>
                      </a:r>
                      <a:r>
                        <a:rPr lang="en-US" sz="1300" dirty="0">
                          <a:solidFill>
                            <a:schemeClr val="accent1">
                              <a:lumMod val="75000"/>
                            </a:schemeClr>
                          </a:solidFill>
                          <a:latin typeface="Arial" panose="020B0604020202020204" pitchFamily="34" charset="0"/>
                          <a:cs typeface="Arial" panose="020B0604020202020204" pitchFamily="34" charset="0"/>
                        </a:rPr>
                        <a:t>      </a:t>
                      </a:r>
                    </a:p>
                    <a:p>
                      <a:pPr algn="l"/>
                      <a:r>
                        <a:rPr lang="en-US" sz="1300" dirty="0">
                          <a:solidFill>
                            <a:schemeClr val="accent1">
                              <a:lumMod val="75000"/>
                            </a:schemeClr>
                          </a:solidFill>
                          <a:latin typeface="Arial" panose="020B0604020202020204" pitchFamily="34" charset="0"/>
                          <a:cs typeface="Arial" panose="020B0604020202020204" pitchFamily="34" charset="0"/>
                        </a:rPr>
                        <a:t>   </a:t>
                      </a:r>
                      <a:r>
                        <a:rPr lang="en-US" sz="1300" kern="1200" dirty="0">
                          <a:solidFill>
                            <a:schemeClr val="accent1">
                              <a:lumMod val="75000"/>
                            </a:schemeClr>
                          </a:solidFill>
                          <a:latin typeface="Arial" panose="020B0604020202020204" pitchFamily="34" charset="0"/>
                          <a:ea typeface="+mn-ea"/>
                          <a:cs typeface="Arial" panose="020B0604020202020204" pitchFamily="34" charset="0"/>
                        </a:rPr>
                        <a:t>Valproate sodium</a:t>
                      </a:r>
                    </a:p>
                    <a:p>
                      <a:pPr algn="l"/>
                      <a:r>
                        <a:rPr lang="en-US" sz="1300" dirty="0">
                          <a:solidFill>
                            <a:schemeClr val="accent1">
                              <a:lumMod val="75000"/>
                            </a:schemeClr>
                          </a:solidFill>
                          <a:latin typeface="Arial" panose="020B0604020202020204" pitchFamily="34" charset="0"/>
                          <a:cs typeface="Arial" panose="020B0604020202020204" pitchFamily="34" charset="0"/>
                        </a:rPr>
                        <a:t>   </a:t>
                      </a:r>
                      <a:r>
                        <a:rPr lang="en-US" sz="1300" dirty="0">
                          <a:solidFill>
                            <a:schemeClr val="accent1">
                              <a:lumMod val="75000"/>
                            </a:schemeClr>
                          </a:solidFill>
                          <a:highlight>
                            <a:srgbClr val="FFFF00"/>
                          </a:highlight>
                          <a:latin typeface="Arial" panose="020B0604020202020204" pitchFamily="34" charset="0"/>
                          <a:cs typeface="Arial" panose="020B0604020202020204" pitchFamily="34" charset="0"/>
                        </a:rPr>
                        <a:t>Topiramate</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rowSpan="2">
                  <a:txBody>
                    <a:bodyPr/>
                    <a:lstStyle/>
                    <a:p>
                      <a:pPr algn="l"/>
                      <a:r>
                        <a:rPr lang="en-US" sz="1300" b="1" dirty="0">
                          <a:solidFill>
                            <a:schemeClr val="accent1">
                              <a:lumMod val="75000"/>
                            </a:schemeClr>
                          </a:solidFill>
                          <a:latin typeface="Arial" panose="020B0604020202020204" pitchFamily="34" charset="0"/>
                          <a:cs typeface="Arial" panose="020B0604020202020204" pitchFamily="34" charset="0"/>
                        </a:rPr>
                        <a:t>Antidepressants/SSRI/SSNRI/TCA</a:t>
                      </a:r>
                    </a:p>
                    <a:p>
                      <a:pPr algn="l"/>
                      <a:r>
                        <a:rPr lang="en-US" sz="1300" dirty="0">
                          <a:solidFill>
                            <a:schemeClr val="accent1">
                              <a:lumMod val="75000"/>
                            </a:schemeClr>
                          </a:solidFill>
                          <a:latin typeface="Arial" panose="020B0604020202020204" pitchFamily="34" charset="0"/>
                          <a:cs typeface="Arial" panose="020B0604020202020204" pitchFamily="34" charset="0"/>
                        </a:rPr>
                        <a:t>   Amitriptyline</a:t>
                      </a:r>
                    </a:p>
                    <a:p>
                      <a:pPr algn="l"/>
                      <a:r>
                        <a:rPr lang="en-US" sz="1300" dirty="0">
                          <a:solidFill>
                            <a:schemeClr val="accent1">
                              <a:lumMod val="75000"/>
                            </a:schemeClr>
                          </a:solidFill>
                          <a:latin typeface="Arial" panose="020B0604020202020204" pitchFamily="34" charset="0"/>
                          <a:cs typeface="Arial" panose="020B0604020202020204" pitchFamily="34" charset="0"/>
                        </a:rPr>
                        <a:t>   Venlafaxine</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algn="l"/>
                      <a:r>
                        <a:rPr lang="en-US" sz="1300" b="1" dirty="0">
                          <a:solidFill>
                            <a:schemeClr val="accent1">
                              <a:lumMod val="75000"/>
                            </a:schemeClr>
                          </a:solidFill>
                          <a:latin typeface="Arial" panose="020B0604020202020204" pitchFamily="34" charset="0"/>
                          <a:cs typeface="Arial" panose="020B0604020202020204" pitchFamily="34" charset="0"/>
                        </a:rPr>
                        <a:t>ACE inhibitors</a:t>
                      </a:r>
                    </a:p>
                    <a:p>
                      <a:pPr algn="l"/>
                      <a:r>
                        <a:rPr lang="en-US" sz="1300" dirty="0">
                          <a:solidFill>
                            <a:schemeClr val="accent1">
                              <a:lumMod val="75000"/>
                            </a:schemeClr>
                          </a:solidFill>
                          <a:latin typeface="Arial" panose="020B0604020202020204" pitchFamily="34" charset="0"/>
                          <a:cs typeface="Arial" panose="020B0604020202020204" pitchFamily="34" charset="0"/>
                        </a:rPr>
                        <a:t>   Lisinopril</a:t>
                      </a:r>
                      <a:endParaRPr lang="en-US" sz="1300" b="1" dirty="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0001"/>
                  </a:ext>
                </a:extLst>
              </a:tr>
              <a:tr h="156759">
                <a:tc vMerge="1">
                  <a:txBody>
                    <a:bodyPr/>
                    <a:lstStyle/>
                    <a:p>
                      <a:pPr algn="l"/>
                      <a:endParaRPr lang="en-US" sz="12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vMerge="1">
                  <a:txBody>
                    <a:bodyPr/>
                    <a:lstStyle/>
                    <a:p>
                      <a:pPr algn="l"/>
                      <a:endParaRPr lang="en-US" sz="12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1">
                              <a:lumMod val="75000"/>
                            </a:schemeClr>
                          </a:solidFill>
                          <a:latin typeface="Arial" panose="020B0604020202020204" pitchFamily="34" charset="0"/>
                          <a:cs typeface="Arial" panose="020B0604020202020204" pitchFamily="34" charset="0"/>
                        </a:rPr>
                        <a:t>Angiotensin receptor blockers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accent1">
                              <a:lumMod val="75000"/>
                            </a:schemeClr>
                          </a:solidFill>
                          <a:latin typeface="Arial" panose="020B0604020202020204" pitchFamily="34" charset="0"/>
                          <a:cs typeface="Arial" panose="020B0604020202020204" pitchFamily="34" charset="0"/>
                        </a:rPr>
                        <a:t>   Candesartan</a:t>
                      </a:r>
                      <a:endParaRPr lang="en-US" sz="1300" b="1" dirty="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0003"/>
                  </a:ext>
                </a:extLst>
              </a:tr>
              <a:tr h="238547">
                <a:tc vMerge="1">
                  <a:txBody>
                    <a:bodyPr/>
                    <a:lstStyle/>
                    <a:p>
                      <a:pPr algn="l"/>
                      <a:endParaRPr lang="en-US" sz="12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1">
                              <a:lumMod val="75000"/>
                            </a:schemeClr>
                          </a:solidFill>
                          <a:latin typeface="Arial" panose="020B0604020202020204" pitchFamily="34" charset="0"/>
                          <a:cs typeface="Arial" panose="020B0604020202020204" pitchFamily="34" charset="0"/>
                          <a:sym typeface="Symbol"/>
                        </a:rPr>
                        <a:t></a:t>
                      </a:r>
                      <a:r>
                        <a:rPr lang="en-US" sz="1300" b="1" dirty="0">
                          <a:solidFill>
                            <a:schemeClr val="accent1">
                              <a:lumMod val="75000"/>
                            </a:schemeClr>
                          </a:solidFill>
                          <a:latin typeface="Arial" panose="020B0604020202020204" pitchFamily="34" charset="0"/>
                          <a:cs typeface="Arial" panose="020B0604020202020204" pitchFamily="34" charset="0"/>
                        </a:rPr>
                        <a:t>-Blockers</a:t>
                      </a:r>
                    </a:p>
                    <a:p>
                      <a:pPr algn="l"/>
                      <a:r>
                        <a:rPr lang="en-US" sz="1300" dirty="0">
                          <a:solidFill>
                            <a:schemeClr val="accent1">
                              <a:lumMod val="75000"/>
                            </a:schemeClr>
                          </a:solidFill>
                          <a:latin typeface="Arial" panose="020B0604020202020204" pitchFamily="34" charset="0"/>
                          <a:cs typeface="Arial" panose="020B0604020202020204" pitchFamily="34" charset="0"/>
                        </a:rPr>
                        <a:t>   Atenolol</a:t>
                      </a:r>
                      <a:endParaRPr lang="en-US" sz="1300" baseline="30000" dirty="0">
                        <a:solidFill>
                          <a:schemeClr val="accent1">
                            <a:lumMod val="75000"/>
                          </a:schemeClr>
                        </a:solidFill>
                        <a:latin typeface="Arial" panose="020B0604020202020204" pitchFamily="34" charset="0"/>
                        <a:cs typeface="Arial" panose="020B0604020202020204" pitchFamily="34" charset="0"/>
                      </a:endParaRPr>
                    </a:p>
                    <a:p>
                      <a:pPr algn="l"/>
                      <a:r>
                        <a:rPr lang="en-US" sz="1300" dirty="0">
                          <a:solidFill>
                            <a:schemeClr val="accent1">
                              <a:lumMod val="75000"/>
                            </a:schemeClr>
                          </a:solidFill>
                          <a:latin typeface="Arial" panose="020B0604020202020204" pitchFamily="34" charset="0"/>
                          <a:cs typeface="Arial" panose="020B0604020202020204" pitchFamily="34" charset="0"/>
                        </a:rPr>
                        <a:t>   Nadolol</a:t>
                      </a:r>
                      <a:endParaRPr lang="en-US" sz="1300" baseline="30000" dirty="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1">
                              <a:lumMod val="75000"/>
                            </a:schemeClr>
                          </a:solidFill>
                          <a:latin typeface="Arial" panose="020B0604020202020204" pitchFamily="34" charset="0"/>
                          <a:cs typeface="Arial" panose="020B0604020202020204" pitchFamily="34" charset="0"/>
                          <a:sym typeface="Symbol"/>
                        </a:rPr>
                        <a:t></a:t>
                      </a:r>
                      <a:r>
                        <a:rPr lang="en-US" sz="1300" b="1" dirty="0">
                          <a:solidFill>
                            <a:schemeClr val="accent1">
                              <a:lumMod val="75000"/>
                            </a:schemeClr>
                          </a:solidFill>
                          <a:latin typeface="Arial" panose="020B0604020202020204" pitchFamily="34" charset="0"/>
                          <a:cs typeface="Arial" panose="020B0604020202020204" pitchFamily="34" charset="0"/>
                        </a:rPr>
                        <a:t>-Agonists</a:t>
                      </a:r>
                      <a:endParaRPr lang="en-US" sz="1300" baseline="300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accent1">
                              <a:lumMod val="75000"/>
                            </a:schemeClr>
                          </a:solidFill>
                          <a:latin typeface="Arial" panose="020B0604020202020204" pitchFamily="34" charset="0"/>
                          <a:cs typeface="Arial" panose="020B0604020202020204" pitchFamily="34" charset="0"/>
                        </a:rPr>
                        <a:t>   Clonidine</a:t>
                      </a:r>
                      <a:endParaRPr lang="en-US" sz="1300" baseline="300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accent1">
                              <a:lumMod val="75000"/>
                            </a:schemeClr>
                          </a:solidFill>
                          <a:latin typeface="Arial" panose="020B0604020202020204" pitchFamily="34" charset="0"/>
                          <a:cs typeface="Arial" panose="020B0604020202020204" pitchFamily="34" charset="0"/>
                        </a:rPr>
                        <a:t>   Guanfacine</a:t>
                      </a:r>
                      <a:endParaRPr lang="en-US" sz="1200" b="1" dirty="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0004"/>
                  </a:ext>
                </a:extLst>
              </a:tr>
              <a:tr h="313519">
                <a:tc rowSpan="3">
                  <a:txBody>
                    <a:bodyPr/>
                    <a:lstStyle/>
                    <a:p>
                      <a:pPr algn="l"/>
                      <a:r>
                        <a:rPr lang="en-US" sz="1300" b="1" dirty="0">
                          <a:solidFill>
                            <a:schemeClr val="accent1">
                              <a:lumMod val="75000"/>
                            </a:schemeClr>
                          </a:solidFill>
                          <a:latin typeface="Arial" panose="020B0604020202020204" pitchFamily="34" charset="0"/>
                          <a:cs typeface="Arial" panose="020B0604020202020204" pitchFamily="34" charset="0"/>
                          <a:sym typeface="Symbol"/>
                        </a:rPr>
                        <a:t></a:t>
                      </a:r>
                      <a:r>
                        <a:rPr lang="en-US" sz="1300" b="1" dirty="0">
                          <a:solidFill>
                            <a:schemeClr val="accent1">
                              <a:lumMod val="75000"/>
                            </a:schemeClr>
                          </a:solidFill>
                          <a:latin typeface="Arial" panose="020B0604020202020204" pitchFamily="34" charset="0"/>
                          <a:cs typeface="Arial" panose="020B0604020202020204" pitchFamily="34" charset="0"/>
                        </a:rPr>
                        <a:t>-Blockers</a:t>
                      </a:r>
                    </a:p>
                    <a:p>
                      <a:pPr algn="l"/>
                      <a:r>
                        <a:rPr lang="en-US" sz="1300" dirty="0">
                          <a:solidFill>
                            <a:schemeClr val="accent1">
                              <a:lumMod val="75000"/>
                            </a:schemeClr>
                          </a:solidFill>
                          <a:latin typeface="Arial" panose="020B0604020202020204" pitchFamily="34" charset="0"/>
                          <a:cs typeface="Arial" panose="020B0604020202020204" pitchFamily="34" charset="0"/>
                        </a:rPr>
                        <a:t>   Metoprolol</a:t>
                      </a:r>
                    </a:p>
                    <a:p>
                      <a:pPr algn="l"/>
                      <a:r>
                        <a:rPr lang="en-US" sz="1300" dirty="0">
                          <a:solidFill>
                            <a:schemeClr val="accent1">
                              <a:lumMod val="75000"/>
                            </a:schemeClr>
                          </a:solidFill>
                          <a:latin typeface="Arial" panose="020B0604020202020204" pitchFamily="34" charset="0"/>
                          <a:cs typeface="Arial" panose="020B0604020202020204" pitchFamily="34" charset="0"/>
                        </a:rPr>
                        <a:t>   </a:t>
                      </a:r>
                      <a:r>
                        <a:rPr lang="en-US" sz="1300" dirty="0">
                          <a:solidFill>
                            <a:schemeClr val="accent1">
                              <a:lumMod val="75000"/>
                            </a:schemeClr>
                          </a:solidFill>
                          <a:highlight>
                            <a:srgbClr val="FFFF00"/>
                          </a:highlight>
                          <a:latin typeface="Arial" panose="020B0604020202020204" pitchFamily="34" charset="0"/>
                          <a:cs typeface="Arial" panose="020B0604020202020204" pitchFamily="34" charset="0"/>
                        </a:rPr>
                        <a:t>Propranolol</a:t>
                      </a:r>
                    </a:p>
                    <a:p>
                      <a:pPr algn="l"/>
                      <a:r>
                        <a:rPr lang="en-US" sz="1300" dirty="0">
                          <a:solidFill>
                            <a:schemeClr val="accent1">
                              <a:lumMod val="75000"/>
                            </a:schemeClr>
                          </a:solidFill>
                          <a:latin typeface="Arial" panose="020B0604020202020204" pitchFamily="34" charset="0"/>
                          <a:cs typeface="Arial" panose="020B0604020202020204" pitchFamily="34" charset="0"/>
                        </a:rPr>
                        <a:t>   </a:t>
                      </a:r>
                      <a:r>
                        <a:rPr lang="en-US" sz="1300" dirty="0">
                          <a:solidFill>
                            <a:schemeClr val="accent1">
                              <a:lumMod val="75000"/>
                            </a:schemeClr>
                          </a:solidFill>
                          <a:highlight>
                            <a:srgbClr val="FFFF00"/>
                          </a:highlight>
                          <a:latin typeface="Arial" panose="020B0604020202020204" pitchFamily="34" charset="0"/>
                          <a:cs typeface="Arial" panose="020B0604020202020204" pitchFamily="34" charset="0"/>
                        </a:rPr>
                        <a:t>Timolol</a:t>
                      </a:r>
                      <a:endParaRPr lang="en-US" sz="1300" baseline="30000" dirty="0">
                        <a:solidFill>
                          <a:schemeClr val="accent1">
                            <a:lumMod val="75000"/>
                          </a:schemeClr>
                        </a:solidFill>
                        <a:highlight>
                          <a:srgbClr val="FFFF00"/>
                        </a:highlight>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vMerge="1">
                  <a:txBody>
                    <a:bodyPr/>
                    <a:lstStyle/>
                    <a:p>
                      <a:pPr algn="l"/>
                      <a:endParaRPr lang="en-US" sz="1200" baseline="30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6"/>
                          </a:solidFill>
                          <a:sym typeface="Symbol"/>
                        </a:rPr>
                        <a:t></a:t>
                      </a:r>
                      <a:r>
                        <a:rPr lang="en-US" sz="1300" b="1" dirty="0">
                          <a:solidFill>
                            <a:schemeClr val="accent6"/>
                          </a:solidFill>
                        </a:rPr>
                        <a:t>-Agonists</a:t>
                      </a:r>
                      <a:endParaRPr lang="en-US" sz="1300" baseline="30000"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accent6"/>
                          </a:solidFill>
                        </a:rPr>
                        <a:t>   Clonidine</a:t>
                      </a:r>
                      <a:endParaRPr lang="en-US" sz="1300" baseline="30000"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accent6"/>
                          </a:solidFill>
                        </a:rPr>
                        <a:t>   Guanfacine</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0005"/>
                  </a:ext>
                </a:extLst>
              </a:tr>
              <a:tr h="238547">
                <a:tc vMerge="1">
                  <a:txBody>
                    <a:bodyPr/>
                    <a:lstStyle/>
                    <a:p>
                      <a:pPr algn="l"/>
                      <a:endParaRPr lang="en-US" sz="12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1">
                              <a:lumMod val="75000"/>
                            </a:schemeClr>
                          </a:solidFill>
                          <a:latin typeface="Arial" panose="020B0604020202020204" pitchFamily="34" charset="0"/>
                          <a:cs typeface="Arial" panose="020B0604020202020204" pitchFamily="34" charset="0"/>
                        </a:rPr>
                        <a:t>Triptans (MRM)</a:t>
                      </a:r>
                    </a:p>
                    <a:p>
                      <a:pPr algn="l"/>
                      <a:r>
                        <a:rPr lang="en-US" sz="1300" dirty="0">
                          <a:solidFill>
                            <a:schemeClr val="accent1">
                              <a:lumMod val="75000"/>
                            </a:schemeClr>
                          </a:solidFill>
                          <a:latin typeface="Arial" panose="020B0604020202020204" pitchFamily="34" charset="0"/>
                          <a:cs typeface="Arial" panose="020B0604020202020204" pitchFamily="34" charset="0"/>
                        </a:rPr>
                        <a:t>   Naratriptan</a:t>
                      </a:r>
                      <a:r>
                        <a:rPr lang="en-US" sz="1300" baseline="0" dirty="0">
                          <a:solidFill>
                            <a:schemeClr val="accent1">
                              <a:lumMod val="75000"/>
                            </a:schemeClr>
                          </a:solidFill>
                          <a:latin typeface="Arial" panose="020B0604020202020204" pitchFamily="34" charset="0"/>
                          <a:cs typeface="Arial" panose="020B0604020202020204" pitchFamily="34" charset="0"/>
                        </a:rPr>
                        <a:t>*</a:t>
                      </a:r>
                    </a:p>
                    <a:p>
                      <a:pPr algn="l"/>
                      <a:r>
                        <a:rPr lang="en-US" sz="1300" dirty="0">
                          <a:solidFill>
                            <a:schemeClr val="accent1">
                              <a:lumMod val="75000"/>
                            </a:schemeClr>
                          </a:solidFill>
                          <a:latin typeface="Arial" panose="020B0604020202020204" pitchFamily="34" charset="0"/>
                          <a:cs typeface="Arial" panose="020B0604020202020204" pitchFamily="34" charset="0"/>
                        </a:rPr>
                        <a:t>   Zolmitriptan</a:t>
                      </a:r>
                      <a:r>
                        <a:rPr lang="en-US" sz="1300" baseline="0" dirty="0">
                          <a:solidFill>
                            <a:schemeClr val="accent1">
                              <a:lumMod val="75000"/>
                            </a:schemeClr>
                          </a:solidFill>
                          <a:latin typeface="Arial" panose="020B0604020202020204" pitchFamily="34" charset="0"/>
                          <a:cs typeface="Arial" panose="020B0604020202020204" pitchFamily="34" charset="0"/>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7"/>
                  </a:ext>
                </a:extLst>
              </a:tr>
              <a:tr h="156759">
                <a:tc vMerge="1">
                  <a:txBody>
                    <a:bodyPr/>
                    <a:lstStyle/>
                    <a:p>
                      <a:pPr algn="l"/>
                      <a:endParaRPr lang="en-US" sz="1200" baseline="300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vMerge="1">
                  <a:txBody>
                    <a:bodyPr/>
                    <a:lstStyle/>
                    <a:p>
                      <a:pPr algn="l"/>
                      <a:endParaRPr lang="en-US" sz="1200" baseline="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1">
                              <a:lumMod val="75000"/>
                            </a:schemeClr>
                          </a:solidFill>
                          <a:latin typeface="Arial" panose="020B0604020202020204" pitchFamily="34" charset="0"/>
                          <a:cs typeface="Arial" panose="020B0604020202020204" pitchFamily="34" charset="0"/>
                        </a:rPr>
                        <a:t>Antiepileptic drugs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accent1">
                              <a:lumMod val="75000"/>
                            </a:schemeClr>
                          </a:solidFill>
                          <a:latin typeface="Arial" panose="020B0604020202020204" pitchFamily="34" charset="0"/>
                          <a:cs typeface="Arial" panose="020B0604020202020204" pitchFamily="34" charset="0"/>
                        </a:rPr>
                        <a:t>   Carbamazepine</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0008"/>
                  </a:ext>
                </a:extLst>
              </a:tr>
              <a:tr h="262826">
                <a:tc rowSpan="3">
                  <a:txBody>
                    <a:bodyPr/>
                    <a:lstStyle/>
                    <a:p>
                      <a:pPr algn="l"/>
                      <a:r>
                        <a:rPr lang="en-US" sz="1300" b="1" dirty="0">
                          <a:solidFill>
                            <a:schemeClr val="accent1">
                              <a:lumMod val="75000"/>
                            </a:schemeClr>
                          </a:solidFill>
                          <a:latin typeface="Arial" panose="020B0604020202020204" pitchFamily="34" charset="0"/>
                          <a:cs typeface="Arial" panose="020B0604020202020204" pitchFamily="34" charset="0"/>
                        </a:rPr>
                        <a:t>Triptans (MRM)</a:t>
                      </a:r>
                    </a:p>
                    <a:p>
                      <a:pPr algn="l"/>
                      <a:r>
                        <a:rPr lang="en-US" sz="1300" dirty="0">
                          <a:solidFill>
                            <a:schemeClr val="accent1">
                              <a:lumMod val="75000"/>
                            </a:schemeClr>
                          </a:solidFill>
                          <a:latin typeface="Arial" panose="020B0604020202020204" pitchFamily="34" charset="0"/>
                          <a:cs typeface="Arial" panose="020B0604020202020204" pitchFamily="34" charset="0"/>
                        </a:rPr>
                        <a:t>   Frovatriptan</a:t>
                      </a:r>
                      <a:r>
                        <a:rPr lang="en-US" sz="1300" baseline="0" dirty="0">
                          <a:solidFill>
                            <a:schemeClr val="accent1">
                              <a:lumMod val="75000"/>
                            </a:schemeClr>
                          </a:solidFill>
                          <a:latin typeface="Arial" panose="020B0604020202020204" pitchFamily="34" charset="0"/>
                          <a:cs typeface="Arial" panose="020B0604020202020204" pitchFamily="34" charset="0"/>
                        </a:rPr>
                        <a:t>*</a:t>
                      </a:r>
                      <a:endParaRPr lang="en-US" sz="1300" baseline="30000" dirty="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vMerge="1">
                  <a:txBody>
                    <a:bodyPr/>
                    <a:lstStyle/>
                    <a:p>
                      <a:endParaRPr lang="en-US"/>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82750619"/>
                  </a:ext>
                </a:extLst>
              </a:tr>
              <a:tr h="395306">
                <a:tc vMerge="1">
                  <a:txBody>
                    <a:bodyPr/>
                    <a:lstStyle/>
                    <a:p>
                      <a:pPr algn="l"/>
                      <a:r>
                        <a:rPr lang="en-US" sz="1200" b="1" dirty="0">
                          <a:solidFill>
                            <a:schemeClr val="bg1"/>
                          </a:solidFill>
                        </a:rPr>
                        <a:t>Triptans (MRM</a:t>
                      </a:r>
                      <a:r>
                        <a:rPr lang="en-US" sz="1200" b="1" baseline="0" dirty="0">
                          <a:solidFill>
                            <a:schemeClr val="bg1"/>
                          </a:solidFill>
                        </a:rPr>
                        <a:t>*</a:t>
                      </a:r>
                      <a:r>
                        <a:rPr lang="en-US" sz="1200" b="1" dirty="0">
                          <a:solidFill>
                            <a:schemeClr val="bg1"/>
                          </a:solidFill>
                        </a:rPr>
                        <a:t>)</a:t>
                      </a:r>
                    </a:p>
                    <a:p>
                      <a:pPr algn="l"/>
                      <a:r>
                        <a:rPr lang="en-US" sz="1200" dirty="0">
                          <a:solidFill>
                            <a:schemeClr val="bg1"/>
                          </a:solidFill>
                        </a:rPr>
                        <a:t>   </a:t>
                      </a:r>
                      <a:r>
                        <a:rPr lang="en-US" sz="1200" dirty="0" err="1">
                          <a:solidFill>
                            <a:schemeClr val="bg1"/>
                          </a:solidFill>
                        </a:rPr>
                        <a:t>Frovatriptan</a:t>
                      </a:r>
                      <a:r>
                        <a:rPr lang="en-US" sz="1200" baseline="0" dirty="0">
                          <a:solidFill>
                            <a:schemeClr val="bg1"/>
                          </a:solidFill>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vMerge="1">
                  <a:txBody>
                    <a:bodyPr/>
                    <a:lstStyle/>
                    <a:p>
                      <a:pPr algn="l"/>
                      <a:endParaRPr lang="en-US" sz="12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1">
                              <a:lumMod val="75000"/>
                            </a:schemeClr>
                          </a:solidFill>
                          <a:latin typeface="Arial" panose="020B0604020202020204" pitchFamily="34" charset="0"/>
                          <a:cs typeface="Arial" panose="020B0604020202020204" pitchFamily="34" charset="0"/>
                          <a:sym typeface="Symbol"/>
                        </a:rPr>
                        <a:t></a:t>
                      </a:r>
                      <a:r>
                        <a:rPr lang="en-US" sz="1300" b="1" dirty="0">
                          <a:solidFill>
                            <a:schemeClr val="accent1">
                              <a:lumMod val="75000"/>
                            </a:schemeClr>
                          </a:solidFill>
                          <a:latin typeface="Arial" panose="020B0604020202020204" pitchFamily="34" charset="0"/>
                          <a:cs typeface="Arial" panose="020B0604020202020204" pitchFamily="34" charset="0"/>
                        </a:rPr>
                        <a:t>-Blockers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accent1">
                              <a:lumMod val="75000"/>
                            </a:schemeClr>
                          </a:solidFill>
                          <a:latin typeface="Arial" panose="020B0604020202020204" pitchFamily="34" charset="0"/>
                          <a:cs typeface="Arial" panose="020B0604020202020204" pitchFamily="34" charset="0"/>
                        </a:rPr>
                        <a:t>   Nebivolol, pindolol</a:t>
                      </a:r>
                      <a:endParaRPr lang="en-US" sz="1300" baseline="30000" dirty="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0010"/>
                  </a:ext>
                </a:extLst>
              </a:tr>
              <a:tr h="395306">
                <a:tc vMerge="1">
                  <a:txBody>
                    <a:bodyPr/>
                    <a:lstStyle/>
                    <a:p>
                      <a:pPr algn="l"/>
                      <a:endParaRPr lang="en-US" sz="12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vMerge="1">
                  <a:txBody>
                    <a:bodyPr/>
                    <a:lstStyle/>
                    <a:p>
                      <a:pPr algn="l"/>
                      <a:endParaRPr lang="en-US" sz="1200" dirty="0">
                        <a:solidFill>
                          <a:schemeClr val="bg1"/>
                        </a:solidFill>
                      </a:endParaRP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300" b="1" dirty="0">
                          <a:solidFill>
                            <a:schemeClr val="accent1">
                              <a:lumMod val="75000"/>
                            </a:schemeClr>
                          </a:solidFill>
                          <a:latin typeface="Arial" panose="020B0604020202020204" pitchFamily="34" charset="0"/>
                          <a:cs typeface="Arial" panose="020B0604020202020204" pitchFamily="34" charset="0"/>
                        </a:rPr>
                        <a:t>Antihistamines</a:t>
                      </a:r>
                    </a:p>
                    <a:p>
                      <a:pPr algn="l"/>
                      <a:r>
                        <a:rPr lang="en-US" sz="1300" dirty="0">
                          <a:solidFill>
                            <a:schemeClr val="accent1">
                              <a:lumMod val="75000"/>
                            </a:schemeClr>
                          </a:solidFill>
                          <a:latin typeface="Arial" panose="020B0604020202020204" pitchFamily="34" charset="0"/>
                          <a:cs typeface="Arial" panose="020B0604020202020204" pitchFamily="34" charset="0"/>
                        </a:rPr>
                        <a:t>   </a:t>
                      </a:r>
                      <a:r>
                        <a:rPr lang="en-US" sz="1300" dirty="0" err="1">
                          <a:solidFill>
                            <a:schemeClr val="accent1">
                              <a:lumMod val="75000"/>
                            </a:schemeClr>
                          </a:solidFill>
                          <a:latin typeface="Arial" panose="020B0604020202020204" pitchFamily="34" charset="0"/>
                          <a:cs typeface="Arial" panose="020B0604020202020204" pitchFamily="34" charset="0"/>
                        </a:rPr>
                        <a:t>Cyproheptadine</a:t>
                      </a:r>
                      <a:endParaRPr lang="en-US" sz="1300" dirty="0">
                        <a:solidFill>
                          <a:schemeClr val="accent1">
                            <a:lumMod val="75000"/>
                          </a:schemeClr>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781830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2458211" y="1379860"/>
            <a:ext cx="6977380" cy="4741545"/>
            <a:chOff x="2458211" y="1245108"/>
            <a:chExt cx="6977380" cy="4741545"/>
          </a:xfrm>
        </p:grpSpPr>
        <p:pic>
          <p:nvPicPr>
            <p:cNvPr id="5" name="object 5"/>
            <p:cNvPicPr/>
            <p:nvPr/>
          </p:nvPicPr>
          <p:blipFill>
            <a:blip r:embed="rId2" cstate="print"/>
            <a:stretch>
              <a:fillRect/>
            </a:stretch>
          </p:blipFill>
          <p:spPr>
            <a:xfrm>
              <a:off x="2458211" y="1245108"/>
              <a:ext cx="6976871" cy="4741164"/>
            </a:xfrm>
            <a:prstGeom prst="rect">
              <a:avLst/>
            </a:prstGeom>
            <a:ln>
              <a:noFill/>
            </a:ln>
          </p:spPr>
        </p:pic>
        <p:sp>
          <p:nvSpPr>
            <p:cNvPr id="6" name="object 6"/>
            <p:cNvSpPr/>
            <p:nvPr/>
          </p:nvSpPr>
          <p:spPr>
            <a:xfrm>
              <a:off x="3791458" y="1349501"/>
              <a:ext cx="3494404" cy="1110615"/>
            </a:xfrm>
            <a:custGeom>
              <a:avLst/>
              <a:gdLst/>
              <a:ahLst/>
              <a:cxnLst/>
              <a:rect l="l" t="t" r="r" b="b"/>
              <a:pathLst>
                <a:path w="3494404" h="1110614">
                  <a:moveTo>
                    <a:pt x="1317244" y="1110488"/>
                  </a:moveTo>
                  <a:lnTo>
                    <a:pt x="1300429" y="1071626"/>
                  </a:lnTo>
                  <a:lnTo>
                    <a:pt x="1274953" y="1012698"/>
                  </a:lnTo>
                  <a:lnTo>
                    <a:pt x="1254544" y="1037043"/>
                  </a:lnTo>
                  <a:lnTo>
                    <a:pt x="20320" y="0"/>
                  </a:lnTo>
                  <a:lnTo>
                    <a:pt x="0" y="24384"/>
                  </a:lnTo>
                  <a:lnTo>
                    <a:pt x="1234097" y="1061427"/>
                  </a:lnTo>
                  <a:lnTo>
                    <a:pt x="1213739" y="1085723"/>
                  </a:lnTo>
                  <a:lnTo>
                    <a:pt x="1317244" y="1110488"/>
                  </a:lnTo>
                  <a:close/>
                </a:path>
                <a:path w="3494404" h="1110614">
                  <a:moveTo>
                    <a:pt x="3493897" y="49149"/>
                  </a:moveTo>
                  <a:lnTo>
                    <a:pt x="3468624" y="30099"/>
                  </a:lnTo>
                  <a:lnTo>
                    <a:pt x="2718727" y="1025029"/>
                  </a:lnTo>
                  <a:lnTo>
                    <a:pt x="2693416" y="1005967"/>
                  </a:lnTo>
                  <a:lnTo>
                    <a:pt x="2674112" y="1110615"/>
                  </a:lnTo>
                  <a:lnTo>
                    <a:pt x="2769489" y="1063244"/>
                  </a:lnTo>
                  <a:lnTo>
                    <a:pt x="2760878" y="1056767"/>
                  </a:lnTo>
                  <a:lnTo>
                    <a:pt x="2744089" y="1044130"/>
                  </a:lnTo>
                  <a:lnTo>
                    <a:pt x="3493897" y="49149"/>
                  </a:lnTo>
                  <a:close/>
                </a:path>
              </a:pathLst>
            </a:custGeom>
            <a:solidFill>
              <a:srgbClr val="2E5496"/>
            </a:solidFill>
            <a:ln>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grpSp>
      <p:sp>
        <p:nvSpPr>
          <p:cNvPr id="39" name="Rectangle 38">
            <a:extLst>
              <a:ext uri="{FF2B5EF4-FFF2-40B4-BE49-F238E27FC236}">
                <a16:creationId xmlns:a16="http://schemas.microsoft.com/office/drawing/2014/main" id="{2F45733F-6CFD-4982-B555-CFE3ED55FA9F}"/>
              </a:ext>
            </a:extLst>
          </p:cNvPr>
          <p:cNvSpPr/>
          <p:nvPr/>
        </p:nvSpPr>
        <p:spPr bwMode="auto">
          <a:xfrm>
            <a:off x="2773933" y="1522813"/>
            <a:ext cx="224485" cy="338455"/>
          </a:xfrm>
          <a:prstGeom prst="rect">
            <a:avLst/>
          </a:prstGeom>
          <a:solidFill>
            <a:schemeClr val="bg1"/>
          </a:solidFill>
          <a:ln w="9525" cap="flat" cmpd="sng" algn="ctr">
            <a:noFill/>
            <a:prstDash val="solid"/>
            <a:round/>
            <a:headEnd type="none" w="med" len="med"/>
            <a:tailEnd type="none" w="med" len="med"/>
          </a:ln>
          <a:effectLst/>
        </p:spPr>
        <p:txBody>
          <a:bodyPr vert="horz" wrap="square" lIns="182880" tIns="91440" rIns="182880" bIns="91440" numCol="1" rtlCol="0" anchor="ctr" anchorCtr="0" compatLnSpc="1">
            <a:prstTxWarp prst="textNoShape">
              <a:avLst/>
            </a:prstTxWarp>
            <a:noAutofit/>
          </a:bodyPr>
          <a:lstStyle/>
          <a:p>
            <a:pPr marL="0" marR="0" indent="0" algn="l" defTabSz="914400" rtl="0" eaLnBrk="0" fontAlgn="base" latinLnBrk="0" hangingPunct="0">
              <a:spcBef>
                <a:spcPct val="0"/>
              </a:spcBef>
              <a:spcAft>
                <a:spcPct val="0"/>
              </a:spcAft>
              <a:buClrTx/>
              <a:buSzTx/>
              <a:buFontTx/>
              <a:buNone/>
              <a:tabLst/>
            </a:pPr>
            <a:endParaRPr kumimoji="0" lang="en-US" sz="1600" b="1" i="0" u="none" strike="noStrike" cap="none" normalizeH="0" baseline="0" dirty="0">
              <a:ln>
                <a:noFill/>
              </a:ln>
              <a:solidFill>
                <a:schemeClr val="accent1">
                  <a:lumMod val="50000"/>
                </a:schemeClr>
              </a:solidFill>
              <a:effectLst/>
              <a:latin typeface="Arial" charset="0"/>
            </a:endParaRPr>
          </a:p>
        </p:txBody>
      </p:sp>
      <p:sp>
        <p:nvSpPr>
          <p:cNvPr id="36" name="Title 35">
            <a:extLst>
              <a:ext uri="{FF2B5EF4-FFF2-40B4-BE49-F238E27FC236}">
                <a16:creationId xmlns:a16="http://schemas.microsoft.com/office/drawing/2014/main" id="{BA325AE6-404C-4F96-A88D-CDF590610C19}"/>
              </a:ext>
            </a:extLst>
          </p:cNvPr>
          <p:cNvSpPr>
            <a:spLocks noGrp="1"/>
          </p:cNvSpPr>
          <p:nvPr>
            <p:ph type="title"/>
          </p:nvPr>
        </p:nvSpPr>
        <p:spPr>
          <a:xfrm>
            <a:off x="0" y="34508"/>
            <a:ext cx="12192000" cy="1137036"/>
          </a:xfrm>
        </p:spPr>
        <p:txBody>
          <a:bodyPr/>
          <a:lstStyle/>
          <a:p>
            <a:pPr algn="ctr"/>
            <a:r>
              <a:rPr lang="en-US" dirty="0">
                <a:solidFill>
                  <a:schemeClr val="bg1"/>
                </a:solidFill>
              </a:rPr>
              <a:t>Newer Therapies Treatment Targets</a:t>
            </a:r>
          </a:p>
        </p:txBody>
      </p:sp>
      <p:sp>
        <p:nvSpPr>
          <p:cNvPr id="38" name="Text Placeholder 37">
            <a:extLst>
              <a:ext uri="{FF2B5EF4-FFF2-40B4-BE49-F238E27FC236}">
                <a16:creationId xmlns:a16="http://schemas.microsoft.com/office/drawing/2014/main" id="{DD582F37-98C5-4E4B-ADA5-68DD598B3A64}"/>
              </a:ext>
            </a:extLst>
          </p:cNvPr>
          <p:cNvSpPr>
            <a:spLocks noGrp="1"/>
          </p:cNvSpPr>
          <p:nvPr>
            <p:ph type="body" sz="quarter" idx="11"/>
          </p:nvPr>
        </p:nvSpPr>
        <p:spPr>
          <a:xfrm>
            <a:off x="0" y="6300265"/>
            <a:ext cx="12192000" cy="664797"/>
          </a:xfrm>
        </p:spPr>
        <p:txBody>
          <a:bodyPr/>
          <a:lstStyle/>
          <a:p>
            <a:pPr algn="r"/>
            <a:r>
              <a:rPr lang="en-US" b="0" dirty="0" err="1">
                <a:solidFill>
                  <a:schemeClr val="tx1"/>
                </a:solidFill>
              </a:rPr>
              <a:t>mAb</a:t>
            </a:r>
            <a:r>
              <a:rPr lang="en-US" b="0" dirty="0">
                <a:solidFill>
                  <a:schemeClr val="tx1"/>
                </a:solidFill>
              </a:rPr>
              <a:t> = monoclonal antibody; HT = </a:t>
            </a:r>
            <a:r>
              <a:rPr lang="en-US" b="0" dirty="0" err="1">
                <a:solidFill>
                  <a:schemeClr val="tx1"/>
                </a:solidFill>
              </a:rPr>
              <a:t>hydroxytryptamine</a:t>
            </a:r>
            <a:r>
              <a:rPr lang="en-US" b="0" dirty="0">
                <a:solidFill>
                  <a:schemeClr val="tx1"/>
                </a:solidFill>
              </a:rPr>
              <a:t>; cAMP = Cyclic adenosine monophosphate.</a:t>
            </a:r>
            <a:br>
              <a:rPr lang="en-US" b="0" dirty="0">
                <a:solidFill>
                  <a:schemeClr val="tx1"/>
                </a:solidFill>
              </a:rPr>
            </a:br>
            <a:r>
              <a:rPr lang="en-US" b="0" dirty="0">
                <a:solidFill>
                  <a:schemeClr val="tx1"/>
                </a:solidFill>
              </a:rPr>
              <a:t>Adapted from </a:t>
            </a:r>
            <a:r>
              <a:rPr lang="en-US" b="0" dirty="0" err="1">
                <a:solidFill>
                  <a:schemeClr val="tx1"/>
                </a:solidFill>
              </a:rPr>
              <a:t>Edvinsson</a:t>
            </a:r>
            <a:r>
              <a:rPr lang="en-US" b="0" dirty="0">
                <a:solidFill>
                  <a:schemeClr val="tx1"/>
                </a:solidFill>
              </a:rPr>
              <a:t> L, et al. </a:t>
            </a:r>
            <a:r>
              <a:rPr lang="en-US" b="0" i="1" dirty="0">
                <a:solidFill>
                  <a:schemeClr val="tx1"/>
                </a:solidFill>
              </a:rPr>
              <a:t>Nat Rev Neurol</a:t>
            </a:r>
            <a:r>
              <a:rPr lang="en-US" b="0" dirty="0">
                <a:solidFill>
                  <a:schemeClr val="tx1"/>
                </a:solidFill>
              </a:rPr>
              <a:t>. 2018;14(6):338-350.</a:t>
            </a:r>
          </a:p>
        </p:txBody>
      </p:sp>
      <p:sp>
        <p:nvSpPr>
          <p:cNvPr id="7" name="object 7"/>
          <p:cNvSpPr txBox="1"/>
          <p:nvPr/>
        </p:nvSpPr>
        <p:spPr>
          <a:xfrm>
            <a:off x="770826" y="2964668"/>
            <a:ext cx="2299970" cy="465512"/>
          </a:xfrm>
          <a:prstGeom prst="rect">
            <a:avLst/>
          </a:prstGeom>
          <a:ln w="12700">
            <a:noFill/>
          </a:ln>
        </p:spPr>
        <p:txBody>
          <a:bodyPr vert="horz" wrap="square" lIns="0" tIns="34290" rIns="0" bIns="0" rtlCol="0">
            <a:spAutoFit/>
          </a:bodyPr>
          <a:lstStyle/>
          <a:p>
            <a:pPr marL="90805" marR="109855">
              <a:lnSpc>
                <a:spcPct val="100000"/>
              </a:lnSpc>
              <a:spcBef>
                <a:spcPts val="270"/>
              </a:spcBef>
            </a:pP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Anti-</a:t>
            </a:r>
            <a:r>
              <a:rPr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CGRP</a:t>
            </a:r>
            <a:r>
              <a:rPr sz="1400" b="1" i="0" u="sng" spc="-95"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receptor</a:t>
            </a:r>
            <a:r>
              <a:rPr sz="1400" b="1" i="0" u="sng" spc="-4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spc="-2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mAb:</a:t>
            </a:r>
            <a:r>
              <a:rPr sz="1400" b="1" i="0" spc="-20" dirty="0">
                <a:solidFill>
                  <a:schemeClr val="accent1">
                    <a:lumMod val="50000"/>
                  </a:schemeClr>
                </a:solidFill>
                <a:latin typeface="Arial" panose="020B0604020202020204" pitchFamily="34" charset="0"/>
                <a:cs typeface="Arial" panose="020B0604020202020204" pitchFamily="34" charset="0"/>
              </a:rPr>
              <a:t> </a:t>
            </a:r>
            <a:r>
              <a:rPr lang="en-US" sz="1400" b="1" i="0" spc="-10" dirty="0" err="1">
                <a:solidFill>
                  <a:schemeClr val="accent1">
                    <a:lumMod val="50000"/>
                  </a:schemeClr>
                </a:solidFill>
                <a:latin typeface="Arial" panose="020B0604020202020204" pitchFamily="34" charset="0"/>
                <a:cs typeface="Arial" panose="020B0604020202020204" pitchFamily="34" charset="0"/>
              </a:rPr>
              <a:t>e</a:t>
            </a:r>
            <a:r>
              <a:rPr sz="1400" b="1" i="0" spc="-10" dirty="0" err="1">
                <a:solidFill>
                  <a:schemeClr val="accent1">
                    <a:lumMod val="50000"/>
                  </a:schemeClr>
                </a:solidFill>
                <a:latin typeface="Arial" panose="020B0604020202020204" pitchFamily="34" charset="0"/>
                <a:cs typeface="Arial" panose="020B0604020202020204" pitchFamily="34" charset="0"/>
              </a:rPr>
              <a:t>renumab</a:t>
            </a:r>
            <a:endParaRPr sz="1400" b="1" i="0" dirty="0">
              <a:solidFill>
                <a:schemeClr val="accent1">
                  <a:lumMod val="50000"/>
                </a:schemeClr>
              </a:solidFill>
              <a:latin typeface="Arial" panose="020B0604020202020204" pitchFamily="34" charset="0"/>
              <a:cs typeface="Arial" panose="020B0604020202020204" pitchFamily="34" charset="0"/>
            </a:endParaRPr>
          </a:p>
        </p:txBody>
      </p:sp>
      <p:grpSp>
        <p:nvGrpSpPr>
          <p:cNvPr id="8" name="object 8"/>
          <p:cNvGrpSpPr/>
          <p:nvPr/>
        </p:nvGrpSpPr>
        <p:grpSpPr>
          <a:xfrm>
            <a:off x="2749169" y="1966346"/>
            <a:ext cx="8623300" cy="1862455"/>
            <a:chOff x="2749169" y="1831594"/>
            <a:chExt cx="8623300" cy="1862455"/>
          </a:xfrm>
        </p:grpSpPr>
        <p:sp>
          <p:nvSpPr>
            <p:cNvPr id="9" name="object 9"/>
            <p:cNvSpPr/>
            <p:nvPr/>
          </p:nvSpPr>
          <p:spPr>
            <a:xfrm>
              <a:off x="2749169" y="3280663"/>
              <a:ext cx="643255" cy="413384"/>
            </a:xfrm>
            <a:custGeom>
              <a:avLst/>
              <a:gdLst/>
              <a:ahLst/>
              <a:cxnLst/>
              <a:rect l="l" t="t" r="r" b="b"/>
              <a:pathLst>
                <a:path w="643254" h="413385">
                  <a:moveTo>
                    <a:pt x="553650" y="375853"/>
                  </a:moveTo>
                  <a:lnTo>
                    <a:pt x="536702" y="402717"/>
                  </a:lnTo>
                  <a:lnTo>
                    <a:pt x="642746" y="413258"/>
                  </a:lnTo>
                  <a:lnTo>
                    <a:pt x="625179" y="384302"/>
                  </a:lnTo>
                  <a:lnTo>
                    <a:pt x="567055" y="384302"/>
                  </a:lnTo>
                  <a:lnTo>
                    <a:pt x="553650" y="375853"/>
                  </a:lnTo>
                  <a:close/>
                </a:path>
                <a:path w="643254" h="413385">
                  <a:moveTo>
                    <a:pt x="570590" y="349004"/>
                  </a:moveTo>
                  <a:lnTo>
                    <a:pt x="553650" y="375853"/>
                  </a:lnTo>
                  <a:lnTo>
                    <a:pt x="567055" y="384302"/>
                  </a:lnTo>
                  <a:lnTo>
                    <a:pt x="584072" y="357505"/>
                  </a:lnTo>
                  <a:lnTo>
                    <a:pt x="570590" y="349004"/>
                  </a:lnTo>
                  <a:close/>
                </a:path>
                <a:path w="643254" h="413385">
                  <a:moveTo>
                    <a:pt x="587502" y="322199"/>
                  </a:moveTo>
                  <a:lnTo>
                    <a:pt x="570590" y="349004"/>
                  </a:lnTo>
                  <a:lnTo>
                    <a:pt x="584072" y="357505"/>
                  </a:lnTo>
                  <a:lnTo>
                    <a:pt x="567055" y="384302"/>
                  </a:lnTo>
                  <a:lnTo>
                    <a:pt x="625179" y="384302"/>
                  </a:lnTo>
                  <a:lnTo>
                    <a:pt x="587502" y="322199"/>
                  </a:lnTo>
                  <a:close/>
                </a:path>
                <a:path w="643254" h="413385">
                  <a:moveTo>
                    <a:pt x="17018" y="0"/>
                  </a:moveTo>
                  <a:lnTo>
                    <a:pt x="0" y="26924"/>
                  </a:lnTo>
                  <a:lnTo>
                    <a:pt x="553650" y="375853"/>
                  </a:lnTo>
                  <a:lnTo>
                    <a:pt x="570590" y="349004"/>
                  </a:lnTo>
                  <a:lnTo>
                    <a:pt x="17018" y="0"/>
                  </a:lnTo>
                  <a:close/>
                </a:path>
              </a:pathLst>
            </a:custGeom>
            <a:solidFill>
              <a:srgbClr val="2E5496"/>
            </a:solidFill>
            <a:ln>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sp>
          <p:nvSpPr>
            <p:cNvPr id="10" name="object 10"/>
            <p:cNvSpPr/>
            <p:nvPr/>
          </p:nvSpPr>
          <p:spPr>
            <a:xfrm>
              <a:off x="8615172" y="1837944"/>
              <a:ext cx="2750820" cy="832485"/>
            </a:xfrm>
            <a:custGeom>
              <a:avLst/>
              <a:gdLst/>
              <a:ahLst/>
              <a:cxnLst/>
              <a:rect l="l" t="t" r="r" b="b"/>
              <a:pathLst>
                <a:path w="2750820" h="832485">
                  <a:moveTo>
                    <a:pt x="0" y="832103"/>
                  </a:moveTo>
                  <a:lnTo>
                    <a:pt x="2750820" y="832103"/>
                  </a:lnTo>
                  <a:lnTo>
                    <a:pt x="2750820" y="0"/>
                  </a:lnTo>
                  <a:lnTo>
                    <a:pt x="0" y="0"/>
                  </a:lnTo>
                  <a:lnTo>
                    <a:pt x="0" y="832103"/>
                  </a:lnTo>
                  <a:close/>
                </a:path>
              </a:pathLst>
            </a:custGeom>
            <a:ln w="12700">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grpSp>
      <p:sp>
        <p:nvSpPr>
          <p:cNvPr id="11" name="object 11"/>
          <p:cNvSpPr txBox="1"/>
          <p:nvPr/>
        </p:nvSpPr>
        <p:spPr>
          <a:xfrm>
            <a:off x="8603995" y="1994413"/>
            <a:ext cx="2761997" cy="658514"/>
          </a:xfrm>
          <a:prstGeom prst="rect">
            <a:avLst/>
          </a:prstGeom>
          <a:ln>
            <a:noFill/>
          </a:ln>
        </p:spPr>
        <p:txBody>
          <a:bodyPr vert="horz" wrap="square" lIns="0" tIns="12065" rIns="0" bIns="0" rtlCol="0">
            <a:spAutoFit/>
          </a:bodyPr>
          <a:lstStyle/>
          <a:p>
            <a:pPr marL="12700" marR="5080">
              <a:lnSpc>
                <a:spcPct val="100000"/>
              </a:lnSpc>
              <a:spcBef>
                <a:spcPts val="95"/>
              </a:spcBef>
            </a:pP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Anti-</a:t>
            </a:r>
            <a:r>
              <a:rPr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CGRP</a:t>
            </a:r>
            <a:r>
              <a:rPr sz="1400" b="1" i="0" u="sng" spc="-35"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ligand</a:t>
            </a:r>
            <a:r>
              <a:rPr sz="1400" b="1" i="0" u="sng" spc="-6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spc="-2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mAbs:</a:t>
            </a:r>
            <a:r>
              <a:rPr sz="1400" b="1" i="0" spc="-20" dirty="0">
                <a:solidFill>
                  <a:schemeClr val="accent1">
                    <a:lumMod val="50000"/>
                  </a:schemeClr>
                </a:solidFill>
                <a:latin typeface="Arial" panose="020B0604020202020204" pitchFamily="34" charset="0"/>
                <a:cs typeface="Arial" panose="020B0604020202020204" pitchFamily="34" charset="0"/>
              </a:rPr>
              <a:t> </a:t>
            </a:r>
            <a:r>
              <a:rPr lang="en-US" sz="1400" b="1" i="0" spc="-10" dirty="0" err="1">
                <a:solidFill>
                  <a:schemeClr val="accent1">
                    <a:lumMod val="50000"/>
                  </a:schemeClr>
                </a:solidFill>
                <a:latin typeface="Arial" panose="020B0604020202020204" pitchFamily="34" charset="0"/>
                <a:cs typeface="Arial" panose="020B0604020202020204" pitchFamily="34" charset="0"/>
              </a:rPr>
              <a:t>e</a:t>
            </a:r>
            <a:r>
              <a:rPr sz="1400" b="1" i="0" spc="-10" dirty="0" err="1">
                <a:solidFill>
                  <a:schemeClr val="accent1">
                    <a:lumMod val="50000"/>
                  </a:schemeClr>
                </a:solidFill>
                <a:latin typeface="Arial" panose="020B0604020202020204" pitchFamily="34" charset="0"/>
                <a:cs typeface="Arial" panose="020B0604020202020204" pitchFamily="34" charset="0"/>
              </a:rPr>
              <a:t>ptinezumab</a:t>
            </a:r>
            <a:r>
              <a:rPr sz="1400" b="1" i="0" spc="-10" dirty="0">
                <a:solidFill>
                  <a:schemeClr val="accent1">
                    <a:lumMod val="50000"/>
                  </a:schemeClr>
                </a:solidFill>
                <a:latin typeface="Arial" panose="020B0604020202020204" pitchFamily="34" charset="0"/>
                <a:cs typeface="Arial" panose="020B0604020202020204" pitchFamily="34" charset="0"/>
              </a:rPr>
              <a:t>,</a:t>
            </a:r>
            <a:r>
              <a:rPr sz="1400" b="1" i="0" spc="-45"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fremanezumab, galcanezumab</a:t>
            </a:r>
            <a:endParaRPr sz="1400" b="1" i="0" dirty="0">
              <a:solidFill>
                <a:schemeClr val="accent1">
                  <a:lumMod val="50000"/>
                </a:schemeClr>
              </a:solidFill>
              <a:latin typeface="Arial" panose="020B0604020202020204" pitchFamily="34" charset="0"/>
              <a:cs typeface="Arial" panose="020B0604020202020204" pitchFamily="34" charset="0"/>
            </a:endParaRPr>
          </a:p>
        </p:txBody>
      </p:sp>
      <p:sp>
        <p:nvSpPr>
          <p:cNvPr id="12" name="object 12"/>
          <p:cNvSpPr/>
          <p:nvPr/>
        </p:nvSpPr>
        <p:spPr>
          <a:xfrm>
            <a:off x="7687818" y="2374269"/>
            <a:ext cx="1750060" cy="1344930"/>
          </a:xfrm>
          <a:custGeom>
            <a:avLst/>
            <a:gdLst/>
            <a:ahLst/>
            <a:cxnLst/>
            <a:rect l="l" t="t" r="r" b="b"/>
            <a:pathLst>
              <a:path w="1750059" h="1344929">
                <a:moveTo>
                  <a:pt x="932434" y="30480"/>
                </a:moveTo>
                <a:lnTo>
                  <a:pt x="923798" y="0"/>
                </a:lnTo>
                <a:lnTo>
                  <a:pt x="87363" y="235496"/>
                </a:lnTo>
                <a:lnTo>
                  <a:pt x="78740" y="204978"/>
                </a:lnTo>
                <a:lnTo>
                  <a:pt x="0" y="276606"/>
                </a:lnTo>
                <a:lnTo>
                  <a:pt x="104648" y="296545"/>
                </a:lnTo>
                <a:lnTo>
                  <a:pt x="97243" y="270383"/>
                </a:lnTo>
                <a:lnTo>
                  <a:pt x="96012" y="266065"/>
                </a:lnTo>
                <a:lnTo>
                  <a:pt x="932434" y="30480"/>
                </a:lnTo>
                <a:close/>
              </a:path>
              <a:path w="1750059" h="1344929">
                <a:moveTo>
                  <a:pt x="1750060" y="1009142"/>
                </a:moveTo>
                <a:lnTo>
                  <a:pt x="1743583" y="978154"/>
                </a:lnTo>
                <a:lnTo>
                  <a:pt x="309372" y="1282687"/>
                </a:lnTo>
                <a:lnTo>
                  <a:pt x="302768" y="1251585"/>
                </a:lnTo>
                <a:lnTo>
                  <a:pt x="219456" y="1318006"/>
                </a:lnTo>
                <a:lnTo>
                  <a:pt x="322580" y="1344815"/>
                </a:lnTo>
                <a:lnTo>
                  <a:pt x="316661" y="1317002"/>
                </a:lnTo>
                <a:lnTo>
                  <a:pt x="315963" y="1313688"/>
                </a:lnTo>
                <a:lnTo>
                  <a:pt x="1750060" y="1009142"/>
                </a:lnTo>
                <a:close/>
              </a:path>
            </a:pathLst>
          </a:custGeom>
          <a:solidFill>
            <a:srgbClr val="2E5496"/>
          </a:solidFill>
          <a:ln>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sp>
        <p:nvSpPr>
          <p:cNvPr id="13" name="object 13"/>
          <p:cNvSpPr txBox="1"/>
          <p:nvPr/>
        </p:nvSpPr>
        <p:spPr>
          <a:xfrm>
            <a:off x="5539485" y="3020953"/>
            <a:ext cx="401955" cy="150682"/>
          </a:xfrm>
          <a:prstGeom prst="rect">
            <a:avLst/>
          </a:prstGeom>
          <a:ln>
            <a:noFill/>
          </a:ln>
        </p:spPr>
        <p:txBody>
          <a:bodyPr vert="horz" wrap="square" lIns="0" tIns="12065" rIns="0" bIns="0" rtlCol="0">
            <a:spAutoFit/>
          </a:bodyPr>
          <a:lstStyle/>
          <a:p>
            <a:pPr marL="38100">
              <a:lnSpc>
                <a:spcPct val="100000"/>
              </a:lnSpc>
              <a:spcBef>
                <a:spcPts val="95"/>
              </a:spcBef>
            </a:pPr>
            <a:r>
              <a:rPr sz="900" b="1" i="0" spc="-10" dirty="0">
                <a:solidFill>
                  <a:schemeClr val="accent1">
                    <a:lumMod val="50000"/>
                  </a:schemeClr>
                </a:solidFill>
                <a:latin typeface="Arial" panose="020B0604020202020204" pitchFamily="34" charset="0"/>
                <a:cs typeface="Arial" panose="020B0604020202020204" pitchFamily="34" charset="0"/>
              </a:rPr>
              <a:t>5-</a:t>
            </a:r>
            <a:r>
              <a:rPr sz="900" b="1" i="0" spc="-20" dirty="0">
                <a:solidFill>
                  <a:schemeClr val="accent1">
                    <a:lumMod val="50000"/>
                  </a:schemeClr>
                </a:solidFill>
                <a:latin typeface="Arial" panose="020B0604020202020204" pitchFamily="34" charset="0"/>
                <a:cs typeface="Arial" panose="020B0604020202020204" pitchFamily="34" charset="0"/>
              </a:rPr>
              <a:t>HT</a:t>
            </a:r>
            <a:r>
              <a:rPr sz="900" b="1" i="0" spc="-30" baseline="-21367" dirty="0">
                <a:solidFill>
                  <a:schemeClr val="accent1">
                    <a:lumMod val="50000"/>
                  </a:schemeClr>
                </a:solidFill>
                <a:latin typeface="Arial" panose="020B0604020202020204" pitchFamily="34" charset="0"/>
                <a:cs typeface="Arial" panose="020B0604020202020204" pitchFamily="34" charset="0"/>
              </a:rPr>
              <a:t>1F</a:t>
            </a:r>
            <a:endParaRPr sz="900" b="1" i="0" baseline="-21367">
              <a:solidFill>
                <a:schemeClr val="accent1">
                  <a:lumMod val="50000"/>
                </a:schemeClr>
              </a:solidFill>
              <a:latin typeface="Arial" panose="020B0604020202020204" pitchFamily="34" charset="0"/>
              <a:cs typeface="Arial" panose="020B0604020202020204" pitchFamily="34" charset="0"/>
            </a:endParaRPr>
          </a:p>
        </p:txBody>
      </p:sp>
      <p:grpSp>
        <p:nvGrpSpPr>
          <p:cNvPr id="14" name="object 14"/>
          <p:cNvGrpSpPr/>
          <p:nvPr/>
        </p:nvGrpSpPr>
        <p:grpSpPr>
          <a:xfrm>
            <a:off x="5303265" y="1336934"/>
            <a:ext cx="4432300" cy="1768475"/>
            <a:chOff x="5303265" y="1202182"/>
            <a:chExt cx="4432300" cy="1768475"/>
          </a:xfrm>
        </p:grpSpPr>
        <p:sp>
          <p:nvSpPr>
            <p:cNvPr id="15" name="object 15"/>
            <p:cNvSpPr/>
            <p:nvPr/>
          </p:nvSpPr>
          <p:spPr>
            <a:xfrm>
              <a:off x="5309615" y="2767584"/>
              <a:ext cx="233679" cy="196215"/>
            </a:xfrm>
            <a:custGeom>
              <a:avLst/>
              <a:gdLst/>
              <a:ahLst/>
              <a:cxnLst/>
              <a:rect l="l" t="t" r="r" b="b"/>
              <a:pathLst>
                <a:path w="233679" h="196214">
                  <a:moveTo>
                    <a:pt x="0" y="0"/>
                  </a:moveTo>
                  <a:lnTo>
                    <a:pt x="233425" y="196214"/>
                  </a:lnTo>
                </a:path>
              </a:pathLst>
            </a:custGeom>
            <a:ln w="12700">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sp>
          <p:nvSpPr>
            <p:cNvPr id="16" name="object 16"/>
            <p:cNvSpPr/>
            <p:nvPr/>
          </p:nvSpPr>
          <p:spPr>
            <a:xfrm>
              <a:off x="7303007" y="1208532"/>
              <a:ext cx="2426335" cy="596265"/>
            </a:xfrm>
            <a:custGeom>
              <a:avLst/>
              <a:gdLst/>
              <a:ahLst/>
              <a:cxnLst/>
              <a:rect l="l" t="t" r="r" b="b"/>
              <a:pathLst>
                <a:path w="2426334" h="596264">
                  <a:moveTo>
                    <a:pt x="0" y="595884"/>
                  </a:moveTo>
                  <a:lnTo>
                    <a:pt x="2426207" y="595884"/>
                  </a:lnTo>
                  <a:lnTo>
                    <a:pt x="2426207" y="0"/>
                  </a:lnTo>
                  <a:lnTo>
                    <a:pt x="0" y="0"/>
                  </a:lnTo>
                  <a:lnTo>
                    <a:pt x="0" y="595884"/>
                  </a:lnTo>
                  <a:close/>
                </a:path>
              </a:pathLst>
            </a:custGeom>
            <a:ln w="12700">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grpSp>
      <p:sp>
        <p:nvSpPr>
          <p:cNvPr id="17" name="object 17"/>
          <p:cNvSpPr txBox="1"/>
          <p:nvPr/>
        </p:nvSpPr>
        <p:spPr>
          <a:xfrm>
            <a:off x="7290561" y="1363857"/>
            <a:ext cx="2438781" cy="658514"/>
          </a:xfrm>
          <a:prstGeom prst="rect">
            <a:avLst/>
          </a:prstGeom>
          <a:ln>
            <a:noFill/>
          </a:ln>
        </p:spPr>
        <p:txBody>
          <a:bodyPr vert="horz" wrap="square" lIns="0" tIns="12065" rIns="0" bIns="0" rtlCol="0">
            <a:spAutoFit/>
          </a:bodyPr>
          <a:lstStyle/>
          <a:p>
            <a:pPr marL="12700" marR="5080">
              <a:lnSpc>
                <a:spcPct val="100000"/>
              </a:lnSpc>
              <a:spcBef>
                <a:spcPts val="95"/>
              </a:spcBef>
            </a:pPr>
            <a:r>
              <a:rPr sz="1400" b="1" i="0" u="sng" spc="-10" dirty="0" err="1">
                <a:solidFill>
                  <a:schemeClr val="accent1">
                    <a:lumMod val="50000"/>
                  </a:schemeClr>
                </a:solidFill>
                <a:uFill>
                  <a:solidFill>
                    <a:srgbClr val="000000"/>
                  </a:solidFill>
                </a:uFill>
                <a:latin typeface="Arial" panose="020B0604020202020204" pitchFamily="34" charset="0"/>
                <a:cs typeface="Arial" panose="020B0604020202020204" pitchFamily="34" charset="0"/>
              </a:rPr>
              <a:t>OnabotulinumtoxinA</a:t>
            </a:r>
            <a:r>
              <a:rPr sz="1400" b="1" i="0" spc="-10" dirty="0">
                <a:solidFill>
                  <a:schemeClr val="accent1">
                    <a:lumMod val="50000"/>
                  </a:schemeClr>
                </a:solidFill>
                <a:latin typeface="Arial" panose="020B0604020202020204" pitchFamily="34" charset="0"/>
                <a:cs typeface="Arial" panose="020B0604020202020204" pitchFamily="34" charset="0"/>
              </a:rPr>
              <a:t> </a:t>
            </a:r>
            <a:r>
              <a:rPr lang="en-US" sz="1400" b="1" i="0" spc="-10" dirty="0">
                <a:solidFill>
                  <a:schemeClr val="accent1">
                    <a:lumMod val="50000"/>
                  </a:schemeClr>
                </a:solidFill>
                <a:latin typeface="Arial" panose="020B0604020202020204" pitchFamily="34" charset="0"/>
                <a:cs typeface="Arial" panose="020B0604020202020204" pitchFamily="34" charset="0"/>
              </a:rPr>
              <a:t>neuromodulator, </a:t>
            </a:r>
            <a:r>
              <a:rPr sz="1400" b="1" i="0" spc="-10" dirty="0">
                <a:solidFill>
                  <a:schemeClr val="accent1">
                    <a:lumMod val="50000"/>
                  </a:schemeClr>
                </a:solidFill>
                <a:latin typeface="Arial" panose="020B0604020202020204" pitchFamily="34" charset="0"/>
                <a:cs typeface="Arial" panose="020B0604020202020204" pitchFamily="34" charset="0"/>
              </a:rPr>
              <a:t>prevents</a:t>
            </a:r>
            <a:r>
              <a:rPr sz="1400" b="1" i="0" spc="-35" dirty="0">
                <a:solidFill>
                  <a:schemeClr val="accent1">
                    <a:lumMod val="50000"/>
                  </a:schemeClr>
                </a:solidFill>
                <a:latin typeface="Arial" panose="020B0604020202020204" pitchFamily="34" charset="0"/>
                <a:cs typeface="Arial" panose="020B0604020202020204" pitchFamily="34" charset="0"/>
              </a:rPr>
              <a:t> </a:t>
            </a:r>
            <a:r>
              <a:rPr sz="1400" b="1" i="0" dirty="0">
                <a:solidFill>
                  <a:schemeClr val="accent1">
                    <a:lumMod val="50000"/>
                  </a:schemeClr>
                </a:solidFill>
                <a:latin typeface="Arial" panose="020B0604020202020204" pitchFamily="34" charset="0"/>
                <a:cs typeface="Arial" panose="020B0604020202020204" pitchFamily="34" charset="0"/>
              </a:rPr>
              <a:t>CGRP</a:t>
            </a:r>
            <a:r>
              <a:rPr sz="1400" b="1" i="0" spc="-45"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release</a:t>
            </a:r>
            <a:endParaRPr sz="1400" b="1" i="0" dirty="0">
              <a:solidFill>
                <a:schemeClr val="accent1">
                  <a:lumMod val="50000"/>
                </a:schemeClr>
              </a:solidFill>
              <a:latin typeface="Arial" panose="020B0604020202020204" pitchFamily="34" charset="0"/>
              <a:cs typeface="Arial" panose="020B0604020202020204" pitchFamily="34" charset="0"/>
            </a:endParaRPr>
          </a:p>
        </p:txBody>
      </p:sp>
      <p:sp>
        <p:nvSpPr>
          <p:cNvPr id="18" name="object 18"/>
          <p:cNvSpPr txBox="1"/>
          <p:nvPr/>
        </p:nvSpPr>
        <p:spPr>
          <a:xfrm>
            <a:off x="3942588" y="5962528"/>
            <a:ext cx="873760" cy="250068"/>
          </a:xfrm>
          <a:prstGeom prst="rect">
            <a:avLst/>
          </a:prstGeom>
          <a:ln w="12700">
            <a:noFill/>
          </a:ln>
        </p:spPr>
        <p:txBody>
          <a:bodyPr vert="horz" wrap="square" lIns="0" tIns="34290" rIns="0" bIns="0" rtlCol="0">
            <a:spAutoFit/>
          </a:bodyPr>
          <a:lstStyle/>
          <a:p>
            <a:pPr marL="92075">
              <a:lnSpc>
                <a:spcPct val="100000"/>
              </a:lnSpc>
              <a:spcBef>
                <a:spcPts val="270"/>
              </a:spcBef>
            </a:pP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NSAIDs</a:t>
            </a:r>
            <a:endParaRPr sz="1400" b="1" i="0">
              <a:solidFill>
                <a:schemeClr val="accent1">
                  <a:lumMod val="50000"/>
                </a:schemeClr>
              </a:solidFill>
              <a:latin typeface="Arial" panose="020B0604020202020204" pitchFamily="34" charset="0"/>
              <a:cs typeface="Arial" panose="020B0604020202020204" pitchFamily="34" charset="0"/>
            </a:endParaRPr>
          </a:p>
        </p:txBody>
      </p:sp>
      <p:sp>
        <p:nvSpPr>
          <p:cNvPr id="19" name="object 19"/>
          <p:cNvSpPr txBox="1"/>
          <p:nvPr/>
        </p:nvSpPr>
        <p:spPr>
          <a:xfrm>
            <a:off x="8293289" y="5704931"/>
            <a:ext cx="2440305" cy="680956"/>
          </a:xfrm>
          <a:prstGeom prst="rect">
            <a:avLst/>
          </a:prstGeom>
          <a:ln w="12700">
            <a:noFill/>
          </a:ln>
        </p:spPr>
        <p:txBody>
          <a:bodyPr vert="horz" wrap="square" lIns="0" tIns="34290" rIns="0" bIns="0" rtlCol="0">
            <a:spAutoFit/>
          </a:bodyPr>
          <a:lstStyle/>
          <a:p>
            <a:pPr marL="92075" marR="173355">
              <a:lnSpc>
                <a:spcPct val="100000"/>
              </a:lnSpc>
              <a:spcBef>
                <a:spcPts val="270"/>
              </a:spcBef>
            </a:pPr>
            <a:r>
              <a:rPr sz="1400" b="1" i="0" u="sng" spc="-2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Triptans</a:t>
            </a:r>
            <a:r>
              <a:rPr sz="1400" b="1" i="0" u="sng" spc="-6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lang="en-US" sz="1400" b="1" i="0" u="sng" spc="-6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and</a:t>
            </a:r>
            <a:r>
              <a:rPr sz="1400" b="1" i="0" u="sng" spc="-45"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ergots</a:t>
            </a:r>
            <a:r>
              <a:rPr sz="1400" b="1" i="0" spc="-25"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constrict </a:t>
            </a:r>
            <a:r>
              <a:rPr sz="1400" b="1" i="0" spc="-20" dirty="0">
                <a:solidFill>
                  <a:schemeClr val="accent1">
                    <a:lumMod val="50000"/>
                  </a:schemeClr>
                </a:solidFill>
                <a:latin typeface="Arial" panose="020B0604020202020204" pitchFamily="34" charset="0"/>
                <a:cs typeface="Arial" panose="020B0604020202020204" pitchFamily="34" charset="0"/>
              </a:rPr>
              <a:t>CGRP-</a:t>
            </a:r>
            <a:r>
              <a:rPr sz="1400" b="1" i="0" spc="-10" dirty="0">
                <a:solidFill>
                  <a:schemeClr val="accent1">
                    <a:lumMod val="50000"/>
                  </a:schemeClr>
                </a:solidFill>
                <a:latin typeface="Arial" panose="020B0604020202020204" pitchFamily="34" charset="0"/>
                <a:cs typeface="Arial" panose="020B0604020202020204" pitchFamily="34" charset="0"/>
              </a:rPr>
              <a:t>dilated</a:t>
            </a:r>
            <a:r>
              <a:rPr sz="1400" b="1" i="0" spc="10"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vessels</a:t>
            </a:r>
            <a:endParaRPr sz="1400" b="1" i="0" dirty="0">
              <a:solidFill>
                <a:schemeClr val="accent1">
                  <a:lumMod val="50000"/>
                </a:schemeClr>
              </a:solidFill>
              <a:latin typeface="Arial" panose="020B0604020202020204" pitchFamily="34" charset="0"/>
              <a:cs typeface="Arial" panose="020B0604020202020204" pitchFamily="34" charset="0"/>
            </a:endParaRPr>
          </a:p>
        </p:txBody>
      </p:sp>
      <p:sp>
        <p:nvSpPr>
          <p:cNvPr id="20" name="object 20"/>
          <p:cNvSpPr txBox="1"/>
          <p:nvPr/>
        </p:nvSpPr>
        <p:spPr>
          <a:xfrm>
            <a:off x="5362447" y="5639990"/>
            <a:ext cx="1603375" cy="351378"/>
          </a:xfrm>
          <a:prstGeom prst="rect">
            <a:avLst/>
          </a:prstGeom>
          <a:ln>
            <a:noFill/>
          </a:ln>
        </p:spPr>
        <p:txBody>
          <a:bodyPr vert="horz" wrap="square" lIns="0" tIns="12700" rIns="0" bIns="0" rtlCol="0">
            <a:spAutoFit/>
          </a:bodyPr>
          <a:lstStyle/>
          <a:p>
            <a:pPr marL="12700">
              <a:lnSpc>
                <a:spcPct val="100000"/>
              </a:lnSpc>
              <a:spcBef>
                <a:spcPts val="100"/>
              </a:spcBef>
            </a:pPr>
            <a:r>
              <a:rPr sz="1100" b="1" i="0" dirty="0">
                <a:solidFill>
                  <a:schemeClr val="accent1">
                    <a:lumMod val="50000"/>
                  </a:schemeClr>
                </a:solidFill>
                <a:latin typeface="Arial" panose="020B0604020202020204" pitchFamily="34" charset="0"/>
                <a:cs typeface="Arial" panose="020B0604020202020204" pitchFamily="34" charset="0"/>
              </a:rPr>
              <a:t>Neurogenic</a:t>
            </a:r>
            <a:r>
              <a:rPr sz="1100" b="1" i="0" spc="-55" dirty="0">
                <a:solidFill>
                  <a:schemeClr val="accent1">
                    <a:lumMod val="50000"/>
                  </a:schemeClr>
                </a:solidFill>
                <a:latin typeface="Arial" panose="020B0604020202020204" pitchFamily="34" charset="0"/>
                <a:cs typeface="Arial" panose="020B0604020202020204" pitchFamily="34" charset="0"/>
              </a:rPr>
              <a:t> </a:t>
            </a:r>
            <a:r>
              <a:rPr sz="1100" b="1" i="0" spc="-10" dirty="0">
                <a:solidFill>
                  <a:schemeClr val="accent1">
                    <a:lumMod val="50000"/>
                  </a:schemeClr>
                </a:solidFill>
                <a:latin typeface="Arial" panose="020B0604020202020204" pitchFamily="34" charset="0"/>
                <a:cs typeface="Arial" panose="020B0604020202020204" pitchFamily="34" charset="0"/>
              </a:rPr>
              <a:t>inflammation</a:t>
            </a:r>
            <a:endParaRPr sz="1100" b="1" i="0" dirty="0">
              <a:solidFill>
                <a:schemeClr val="accent1">
                  <a:lumMod val="50000"/>
                </a:schemeClr>
              </a:solidFill>
              <a:latin typeface="Arial" panose="020B0604020202020204" pitchFamily="34" charset="0"/>
              <a:cs typeface="Arial" panose="020B0604020202020204" pitchFamily="34" charset="0"/>
            </a:endParaRPr>
          </a:p>
        </p:txBody>
      </p:sp>
      <p:grpSp>
        <p:nvGrpSpPr>
          <p:cNvPr id="21" name="object 21"/>
          <p:cNvGrpSpPr/>
          <p:nvPr/>
        </p:nvGrpSpPr>
        <p:grpSpPr>
          <a:xfrm>
            <a:off x="3544061" y="1958853"/>
            <a:ext cx="8251825" cy="4073525"/>
            <a:chOff x="3544061" y="1824101"/>
            <a:chExt cx="8251825" cy="4073525"/>
          </a:xfrm>
        </p:grpSpPr>
        <p:sp>
          <p:nvSpPr>
            <p:cNvPr id="22" name="object 22"/>
            <p:cNvSpPr/>
            <p:nvPr/>
          </p:nvSpPr>
          <p:spPr>
            <a:xfrm>
              <a:off x="3544062" y="1824100"/>
              <a:ext cx="4759325" cy="4073525"/>
            </a:xfrm>
            <a:custGeom>
              <a:avLst/>
              <a:gdLst/>
              <a:ahLst/>
              <a:cxnLst/>
              <a:rect l="l" t="t" r="r" b="b"/>
              <a:pathLst>
                <a:path w="4759325" h="4073525">
                  <a:moveTo>
                    <a:pt x="1488440" y="635000"/>
                  </a:moveTo>
                  <a:lnTo>
                    <a:pt x="1474647" y="618998"/>
                  </a:lnTo>
                  <a:lnTo>
                    <a:pt x="1418971" y="554355"/>
                  </a:lnTo>
                  <a:lnTo>
                    <a:pt x="1406652" y="583692"/>
                  </a:lnTo>
                  <a:lnTo>
                    <a:pt x="12192" y="0"/>
                  </a:lnTo>
                  <a:lnTo>
                    <a:pt x="0" y="29210"/>
                  </a:lnTo>
                  <a:lnTo>
                    <a:pt x="1394409" y="612876"/>
                  </a:lnTo>
                  <a:lnTo>
                    <a:pt x="1382141" y="642112"/>
                  </a:lnTo>
                  <a:lnTo>
                    <a:pt x="1488440" y="635000"/>
                  </a:lnTo>
                  <a:close/>
                </a:path>
                <a:path w="4759325" h="4073525">
                  <a:moveTo>
                    <a:pt x="1862328" y="3908425"/>
                  </a:moveTo>
                  <a:lnTo>
                    <a:pt x="1758315" y="3885679"/>
                  </a:lnTo>
                  <a:lnTo>
                    <a:pt x="1766100" y="3916451"/>
                  </a:lnTo>
                  <a:lnTo>
                    <a:pt x="1268603" y="4042638"/>
                  </a:lnTo>
                  <a:lnTo>
                    <a:pt x="1276477" y="4073423"/>
                  </a:lnTo>
                  <a:lnTo>
                    <a:pt x="1773885" y="3947236"/>
                  </a:lnTo>
                  <a:lnTo>
                    <a:pt x="1781683" y="3978008"/>
                  </a:lnTo>
                  <a:lnTo>
                    <a:pt x="1857540" y="3912552"/>
                  </a:lnTo>
                  <a:lnTo>
                    <a:pt x="1862328" y="3908425"/>
                  </a:lnTo>
                  <a:close/>
                </a:path>
                <a:path w="4759325" h="4073525">
                  <a:moveTo>
                    <a:pt x="4758817" y="3781298"/>
                  </a:moveTo>
                  <a:lnTo>
                    <a:pt x="4242054" y="3781298"/>
                  </a:lnTo>
                  <a:lnTo>
                    <a:pt x="4242054" y="3749548"/>
                  </a:lnTo>
                  <a:lnTo>
                    <a:pt x="4146804" y="3797173"/>
                  </a:lnTo>
                  <a:lnTo>
                    <a:pt x="4242054" y="3844798"/>
                  </a:lnTo>
                  <a:lnTo>
                    <a:pt x="4242054" y="3813048"/>
                  </a:lnTo>
                  <a:lnTo>
                    <a:pt x="4758817" y="3813048"/>
                  </a:lnTo>
                  <a:lnTo>
                    <a:pt x="4758817" y="3781298"/>
                  </a:lnTo>
                  <a:close/>
                </a:path>
              </a:pathLst>
            </a:custGeom>
            <a:solidFill>
              <a:srgbClr val="2E5496"/>
            </a:solidFill>
            <a:ln>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sp>
          <p:nvSpPr>
            <p:cNvPr id="23" name="object 23"/>
            <p:cNvSpPr/>
            <p:nvPr/>
          </p:nvSpPr>
          <p:spPr>
            <a:xfrm>
              <a:off x="9355835" y="3072384"/>
              <a:ext cx="2440305" cy="1077595"/>
            </a:xfrm>
            <a:custGeom>
              <a:avLst/>
              <a:gdLst/>
              <a:ahLst/>
              <a:cxnLst/>
              <a:rect l="l" t="t" r="r" b="b"/>
              <a:pathLst>
                <a:path w="2440304" h="1077595">
                  <a:moveTo>
                    <a:pt x="2439924" y="0"/>
                  </a:moveTo>
                  <a:lnTo>
                    <a:pt x="0" y="0"/>
                  </a:lnTo>
                  <a:lnTo>
                    <a:pt x="0" y="1077468"/>
                  </a:lnTo>
                  <a:lnTo>
                    <a:pt x="2439924" y="1077468"/>
                  </a:lnTo>
                  <a:lnTo>
                    <a:pt x="2439924" y="0"/>
                  </a:lnTo>
                  <a:close/>
                </a:path>
              </a:pathLst>
            </a:custGeom>
            <a:solidFill>
              <a:srgbClr val="FFFFFF"/>
            </a:solidFill>
            <a:ln>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grpSp>
      <p:sp>
        <p:nvSpPr>
          <p:cNvPr id="25" name="object 25"/>
          <p:cNvSpPr txBox="1"/>
          <p:nvPr/>
        </p:nvSpPr>
        <p:spPr>
          <a:xfrm>
            <a:off x="9355835" y="3207135"/>
            <a:ext cx="2440305" cy="895758"/>
          </a:xfrm>
          <a:prstGeom prst="rect">
            <a:avLst/>
          </a:prstGeom>
          <a:ln w="12700">
            <a:noFill/>
          </a:ln>
        </p:spPr>
        <p:txBody>
          <a:bodyPr vert="horz" wrap="square" lIns="0" tIns="33655" rIns="0" bIns="0" rtlCol="0">
            <a:spAutoFit/>
          </a:bodyPr>
          <a:lstStyle/>
          <a:p>
            <a:pPr marL="91440" marR="143510">
              <a:lnSpc>
                <a:spcPct val="100000"/>
              </a:lnSpc>
              <a:spcBef>
                <a:spcPts val="265"/>
              </a:spcBef>
            </a:pPr>
            <a:r>
              <a:rPr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CGRP</a:t>
            </a:r>
            <a:r>
              <a:rPr sz="1400" b="1" i="0" u="sng" spc="-4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receptor</a:t>
            </a:r>
            <a:r>
              <a:rPr sz="1400" b="1" i="0" u="sng" spc="-15"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antagonists</a:t>
            </a:r>
            <a:r>
              <a:rPr sz="1400" b="1" i="0" spc="-10" dirty="0">
                <a:solidFill>
                  <a:schemeClr val="accent1">
                    <a:lumMod val="50000"/>
                  </a:schemeClr>
                </a:solidFill>
                <a:latin typeface="Arial" panose="020B0604020202020204" pitchFamily="34" charset="0"/>
                <a:cs typeface="Arial" panose="020B0604020202020204" pitchFamily="34" charset="0"/>
              </a:rPr>
              <a:t> </a:t>
            </a: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t>
            </a:r>
            <a:r>
              <a:rPr sz="1400" b="1" i="0" u="sng" spc="-10" dirty="0" err="1">
                <a:solidFill>
                  <a:schemeClr val="accent1">
                    <a:lumMod val="50000"/>
                  </a:schemeClr>
                </a:solidFill>
                <a:uFill>
                  <a:solidFill>
                    <a:srgbClr val="000000"/>
                  </a:solidFill>
                </a:uFill>
                <a:latin typeface="Arial" panose="020B0604020202020204" pitchFamily="34" charset="0"/>
                <a:cs typeface="Arial" panose="020B0604020202020204" pitchFamily="34" charset="0"/>
              </a:rPr>
              <a:t>gepants</a:t>
            </a: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t>
            </a:r>
            <a:br>
              <a:rPr lang="en-US"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br>
            <a:r>
              <a:rPr lang="en-US" sz="1400" b="1" i="0" dirty="0" err="1">
                <a:solidFill>
                  <a:schemeClr val="accent1">
                    <a:lumMod val="50000"/>
                  </a:schemeClr>
                </a:solidFill>
                <a:uFill>
                  <a:solidFill>
                    <a:srgbClr val="000000"/>
                  </a:solidFill>
                </a:uFill>
                <a:latin typeface="Arial" panose="020B0604020202020204" pitchFamily="34" charset="0"/>
                <a:cs typeface="Arial" panose="020B0604020202020204" pitchFamily="34" charset="0"/>
              </a:rPr>
              <a:t>a</a:t>
            </a:r>
            <a:r>
              <a:rPr sz="1400" b="1" i="0" spc="-10" dirty="0" err="1">
                <a:solidFill>
                  <a:schemeClr val="accent1">
                    <a:lumMod val="50000"/>
                  </a:schemeClr>
                </a:solidFill>
                <a:latin typeface="Arial" panose="020B0604020202020204" pitchFamily="34" charset="0"/>
                <a:cs typeface="Arial" panose="020B0604020202020204" pitchFamily="34" charset="0"/>
              </a:rPr>
              <a:t>togepant</a:t>
            </a:r>
            <a:r>
              <a:rPr sz="1400" b="1" i="0" spc="-10" dirty="0">
                <a:solidFill>
                  <a:schemeClr val="accent1">
                    <a:lumMod val="50000"/>
                  </a:schemeClr>
                </a:solidFill>
                <a:latin typeface="Arial" panose="020B0604020202020204" pitchFamily="34" charset="0"/>
                <a:cs typeface="Arial" panose="020B0604020202020204" pitchFamily="34" charset="0"/>
              </a:rPr>
              <a:t>,</a:t>
            </a:r>
            <a:r>
              <a:rPr sz="1400" b="1" i="0" spc="-70"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rimegepant, ubrogepant,</a:t>
            </a:r>
            <a:r>
              <a:rPr sz="1400" b="1" i="0" spc="-45" dirty="0">
                <a:solidFill>
                  <a:schemeClr val="accent1">
                    <a:lumMod val="50000"/>
                  </a:schemeClr>
                </a:solidFill>
                <a:latin typeface="Arial" panose="020B0604020202020204" pitchFamily="34" charset="0"/>
                <a:cs typeface="Arial" panose="020B0604020202020204" pitchFamily="34" charset="0"/>
              </a:rPr>
              <a:t> </a:t>
            </a:r>
            <a:r>
              <a:rPr sz="1400" b="1" i="0" spc="-10" dirty="0" err="1">
                <a:solidFill>
                  <a:schemeClr val="accent1">
                    <a:lumMod val="50000"/>
                  </a:schemeClr>
                </a:solidFill>
                <a:latin typeface="Arial" panose="020B0604020202020204" pitchFamily="34" charset="0"/>
                <a:cs typeface="Arial" panose="020B0604020202020204" pitchFamily="34" charset="0"/>
              </a:rPr>
              <a:t>zavegepant</a:t>
            </a:r>
            <a:endParaRPr sz="1400" b="1" i="0" dirty="0">
              <a:solidFill>
                <a:schemeClr val="accent1">
                  <a:lumMod val="50000"/>
                </a:schemeClr>
              </a:solidFill>
              <a:latin typeface="Arial" panose="020B0604020202020204" pitchFamily="34" charset="0"/>
              <a:cs typeface="Arial" panose="020B0604020202020204" pitchFamily="34" charset="0"/>
            </a:endParaRPr>
          </a:p>
        </p:txBody>
      </p:sp>
      <p:sp>
        <p:nvSpPr>
          <p:cNvPr id="26" name="object 26"/>
          <p:cNvSpPr txBox="1"/>
          <p:nvPr/>
        </p:nvSpPr>
        <p:spPr>
          <a:xfrm>
            <a:off x="3470275" y="2461646"/>
            <a:ext cx="276098" cy="121187"/>
          </a:xfrm>
          <a:prstGeom prst="rect">
            <a:avLst/>
          </a:prstGeom>
          <a:ln>
            <a:noFill/>
          </a:ln>
        </p:spPr>
        <p:txBody>
          <a:bodyPr vert="horz" wrap="square" lIns="0" tIns="13335" rIns="0" bIns="0" rtlCol="0">
            <a:spAutoFit/>
          </a:bodyPr>
          <a:lstStyle/>
          <a:p>
            <a:pPr marL="12700">
              <a:lnSpc>
                <a:spcPct val="100000"/>
              </a:lnSpc>
              <a:spcBef>
                <a:spcPts val="105"/>
              </a:spcBef>
            </a:pPr>
            <a:r>
              <a:rPr sz="700" b="1" i="0" spc="-25" dirty="0">
                <a:solidFill>
                  <a:schemeClr val="accent1">
                    <a:lumMod val="50000"/>
                  </a:schemeClr>
                </a:solidFill>
                <a:latin typeface="Arial" panose="020B0604020202020204" pitchFamily="34" charset="0"/>
                <a:cs typeface="Arial" panose="020B0604020202020204" pitchFamily="34" charset="0"/>
              </a:rPr>
              <a:t>1F</a:t>
            </a:r>
            <a:r>
              <a:rPr lang="en-US" sz="700" b="1" i="0" spc="-25" dirty="0">
                <a:solidFill>
                  <a:schemeClr val="accent1">
                    <a:lumMod val="50000"/>
                  </a:schemeClr>
                </a:solidFill>
                <a:latin typeface="Arial" panose="020B0604020202020204" pitchFamily="34" charset="0"/>
                <a:cs typeface="Arial" panose="020B0604020202020204" pitchFamily="34" charset="0"/>
              </a:rPr>
              <a:t>, </a:t>
            </a:r>
            <a:endParaRPr sz="700" b="1" i="0" dirty="0">
              <a:solidFill>
                <a:schemeClr val="accent1">
                  <a:lumMod val="50000"/>
                </a:schemeClr>
              </a:solidFill>
              <a:latin typeface="Arial" panose="020B0604020202020204" pitchFamily="34" charset="0"/>
              <a:cs typeface="Arial" panose="020B0604020202020204" pitchFamily="34" charset="0"/>
            </a:endParaRPr>
          </a:p>
        </p:txBody>
      </p:sp>
      <p:sp>
        <p:nvSpPr>
          <p:cNvPr id="27" name="object 27"/>
          <p:cNvSpPr txBox="1"/>
          <p:nvPr/>
        </p:nvSpPr>
        <p:spPr>
          <a:xfrm>
            <a:off x="3110230" y="2409415"/>
            <a:ext cx="484505" cy="181460"/>
          </a:xfrm>
          <a:prstGeom prst="rect">
            <a:avLst/>
          </a:prstGeom>
          <a:ln>
            <a:noFill/>
          </a:ln>
        </p:spPr>
        <p:txBody>
          <a:bodyPr vert="horz" wrap="square" lIns="0" tIns="12065" rIns="0" bIns="0" rtlCol="0">
            <a:spAutoFit/>
          </a:bodyPr>
          <a:lstStyle/>
          <a:p>
            <a:pPr marL="12700">
              <a:lnSpc>
                <a:spcPct val="100000"/>
              </a:lnSpc>
              <a:spcBef>
                <a:spcPts val="95"/>
              </a:spcBef>
            </a:pPr>
            <a:r>
              <a:rPr sz="1100" b="1" i="0" dirty="0">
                <a:solidFill>
                  <a:schemeClr val="accent1">
                    <a:lumMod val="50000"/>
                  </a:schemeClr>
                </a:solidFill>
                <a:latin typeface="Arial" panose="020B0604020202020204" pitchFamily="34" charset="0"/>
                <a:cs typeface="Arial" panose="020B0604020202020204" pitchFamily="34" charset="0"/>
              </a:rPr>
              <a:t>5-HT</a:t>
            </a:r>
            <a:r>
              <a:rPr sz="1100" b="1" i="0" spc="200" dirty="0">
                <a:solidFill>
                  <a:schemeClr val="accent1">
                    <a:lumMod val="50000"/>
                  </a:schemeClr>
                </a:solidFill>
                <a:latin typeface="Arial" panose="020B0604020202020204" pitchFamily="34" charset="0"/>
                <a:cs typeface="Arial" panose="020B0604020202020204" pitchFamily="34" charset="0"/>
              </a:rPr>
              <a:t>  </a:t>
            </a:r>
            <a:endParaRPr sz="1200" b="1" i="0" dirty="0">
              <a:solidFill>
                <a:schemeClr val="accent1">
                  <a:lumMod val="50000"/>
                </a:schemeClr>
              </a:solidFill>
              <a:latin typeface="Arial" panose="020B0604020202020204" pitchFamily="34" charset="0"/>
              <a:cs typeface="Arial" panose="020B0604020202020204" pitchFamily="34" charset="0"/>
            </a:endParaRPr>
          </a:p>
        </p:txBody>
      </p:sp>
      <p:sp>
        <p:nvSpPr>
          <p:cNvPr id="29" name="object 29"/>
          <p:cNvSpPr/>
          <p:nvPr/>
        </p:nvSpPr>
        <p:spPr>
          <a:xfrm>
            <a:off x="165477" y="1275909"/>
            <a:ext cx="3804285" cy="338455"/>
          </a:xfrm>
          <a:custGeom>
            <a:avLst/>
            <a:gdLst/>
            <a:ahLst/>
            <a:cxnLst/>
            <a:rect l="l" t="t" r="r" b="b"/>
            <a:pathLst>
              <a:path w="3804285" h="338455">
                <a:moveTo>
                  <a:pt x="0" y="338327"/>
                </a:moveTo>
                <a:lnTo>
                  <a:pt x="3803904" y="338327"/>
                </a:lnTo>
                <a:lnTo>
                  <a:pt x="3803904" y="0"/>
                </a:lnTo>
                <a:lnTo>
                  <a:pt x="0" y="0"/>
                </a:lnTo>
                <a:lnTo>
                  <a:pt x="0" y="338327"/>
                </a:lnTo>
                <a:close/>
              </a:path>
            </a:pathLst>
          </a:custGeom>
          <a:ln w="12700">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sp>
        <p:nvSpPr>
          <p:cNvPr id="30" name="object 30"/>
          <p:cNvSpPr txBox="1"/>
          <p:nvPr/>
        </p:nvSpPr>
        <p:spPr>
          <a:xfrm>
            <a:off x="153081" y="1344609"/>
            <a:ext cx="3804285" cy="443070"/>
          </a:xfrm>
          <a:prstGeom prst="rect">
            <a:avLst/>
          </a:prstGeom>
          <a:ln>
            <a:noFill/>
          </a:ln>
        </p:spPr>
        <p:txBody>
          <a:bodyPr vert="horz" wrap="square" lIns="0" tIns="12065" rIns="0" bIns="0" rtlCol="0">
            <a:spAutoFit/>
          </a:bodyPr>
          <a:lstStyle/>
          <a:p>
            <a:pPr marL="12700">
              <a:lnSpc>
                <a:spcPct val="100000"/>
              </a:lnSpc>
              <a:spcBef>
                <a:spcPts val="95"/>
              </a:spcBef>
            </a:pPr>
            <a:r>
              <a:rPr sz="1400" b="1" i="0" u="sng" spc="-2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Triptans</a:t>
            </a:r>
            <a:r>
              <a:rPr sz="1400" b="1" i="0" u="sng" spc="-6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lang="en-US" sz="1400" b="1" i="0" u="sng" spc="-6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and</a:t>
            </a:r>
            <a:r>
              <a:rPr sz="1400" b="1" i="0" u="sng" spc="-55"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 </a:t>
            </a:r>
            <a:r>
              <a:rPr sz="1400" b="1" i="0" u="sng"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ergots</a:t>
            </a:r>
            <a:r>
              <a:rPr sz="1400" b="1" i="0" spc="-20"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prevent</a:t>
            </a:r>
            <a:r>
              <a:rPr sz="1400" b="1" i="0" spc="-15" dirty="0">
                <a:solidFill>
                  <a:schemeClr val="accent1">
                    <a:lumMod val="50000"/>
                  </a:schemeClr>
                </a:solidFill>
                <a:latin typeface="Arial" panose="020B0604020202020204" pitchFamily="34" charset="0"/>
                <a:cs typeface="Arial" panose="020B0604020202020204" pitchFamily="34" charset="0"/>
              </a:rPr>
              <a:t> </a:t>
            </a:r>
            <a:r>
              <a:rPr sz="1400" b="1" i="0" dirty="0">
                <a:solidFill>
                  <a:schemeClr val="accent1">
                    <a:lumMod val="50000"/>
                  </a:schemeClr>
                </a:solidFill>
                <a:latin typeface="Arial" panose="020B0604020202020204" pitchFamily="34" charset="0"/>
                <a:cs typeface="Arial" panose="020B0604020202020204" pitchFamily="34" charset="0"/>
              </a:rPr>
              <a:t>CGRP</a:t>
            </a:r>
            <a:r>
              <a:rPr sz="1400" b="1" i="0" spc="-40"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release</a:t>
            </a:r>
            <a:r>
              <a:rPr lang="en-US" sz="1400" b="1" i="0" spc="-10" dirty="0">
                <a:solidFill>
                  <a:schemeClr val="accent1">
                    <a:lumMod val="50000"/>
                  </a:schemeClr>
                </a:solidFill>
                <a:latin typeface="Arial" panose="020B0604020202020204" pitchFamily="34" charset="0"/>
                <a:cs typeface="Arial" panose="020B0604020202020204" pitchFamily="34" charset="0"/>
              </a:rPr>
              <a:t>, 5HT agonist</a:t>
            </a:r>
            <a:endParaRPr sz="1400" b="1" i="0" dirty="0">
              <a:solidFill>
                <a:schemeClr val="accent1">
                  <a:lumMod val="50000"/>
                </a:schemeClr>
              </a:solidFill>
              <a:latin typeface="Arial" panose="020B0604020202020204" pitchFamily="34" charset="0"/>
              <a:cs typeface="Arial" panose="020B0604020202020204" pitchFamily="34" charset="0"/>
            </a:endParaRPr>
          </a:p>
        </p:txBody>
      </p:sp>
      <p:sp>
        <p:nvSpPr>
          <p:cNvPr id="31" name="object 31"/>
          <p:cNvSpPr/>
          <p:nvPr/>
        </p:nvSpPr>
        <p:spPr>
          <a:xfrm>
            <a:off x="300227" y="1760859"/>
            <a:ext cx="3249295" cy="338455"/>
          </a:xfrm>
          <a:custGeom>
            <a:avLst/>
            <a:gdLst/>
            <a:ahLst/>
            <a:cxnLst/>
            <a:rect l="l" t="t" r="r" b="b"/>
            <a:pathLst>
              <a:path w="3249295" h="338455">
                <a:moveTo>
                  <a:pt x="0" y="338327"/>
                </a:moveTo>
                <a:lnTo>
                  <a:pt x="3249168" y="338327"/>
                </a:lnTo>
                <a:lnTo>
                  <a:pt x="3249168" y="0"/>
                </a:lnTo>
                <a:lnTo>
                  <a:pt x="0" y="0"/>
                </a:lnTo>
                <a:lnTo>
                  <a:pt x="0" y="338327"/>
                </a:lnTo>
                <a:close/>
              </a:path>
            </a:pathLst>
          </a:custGeom>
          <a:ln w="9525">
            <a:noFill/>
          </a:ln>
        </p:spPr>
        <p:txBody>
          <a:bodyPr wrap="square" lIns="0" tIns="0" rIns="0" bIns="0" rtlCol="0"/>
          <a:lstStyle/>
          <a:p>
            <a:endParaRPr sz="2000" b="1" i="0">
              <a:solidFill>
                <a:schemeClr val="accent1">
                  <a:lumMod val="50000"/>
                </a:schemeClr>
              </a:solidFill>
              <a:latin typeface="Arial" panose="020B0604020202020204" pitchFamily="34" charset="0"/>
              <a:cs typeface="Arial" panose="020B0604020202020204" pitchFamily="34" charset="0"/>
            </a:endParaRPr>
          </a:p>
        </p:txBody>
      </p:sp>
      <p:sp>
        <p:nvSpPr>
          <p:cNvPr id="32" name="object 32"/>
          <p:cNvSpPr txBox="1"/>
          <p:nvPr/>
        </p:nvSpPr>
        <p:spPr>
          <a:xfrm>
            <a:off x="826008" y="1811197"/>
            <a:ext cx="3174747" cy="443070"/>
          </a:xfrm>
          <a:prstGeom prst="rect">
            <a:avLst/>
          </a:prstGeom>
          <a:ln>
            <a:noFill/>
          </a:ln>
        </p:spPr>
        <p:txBody>
          <a:bodyPr vert="horz" wrap="square" lIns="0" tIns="12065" rIns="0" bIns="0" rtlCol="0">
            <a:spAutoFit/>
          </a:bodyPr>
          <a:lstStyle/>
          <a:p>
            <a:pPr marL="12700">
              <a:lnSpc>
                <a:spcPct val="100000"/>
              </a:lnSpc>
              <a:spcBef>
                <a:spcPts val="95"/>
              </a:spcBef>
            </a:pPr>
            <a:r>
              <a:rPr sz="1400" b="1" i="0" u="sng" spc="-10" dirty="0">
                <a:solidFill>
                  <a:schemeClr val="accent1">
                    <a:lumMod val="50000"/>
                  </a:schemeClr>
                </a:solidFill>
                <a:uFill>
                  <a:solidFill>
                    <a:srgbClr val="000000"/>
                  </a:solidFill>
                </a:uFill>
                <a:latin typeface="Arial" panose="020B0604020202020204" pitchFamily="34" charset="0"/>
                <a:cs typeface="Arial" panose="020B0604020202020204" pitchFamily="34" charset="0"/>
              </a:rPr>
              <a:t>Lasmiditan</a:t>
            </a:r>
            <a:r>
              <a:rPr sz="1400" b="1" i="0" spc="-50" dirty="0">
                <a:solidFill>
                  <a:schemeClr val="accent1">
                    <a:lumMod val="50000"/>
                  </a:schemeClr>
                </a:solidFill>
                <a:latin typeface="Arial" panose="020B0604020202020204" pitchFamily="34" charset="0"/>
                <a:cs typeface="Arial" panose="020B0604020202020204" pitchFamily="34" charset="0"/>
              </a:rPr>
              <a:t> </a:t>
            </a:r>
            <a:r>
              <a:rPr lang="en-US" sz="1400" b="1" spc="-50" dirty="0">
                <a:solidFill>
                  <a:schemeClr val="accent1">
                    <a:lumMod val="50000"/>
                  </a:schemeClr>
                </a:solidFill>
                <a:latin typeface="Arial" panose="020B0604020202020204" pitchFamily="34" charset="0"/>
                <a:cs typeface="Arial" panose="020B0604020202020204" pitchFamily="34" charset="0"/>
              </a:rPr>
              <a:t>5HT receptor agonist, </a:t>
            </a:r>
            <a:r>
              <a:rPr sz="1400" b="1" i="0" spc="-10" dirty="0">
                <a:solidFill>
                  <a:schemeClr val="accent1">
                    <a:lumMod val="50000"/>
                  </a:schemeClr>
                </a:solidFill>
                <a:latin typeface="Arial" panose="020B0604020202020204" pitchFamily="34" charset="0"/>
                <a:cs typeface="Arial" panose="020B0604020202020204" pitchFamily="34" charset="0"/>
              </a:rPr>
              <a:t>prevents</a:t>
            </a:r>
            <a:r>
              <a:rPr sz="1400" b="1" i="0" spc="-15" dirty="0">
                <a:solidFill>
                  <a:schemeClr val="accent1">
                    <a:lumMod val="50000"/>
                  </a:schemeClr>
                </a:solidFill>
                <a:latin typeface="Arial" panose="020B0604020202020204" pitchFamily="34" charset="0"/>
                <a:cs typeface="Arial" panose="020B0604020202020204" pitchFamily="34" charset="0"/>
              </a:rPr>
              <a:t> </a:t>
            </a:r>
            <a:r>
              <a:rPr sz="1400" b="1" i="0" dirty="0">
                <a:solidFill>
                  <a:schemeClr val="accent1">
                    <a:lumMod val="50000"/>
                  </a:schemeClr>
                </a:solidFill>
                <a:latin typeface="Arial" panose="020B0604020202020204" pitchFamily="34" charset="0"/>
                <a:cs typeface="Arial" panose="020B0604020202020204" pitchFamily="34" charset="0"/>
              </a:rPr>
              <a:t>CGRP</a:t>
            </a:r>
            <a:r>
              <a:rPr sz="1400" b="1" i="0" spc="-20" dirty="0">
                <a:solidFill>
                  <a:schemeClr val="accent1">
                    <a:lumMod val="50000"/>
                  </a:schemeClr>
                </a:solidFill>
                <a:latin typeface="Arial" panose="020B0604020202020204" pitchFamily="34" charset="0"/>
                <a:cs typeface="Arial" panose="020B0604020202020204" pitchFamily="34" charset="0"/>
              </a:rPr>
              <a:t> </a:t>
            </a:r>
            <a:r>
              <a:rPr sz="1400" b="1" i="0" spc="-10" dirty="0">
                <a:solidFill>
                  <a:schemeClr val="accent1">
                    <a:lumMod val="50000"/>
                  </a:schemeClr>
                </a:solidFill>
                <a:latin typeface="Arial" panose="020B0604020202020204" pitchFamily="34" charset="0"/>
                <a:cs typeface="Arial" panose="020B0604020202020204" pitchFamily="34" charset="0"/>
              </a:rPr>
              <a:t>release</a:t>
            </a:r>
            <a:endParaRPr sz="1400" b="1" i="0" dirty="0">
              <a:solidFill>
                <a:schemeClr val="accent1">
                  <a:lumMod val="50000"/>
                </a:schemeClr>
              </a:solidFill>
              <a:latin typeface="Arial" panose="020B0604020202020204" pitchFamily="34" charset="0"/>
              <a:cs typeface="Arial" panose="020B0604020202020204" pitchFamily="34" charset="0"/>
            </a:endParaRPr>
          </a:p>
        </p:txBody>
      </p:sp>
      <p:sp>
        <p:nvSpPr>
          <p:cNvPr id="33" name="object 33"/>
          <p:cNvSpPr txBox="1"/>
          <p:nvPr/>
        </p:nvSpPr>
        <p:spPr>
          <a:xfrm>
            <a:off x="7668514" y="5830955"/>
            <a:ext cx="478155" cy="182101"/>
          </a:xfrm>
          <a:prstGeom prst="rect">
            <a:avLst/>
          </a:prstGeom>
          <a:ln>
            <a:noFill/>
          </a:ln>
        </p:spPr>
        <p:txBody>
          <a:bodyPr vert="horz" wrap="square" lIns="0" tIns="12700" rIns="0" bIns="0" rtlCol="0">
            <a:spAutoFit/>
          </a:bodyPr>
          <a:lstStyle/>
          <a:p>
            <a:pPr marL="38100">
              <a:lnSpc>
                <a:spcPct val="100000"/>
              </a:lnSpc>
              <a:spcBef>
                <a:spcPts val="100"/>
              </a:spcBef>
            </a:pPr>
            <a:r>
              <a:rPr sz="1100" b="1" i="0" dirty="0">
                <a:solidFill>
                  <a:schemeClr val="accent1">
                    <a:lumMod val="50000"/>
                  </a:schemeClr>
                </a:solidFill>
                <a:latin typeface="Arial" panose="020B0604020202020204" pitchFamily="34" charset="0"/>
                <a:cs typeface="Arial" panose="020B0604020202020204" pitchFamily="34" charset="0"/>
              </a:rPr>
              <a:t>5-</a:t>
            </a:r>
            <a:r>
              <a:rPr sz="1100" b="1" i="0" spc="-20" dirty="0">
                <a:solidFill>
                  <a:schemeClr val="accent1">
                    <a:lumMod val="50000"/>
                  </a:schemeClr>
                </a:solidFill>
                <a:latin typeface="Arial" panose="020B0604020202020204" pitchFamily="34" charset="0"/>
                <a:cs typeface="Arial" panose="020B0604020202020204" pitchFamily="34" charset="0"/>
              </a:rPr>
              <a:t>HT</a:t>
            </a:r>
            <a:r>
              <a:rPr sz="1100" b="1" i="0" spc="-30" baseline="-20833" dirty="0">
                <a:solidFill>
                  <a:schemeClr val="accent1">
                    <a:lumMod val="50000"/>
                  </a:schemeClr>
                </a:solidFill>
                <a:latin typeface="Arial" panose="020B0604020202020204" pitchFamily="34" charset="0"/>
                <a:cs typeface="Arial" panose="020B0604020202020204" pitchFamily="34" charset="0"/>
              </a:rPr>
              <a:t>1B</a:t>
            </a:r>
            <a:endParaRPr sz="1100" b="1" i="0" baseline="-20833">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0199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9">
            <a:extLst>
              <a:ext uri="{FF2B5EF4-FFF2-40B4-BE49-F238E27FC236}">
                <a16:creationId xmlns:a16="http://schemas.microsoft.com/office/drawing/2014/main" id="{2A3031CF-0C82-448F-B9A5-3D783133A652}"/>
              </a:ext>
            </a:extLst>
          </p:cNvPr>
          <p:cNvGraphicFramePr>
            <a:graphicFrameLocks/>
          </p:cNvGraphicFramePr>
          <p:nvPr/>
        </p:nvGraphicFramePr>
        <p:xfrm>
          <a:off x="436563" y="1861636"/>
          <a:ext cx="11189381" cy="333483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81735">
                  <a:extLst>
                    <a:ext uri="{9D8B030D-6E8A-4147-A177-3AD203B41FA5}">
                      <a16:colId xmlns:a16="http://schemas.microsoft.com/office/drawing/2014/main" val="2868745954"/>
                    </a:ext>
                  </a:extLst>
                </a:gridCol>
                <a:gridCol w="2207118">
                  <a:extLst>
                    <a:ext uri="{9D8B030D-6E8A-4147-A177-3AD203B41FA5}">
                      <a16:colId xmlns:a16="http://schemas.microsoft.com/office/drawing/2014/main" val="790287898"/>
                    </a:ext>
                  </a:extLst>
                </a:gridCol>
                <a:gridCol w="1812990">
                  <a:extLst>
                    <a:ext uri="{9D8B030D-6E8A-4147-A177-3AD203B41FA5}">
                      <a16:colId xmlns:a16="http://schemas.microsoft.com/office/drawing/2014/main" val="1759500223"/>
                    </a:ext>
                  </a:extLst>
                </a:gridCol>
                <a:gridCol w="4887538">
                  <a:extLst>
                    <a:ext uri="{9D8B030D-6E8A-4147-A177-3AD203B41FA5}">
                      <a16:colId xmlns:a16="http://schemas.microsoft.com/office/drawing/2014/main" val="668700592"/>
                    </a:ext>
                  </a:extLst>
                </a:gridCol>
              </a:tblGrid>
              <a:tr h="472651">
                <a:tc>
                  <a:txBody>
                    <a:bodyPr/>
                    <a:lstStyle/>
                    <a:p>
                      <a:r>
                        <a:rPr lang="en-US" sz="1800" dirty="0">
                          <a:solidFill>
                            <a:schemeClr val="bg1"/>
                          </a:solidFill>
                        </a:rPr>
                        <a:t>Drug</a:t>
                      </a:r>
                    </a:p>
                  </a:txBody>
                  <a:tcPr marL="87364" marR="8736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tc>
                  <a:txBody>
                    <a:bodyPr/>
                    <a:lstStyle/>
                    <a:p>
                      <a:r>
                        <a:rPr lang="en-US" sz="1800" dirty="0">
                          <a:solidFill>
                            <a:schemeClr val="bg1"/>
                          </a:solidFill>
                        </a:rPr>
                        <a:t>Indication(s)</a:t>
                      </a:r>
                    </a:p>
                  </a:txBody>
                  <a:tcPr marL="87364" marR="8736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tc>
                  <a:txBody>
                    <a:bodyPr/>
                    <a:lstStyle/>
                    <a:p>
                      <a:r>
                        <a:rPr lang="en-US" sz="1800" dirty="0">
                          <a:solidFill>
                            <a:schemeClr val="bg1"/>
                          </a:solidFill>
                        </a:rPr>
                        <a:t>Dosing</a:t>
                      </a:r>
                    </a:p>
                  </a:txBody>
                  <a:tcPr marL="87364" marR="8736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tc>
                  <a:txBody>
                    <a:bodyPr/>
                    <a:lstStyle/>
                    <a:p>
                      <a:r>
                        <a:rPr lang="en-US" sz="1800" dirty="0">
                          <a:solidFill>
                            <a:schemeClr val="bg1"/>
                          </a:solidFill>
                        </a:rPr>
                        <a:t>Examples of Common Adverse Events</a:t>
                      </a:r>
                    </a:p>
                  </a:txBody>
                  <a:tcPr marL="87364" marR="87364"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5C8634"/>
                    </a:solidFill>
                  </a:tcPr>
                </a:tc>
                <a:extLst>
                  <a:ext uri="{0D108BD9-81ED-4DB2-BD59-A6C34878D82A}">
                    <a16:rowId xmlns:a16="http://schemas.microsoft.com/office/drawing/2014/main" val="2074687318"/>
                  </a:ext>
                </a:extLst>
              </a:tr>
              <a:tr h="748626">
                <a:tc>
                  <a:txBody>
                    <a:bodyPr/>
                    <a:lstStyle/>
                    <a:p>
                      <a:r>
                        <a:rPr lang="en-US" sz="1800" dirty="0" err="1">
                          <a:solidFill>
                            <a:schemeClr val="tx1"/>
                          </a:solidFill>
                        </a:rPr>
                        <a:t>Eptinezumab</a:t>
                      </a:r>
                      <a:endParaRPr lang="en-US" sz="1800" dirty="0">
                        <a:solidFill>
                          <a:schemeClr val="tx1"/>
                        </a:solidFill>
                      </a:endParaRP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800" dirty="0">
                          <a:solidFill>
                            <a:schemeClr val="tx1"/>
                          </a:solidFill>
                        </a:rPr>
                        <a:t>EM, CM</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800" dirty="0">
                          <a:solidFill>
                            <a:schemeClr val="tx1"/>
                          </a:solidFill>
                        </a:rPr>
                        <a:t>IV, quarterly</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800" dirty="0">
                          <a:solidFill>
                            <a:schemeClr val="tx1"/>
                          </a:solidFill>
                        </a:rPr>
                        <a:t>URI, nasopharyngitis, fatigue, diarrhea, oropharyngeal pain</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2718631614"/>
                  </a:ext>
                </a:extLst>
              </a:tr>
              <a:tr h="661331">
                <a:tc>
                  <a:txBody>
                    <a:bodyPr/>
                    <a:lstStyle/>
                    <a:p>
                      <a:r>
                        <a:rPr lang="en-US" sz="1800" dirty="0">
                          <a:solidFill>
                            <a:schemeClr val="tx1"/>
                          </a:solidFill>
                        </a:rPr>
                        <a:t>Erenumab</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800" dirty="0">
                          <a:solidFill>
                            <a:schemeClr val="tx1"/>
                          </a:solidFill>
                        </a:rPr>
                        <a:t>EM, CM</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800" dirty="0">
                          <a:solidFill>
                            <a:schemeClr val="tx1"/>
                          </a:solidFill>
                        </a:rPr>
                        <a:t>SC, monthly</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Injection site reactions, constipation</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820438541"/>
                  </a:ext>
                </a:extLst>
              </a:tr>
              <a:tr h="719496">
                <a:tc>
                  <a:txBody>
                    <a:bodyPr/>
                    <a:lstStyle/>
                    <a:p>
                      <a:r>
                        <a:rPr lang="en-US" sz="1800" dirty="0" err="1">
                          <a:solidFill>
                            <a:schemeClr val="tx1"/>
                          </a:solidFill>
                        </a:rPr>
                        <a:t>Fremanezumab</a:t>
                      </a:r>
                      <a:r>
                        <a:rPr lang="en-US" sz="1800" dirty="0">
                          <a:solidFill>
                            <a:schemeClr val="tx1"/>
                          </a:solidFill>
                        </a:rPr>
                        <a:t>*</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EM, CM</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800" dirty="0">
                          <a:solidFill>
                            <a:schemeClr val="tx1"/>
                          </a:solidFill>
                        </a:rPr>
                        <a:t>SC, monthly </a:t>
                      </a:r>
                      <a:br>
                        <a:rPr lang="en-US" sz="1800" dirty="0">
                          <a:solidFill>
                            <a:schemeClr val="tx1"/>
                          </a:solidFill>
                        </a:rPr>
                      </a:br>
                      <a:r>
                        <a:rPr lang="en-US" sz="1800" dirty="0">
                          <a:solidFill>
                            <a:schemeClr val="tx1"/>
                          </a:solidFill>
                        </a:rPr>
                        <a:t>or quarterly</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Injection site reactions</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3894101973"/>
                  </a:ext>
                </a:extLst>
              </a:tr>
              <a:tr h="732728">
                <a:tc>
                  <a:txBody>
                    <a:bodyPr/>
                    <a:lstStyle/>
                    <a:p>
                      <a:r>
                        <a:rPr lang="en-US" sz="1800" dirty="0" err="1">
                          <a:solidFill>
                            <a:schemeClr val="tx1"/>
                          </a:solidFill>
                        </a:rPr>
                        <a:t>Galcanezumab</a:t>
                      </a:r>
                      <a:r>
                        <a:rPr lang="en-US" sz="1800" dirty="0">
                          <a:solidFill>
                            <a:schemeClr val="tx1"/>
                          </a:solidFill>
                        </a:rPr>
                        <a:t>*</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EM, CM</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r>
                        <a:rPr lang="en-US" sz="1800" dirty="0">
                          <a:solidFill>
                            <a:schemeClr val="tx1"/>
                          </a:solidFill>
                        </a:rPr>
                        <a:t>SC, monthly</a:t>
                      </a: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Injection site reactions</a:t>
                      </a:r>
                      <a:endParaRPr lang="en-US" sz="1800" kern="1200" dirty="0">
                        <a:solidFill>
                          <a:schemeClr val="tx1"/>
                        </a:solidFill>
                        <a:latin typeface="+mn-lt"/>
                        <a:ea typeface="+mn-ea"/>
                        <a:cs typeface="+mn-cs"/>
                      </a:endParaRPr>
                    </a:p>
                  </a:txBody>
                  <a:tcPr marL="87364" marR="87364">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3F9ED"/>
                    </a:solidFill>
                  </a:tcPr>
                </a:tc>
                <a:extLst>
                  <a:ext uri="{0D108BD9-81ED-4DB2-BD59-A6C34878D82A}">
                    <a16:rowId xmlns:a16="http://schemas.microsoft.com/office/drawing/2014/main" val="1628816231"/>
                  </a:ext>
                </a:extLst>
              </a:tr>
            </a:tbl>
          </a:graphicData>
        </a:graphic>
      </p:graphicFrame>
      <p:sp>
        <p:nvSpPr>
          <p:cNvPr id="6" name="Title 4">
            <a:extLst>
              <a:ext uri="{FF2B5EF4-FFF2-40B4-BE49-F238E27FC236}">
                <a16:creationId xmlns:a16="http://schemas.microsoft.com/office/drawing/2014/main" id="{5053F1D7-1EC0-4F25-A9DE-16AAC9C9A06D}"/>
              </a:ext>
            </a:extLst>
          </p:cNvPr>
          <p:cNvSpPr txBox="1">
            <a:spLocks/>
          </p:cNvSpPr>
          <p:nvPr/>
        </p:nvSpPr>
        <p:spPr>
          <a:xfrm>
            <a:off x="787908" y="441234"/>
            <a:ext cx="10616184" cy="8617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Newer FDA-Approved Therapies for Headache Disorders: </a:t>
            </a:r>
            <a:br>
              <a:rPr lang="en-US" sz="3200" dirty="0"/>
            </a:br>
            <a:r>
              <a:rPr lang="en-US" sz="3200" dirty="0"/>
              <a:t>Monoclonal Antibodies</a:t>
            </a:r>
          </a:p>
        </p:txBody>
      </p:sp>
      <p:sp>
        <p:nvSpPr>
          <p:cNvPr id="7" name="Footer Placeholder 2">
            <a:extLst>
              <a:ext uri="{FF2B5EF4-FFF2-40B4-BE49-F238E27FC236}">
                <a16:creationId xmlns:a16="http://schemas.microsoft.com/office/drawing/2014/main" id="{5915B63E-F9D3-47D7-BCE9-03DB68286343}"/>
              </a:ext>
            </a:extLst>
          </p:cNvPr>
          <p:cNvSpPr>
            <a:spLocks noGrp="1"/>
          </p:cNvSpPr>
          <p:nvPr>
            <p:ph type="ftr" sz="quarter" idx="11"/>
          </p:nvPr>
        </p:nvSpPr>
        <p:spPr>
          <a:xfrm>
            <a:off x="450851" y="5793345"/>
            <a:ext cx="11175093" cy="923330"/>
          </a:xfrm>
        </p:spPr>
        <p:txBody>
          <a:bodyPr/>
          <a:lstStyle/>
          <a:p>
            <a:pPr algn="r"/>
            <a:r>
              <a:rPr lang="en-US" dirty="0">
                <a:solidFill>
                  <a:schemeClr val="tx1"/>
                </a:solidFill>
              </a:rPr>
              <a:t>*Has also been studied for cluster headache.</a:t>
            </a:r>
            <a:br>
              <a:rPr lang="en-US" dirty="0">
                <a:solidFill>
                  <a:schemeClr val="tx1"/>
                </a:solidFill>
              </a:rPr>
            </a:br>
            <a:r>
              <a:rPr lang="en-US" dirty="0">
                <a:solidFill>
                  <a:schemeClr val="tx1"/>
                </a:solidFill>
              </a:rPr>
              <a:t>CM = chronic migraine; EM = episodic migraine; SC = subcutaneous; URI = upper respiratory infection; UTI = urinary tract infection.</a:t>
            </a:r>
            <a:br>
              <a:rPr lang="en-US" dirty="0">
                <a:solidFill>
                  <a:schemeClr val="tx1"/>
                </a:solidFill>
              </a:rPr>
            </a:br>
            <a:r>
              <a:rPr lang="en-US" dirty="0">
                <a:solidFill>
                  <a:schemeClr val="tx1"/>
                </a:solidFill>
              </a:rPr>
              <a:t>ClinicalTrials.gov. clinicaltrials.gov/ct2/show/NCT03855137. Accessed Apr 13, 2020; ClinicalTrials.gov. clinicaltrials.gov/ct2/show/NCT02605174. Accessed Apr 13, 2020; ClinicalTrials.gov. clinicaltrials.gov/ct2/show/NCT03732638. Accessed Apr 13, 2020; </a:t>
            </a:r>
            <a:r>
              <a:rPr lang="en-US" dirty="0" err="1">
                <a:solidFill>
                  <a:schemeClr val="tx1"/>
                </a:solidFill>
              </a:rPr>
              <a:t>Edvinsson</a:t>
            </a:r>
            <a:r>
              <a:rPr lang="en-US" dirty="0">
                <a:solidFill>
                  <a:schemeClr val="tx1"/>
                </a:solidFill>
              </a:rPr>
              <a:t> L, et al. </a:t>
            </a:r>
            <a:r>
              <a:rPr lang="en-US" i="1" dirty="0">
                <a:solidFill>
                  <a:schemeClr val="tx1"/>
                </a:solidFill>
              </a:rPr>
              <a:t>Nat Rev Neurol</a:t>
            </a:r>
            <a:r>
              <a:rPr lang="en-US" dirty="0">
                <a:solidFill>
                  <a:schemeClr val="tx1"/>
                </a:solidFill>
              </a:rPr>
              <a:t>. 2018;14:338-350. </a:t>
            </a:r>
          </a:p>
        </p:txBody>
      </p:sp>
    </p:spTree>
    <p:extLst>
      <p:ext uri="{BB962C8B-B14F-4D97-AF65-F5344CB8AC3E}">
        <p14:creationId xmlns:p14="http://schemas.microsoft.com/office/powerpoint/2010/main" val="1364664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256AF085-668A-407F-B6B2-83426D35CDD7}"/>
              </a:ext>
            </a:extLst>
          </p:cNvPr>
          <p:cNvSpPr txBox="1">
            <a:spLocks/>
          </p:cNvSpPr>
          <p:nvPr/>
        </p:nvSpPr>
        <p:spPr>
          <a:xfrm>
            <a:off x="437356" y="1909254"/>
            <a:ext cx="10616184" cy="2687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Anti-CGRP monoclonal antibodies*</a:t>
            </a:r>
          </a:p>
          <a:p>
            <a:pPr lvl="1"/>
            <a:r>
              <a:rPr lang="en-US" dirty="0" err="1"/>
              <a:t>Eptinezumab</a:t>
            </a:r>
            <a:endParaRPr lang="en-US" dirty="0"/>
          </a:p>
          <a:p>
            <a:pPr lvl="1"/>
            <a:r>
              <a:rPr lang="en-US" dirty="0" err="1"/>
              <a:t>Erenumab</a:t>
            </a:r>
            <a:endParaRPr lang="en-US" dirty="0"/>
          </a:p>
          <a:p>
            <a:pPr lvl="1"/>
            <a:r>
              <a:rPr lang="en-US" dirty="0" err="1"/>
              <a:t>Fremanezumab</a:t>
            </a:r>
            <a:endParaRPr lang="en-US" dirty="0"/>
          </a:p>
          <a:p>
            <a:pPr lvl="1"/>
            <a:r>
              <a:rPr lang="en-US" dirty="0" err="1"/>
              <a:t>Galcanezumab</a:t>
            </a:r>
            <a:endParaRPr lang="en-US" dirty="0"/>
          </a:p>
          <a:p>
            <a:r>
              <a:rPr lang="en-US" sz="2400" dirty="0" err="1">
                <a:cs typeface="Arial" panose="020B0604020202020204" pitchFamily="34" charset="0"/>
              </a:rPr>
              <a:t>Atogepant</a:t>
            </a:r>
            <a:r>
              <a:rPr lang="en-US" sz="2400" dirty="0">
                <a:cs typeface="Arial" panose="020B0604020202020204" pitchFamily="34" charset="0"/>
              </a:rPr>
              <a:t> (CGRP receptor antagonist)*</a:t>
            </a:r>
          </a:p>
          <a:p>
            <a:r>
              <a:rPr lang="en-US" sz="2400" dirty="0" err="1">
                <a:cs typeface="Arial" panose="020B0604020202020204" pitchFamily="34" charset="0"/>
              </a:rPr>
              <a:t>OnabotulinumtoxinA</a:t>
            </a:r>
            <a:endParaRPr lang="en-US" sz="2400" dirty="0">
              <a:cs typeface="Arial" panose="020B0604020202020204" pitchFamily="34" charset="0"/>
            </a:endParaRPr>
          </a:p>
        </p:txBody>
      </p:sp>
      <p:sp>
        <p:nvSpPr>
          <p:cNvPr id="3" name="Title 2">
            <a:extLst>
              <a:ext uri="{FF2B5EF4-FFF2-40B4-BE49-F238E27FC236}">
                <a16:creationId xmlns:a16="http://schemas.microsoft.com/office/drawing/2014/main" id="{930FB75D-03EA-439A-99D0-F6BF0B4DB79A}"/>
              </a:ext>
            </a:extLst>
          </p:cNvPr>
          <p:cNvSpPr txBox="1">
            <a:spLocks/>
          </p:cNvSpPr>
          <p:nvPr/>
        </p:nvSpPr>
        <p:spPr>
          <a:xfrm>
            <a:off x="787908" y="449044"/>
            <a:ext cx="10616184" cy="4924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mn-lt"/>
              </a:rPr>
              <a:t>FDA-Approved Preventive Therapies for Chronic Migraine</a:t>
            </a:r>
          </a:p>
        </p:txBody>
      </p:sp>
      <p:sp>
        <p:nvSpPr>
          <p:cNvPr id="4" name="Footer Placeholder 1">
            <a:extLst>
              <a:ext uri="{FF2B5EF4-FFF2-40B4-BE49-F238E27FC236}">
                <a16:creationId xmlns:a16="http://schemas.microsoft.com/office/drawing/2014/main" id="{8FC73E49-3DA1-4B84-805B-44561EC676E3}"/>
              </a:ext>
            </a:extLst>
          </p:cNvPr>
          <p:cNvSpPr>
            <a:spLocks noGrp="1"/>
          </p:cNvSpPr>
          <p:nvPr>
            <p:ph type="ftr" sz="quarter" idx="11"/>
          </p:nvPr>
        </p:nvSpPr>
        <p:spPr>
          <a:xfrm>
            <a:off x="934825" y="5393636"/>
            <a:ext cx="10322350" cy="1169180"/>
          </a:xfrm>
        </p:spPr>
        <p:txBody>
          <a:bodyPr/>
          <a:lstStyle/>
          <a:p>
            <a:pPr algn="r"/>
            <a:r>
              <a:rPr lang="en-US" sz="1600" dirty="0">
                <a:solidFill>
                  <a:schemeClr val="tx1"/>
                </a:solidFill>
              </a:rPr>
              <a:t>*Also FDA approved for prevention of </a:t>
            </a:r>
            <a:r>
              <a:rPr lang="en-US" sz="1600" i="1" dirty="0">
                <a:solidFill>
                  <a:schemeClr val="tx1"/>
                </a:solidFill>
              </a:rPr>
              <a:t>episodic</a:t>
            </a:r>
            <a:r>
              <a:rPr lang="en-US" sz="1600" dirty="0">
                <a:solidFill>
                  <a:schemeClr val="tx1"/>
                </a:solidFill>
              </a:rPr>
              <a:t> migraine.</a:t>
            </a:r>
            <a:br>
              <a:rPr lang="en-US" sz="1600" dirty="0">
                <a:solidFill>
                  <a:schemeClr val="tx1"/>
                </a:solidFill>
              </a:rPr>
            </a:br>
            <a:r>
              <a:rPr lang="en-US" sz="1600" i="1" dirty="0">
                <a:solidFill>
                  <a:schemeClr val="tx1"/>
                </a:solidFill>
              </a:rPr>
              <a:t>Med Lett Drugs </a:t>
            </a:r>
            <a:r>
              <a:rPr lang="en-US" sz="1600" i="1" dirty="0" err="1">
                <a:solidFill>
                  <a:schemeClr val="tx1"/>
                </a:solidFill>
              </a:rPr>
              <a:t>Ther</a:t>
            </a:r>
            <a:r>
              <a:rPr lang="en-US" sz="1600" i="1" dirty="0">
                <a:solidFill>
                  <a:schemeClr val="tx1"/>
                </a:solidFill>
              </a:rPr>
              <a:t>. </a:t>
            </a:r>
            <a:r>
              <a:rPr lang="en-US" sz="1600" dirty="0">
                <a:solidFill>
                  <a:schemeClr val="tx1"/>
                </a:solidFill>
              </a:rPr>
              <a:t>2017;59:27-32</a:t>
            </a:r>
          </a:p>
          <a:p>
            <a:pPr algn="r"/>
            <a:r>
              <a:rPr lang="en-US" sz="1600" b="0" i="0" dirty="0" err="1">
                <a:solidFill>
                  <a:srgbClr val="212121"/>
                </a:solidFill>
                <a:effectLst/>
                <a:latin typeface="BlinkMacSystemFont"/>
              </a:rPr>
              <a:t>Haanes</a:t>
            </a:r>
            <a:r>
              <a:rPr lang="en-US" sz="1600" b="0" i="0" dirty="0">
                <a:solidFill>
                  <a:srgbClr val="212121"/>
                </a:solidFill>
                <a:effectLst/>
                <a:latin typeface="BlinkMacSystemFont"/>
              </a:rPr>
              <a:t> KA, </a:t>
            </a:r>
            <a:r>
              <a:rPr lang="en-US" sz="1600" b="0" i="0" dirty="0" err="1">
                <a:solidFill>
                  <a:srgbClr val="212121"/>
                </a:solidFill>
                <a:effectLst/>
                <a:latin typeface="BlinkMacSystemFont"/>
              </a:rPr>
              <a:t>Edvinsson</a:t>
            </a:r>
            <a:r>
              <a:rPr lang="en-US" sz="1600" b="0" i="0" dirty="0">
                <a:solidFill>
                  <a:srgbClr val="212121"/>
                </a:solidFill>
                <a:effectLst/>
                <a:latin typeface="BlinkMacSystemFont"/>
              </a:rPr>
              <a:t> L. </a:t>
            </a:r>
            <a:r>
              <a:rPr lang="en-US" sz="1600" b="0" i="1" dirty="0">
                <a:solidFill>
                  <a:srgbClr val="212121"/>
                </a:solidFill>
                <a:effectLst/>
                <a:latin typeface="BlinkMacSystemFont"/>
              </a:rPr>
              <a:t>Lancet. </a:t>
            </a:r>
            <a:r>
              <a:rPr lang="en-US" sz="1600" b="0" i="0" dirty="0">
                <a:solidFill>
                  <a:srgbClr val="212121"/>
                </a:solidFill>
                <a:effectLst/>
                <a:latin typeface="BlinkMacSystemFont"/>
              </a:rPr>
              <a:t>2023 Jul 26:S0140-6736(23)01462-9</a:t>
            </a:r>
          </a:p>
          <a:p>
            <a:pPr algn="r"/>
            <a:r>
              <a:rPr lang="en-US" sz="1600" b="0" i="0" dirty="0" err="1">
                <a:solidFill>
                  <a:srgbClr val="212121"/>
                </a:solidFill>
                <a:effectLst/>
                <a:latin typeface="BlinkMacSystemFont"/>
              </a:rPr>
              <a:t>Pozo-Rosich</a:t>
            </a:r>
            <a:r>
              <a:rPr lang="en-US" sz="1600" b="0" i="0" dirty="0">
                <a:solidFill>
                  <a:srgbClr val="212121"/>
                </a:solidFill>
                <a:effectLst/>
                <a:latin typeface="BlinkMacSystemFont"/>
              </a:rPr>
              <a:t> P et al. </a:t>
            </a:r>
            <a:r>
              <a:rPr lang="en-US" sz="1600" b="0" i="1" dirty="0">
                <a:solidFill>
                  <a:srgbClr val="212121"/>
                </a:solidFill>
                <a:effectLst/>
                <a:latin typeface="BlinkMacSystemFont"/>
              </a:rPr>
              <a:t>Lancet. </a:t>
            </a:r>
            <a:r>
              <a:rPr lang="en-US" sz="1600" b="0" i="0" dirty="0">
                <a:solidFill>
                  <a:srgbClr val="212121"/>
                </a:solidFill>
                <a:effectLst/>
                <a:latin typeface="BlinkMacSystemFont"/>
              </a:rPr>
              <a:t>2023 Jul 26:S0140-6736(23)01049-8</a:t>
            </a:r>
            <a:endParaRPr lang="en-US" sz="1600" dirty="0">
              <a:solidFill>
                <a:schemeClr val="tx1"/>
              </a:solidFill>
            </a:endParaRPr>
          </a:p>
        </p:txBody>
      </p:sp>
    </p:spTree>
    <p:extLst>
      <p:ext uri="{BB962C8B-B14F-4D97-AF65-F5344CB8AC3E}">
        <p14:creationId xmlns:p14="http://schemas.microsoft.com/office/powerpoint/2010/main" val="3592997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612BD-19E0-88FF-92C3-49B3A70AAD2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Criteria for Identifying Patients for Preventive Treatment</a:t>
            </a:r>
          </a:p>
        </p:txBody>
      </p:sp>
      <p:pic>
        <p:nvPicPr>
          <p:cNvPr id="5" name="Content Placeholder 4">
            <a:extLst>
              <a:ext uri="{FF2B5EF4-FFF2-40B4-BE49-F238E27FC236}">
                <a16:creationId xmlns:a16="http://schemas.microsoft.com/office/drawing/2014/main" id="{29804155-BD68-43AE-D9DE-465D1DFE53B6}"/>
              </a:ext>
            </a:extLst>
          </p:cNvPr>
          <p:cNvPicPr>
            <a:picLocks noGrp="1" noChangeAspect="1"/>
          </p:cNvPicPr>
          <p:nvPr>
            <p:ph idx="1"/>
          </p:nvPr>
        </p:nvPicPr>
        <p:blipFill>
          <a:blip r:embed="rId2"/>
          <a:stretch>
            <a:fillRect/>
          </a:stretch>
        </p:blipFill>
        <p:spPr>
          <a:xfrm>
            <a:off x="1514372" y="1675227"/>
            <a:ext cx="9163256" cy="4394199"/>
          </a:xfrm>
          <a:prstGeom prst="rect">
            <a:avLst/>
          </a:prstGeom>
        </p:spPr>
      </p:pic>
      <p:sp>
        <p:nvSpPr>
          <p:cNvPr id="6" name="TextBox 5">
            <a:extLst>
              <a:ext uri="{FF2B5EF4-FFF2-40B4-BE49-F238E27FC236}">
                <a16:creationId xmlns:a16="http://schemas.microsoft.com/office/drawing/2014/main" id="{B9C69235-3B5F-0B2A-0023-172F12E2C8A3}"/>
              </a:ext>
            </a:extLst>
          </p:cNvPr>
          <p:cNvSpPr txBox="1"/>
          <p:nvPr/>
        </p:nvSpPr>
        <p:spPr>
          <a:xfrm>
            <a:off x="7166660" y="6357979"/>
            <a:ext cx="4318233" cy="338554"/>
          </a:xfrm>
          <a:prstGeom prst="rect">
            <a:avLst/>
          </a:prstGeom>
          <a:noFill/>
        </p:spPr>
        <p:txBody>
          <a:bodyPr wrap="none" rtlCol="0">
            <a:spAutoFit/>
          </a:bodyPr>
          <a:lstStyle/>
          <a:p>
            <a:r>
              <a:rPr lang="en-US" sz="1600" b="0" i="0" dirty="0" err="1">
                <a:solidFill>
                  <a:srgbClr val="212121"/>
                </a:solidFill>
                <a:effectLst/>
              </a:rPr>
              <a:t>Ailani</a:t>
            </a:r>
            <a:r>
              <a:rPr lang="en-US" sz="1600" b="0" i="0" dirty="0">
                <a:solidFill>
                  <a:srgbClr val="212121"/>
                </a:solidFill>
                <a:effectLst/>
              </a:rPr>
              <a:t> J, et al </a:t>
            </a:r>
            <a:r>
              <a:rPr lang="en-US" sz="1600" b="0" i="1" dirty="0">
                <a:solidFill>
                  <a:srgbClr val="212121"/>
                </a:solidFill>
                <a:effectLst/>
              </a:rPr>
              <a:t>Headache</a:t>
            </a:r>
            <a:r>
              <a:rPr lang="en-US" sz="1600" b="0" i="0" dirty="0">
                <a:solidFill>
                  <a:srgbClr val="212121"/>
                </a:solidFill>
                <a:effectLst/>
              </a:rPr>
              <a:t>. 2021 Jul;61(7):1021-1039</a:t>
            </a:r>
            <a:endParaRPr lang="en-US" sz="1600" dirty="0"/>
          </a:p>
        </p:txBody>
      </p:sp>
    </p:spTree>
    <p:extLst>
      <p:ext uri="{BB962C8B-B14F-4D97-AF65-F5344CB8AC3E}">
        <p14:creationId xmlns:p14="http://schemas.microsoft.com/office/powerpoint/2010/main" val="1038308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72448" y="504855"/>
            <a:ext cx="5080000" cy="1736725"/>
          </a:xfrm>
          <a:solidFill>
            <a:schemeClr val="accent1"/>
          </a:solidFill>
        </p:spPr>
        <p:txBody>
          <a:bodyPr lIns="0" tIns="0" rIns="0" bIns="0">
            <a:noAutofit/>
          </a:bodyPr>
          <a:lstStyle/>
          <a:p>
            <a:pPr algn="ctr"/>
            <a:r>
              <a:rPr lang="en-US" sz="2400" spc="-50" dirty="0">
                <a:solidFill>
                  <a:schemeClr val="bg1"/>
                </a:solidFill>
              </a:rPr>
              <a:t>Indications for Initiating Treatment </a:t>
            </a:r>
            <a:br>
              <a:rPr lang="en-US" sz="2400" spc="-50" dirty="0">
                <a:solidFill>
                  <a:schemeClr val="bg1"/>
                </a:solidFill>
              </a:rPr>
            </a:br>
            <a:r>
              <a:rPr lang="en-US" sz="2400" spc="-50" dirty="0">
                <a:solidFill>
                  <a:schemeClr val="bg1"/>
                </a:solidFill>
              </a:rPr>
              <a:t>With Monoclonal Antibodies </a:t>
            </a:r>
            <a:br>
              <a:rPr lang="en-US" sz="2400" spc="-50" dirty="0">
                <a:solidFill>
                  <a:schemeClr val="bg1"/>
                </a:solidFill>
              </a:rPr>
            </a:br>
            <a:r>
              <a:rPr lang="en-US" sz="2400" spc="-50" dirty="0">
                <a:solidFill>
                  <a:schemeClr val="bg1"/>
                </a:solidFill>
              </a:rPr>
              <a:t>to CGRP or its Receptor</a:t>
            </a:r>
          </a:p>
        </p:txBody>
      </p:sp>
      <p:pic>
        <p:nvPicPr>
          <p:cNvPr id="8" name="Picture 7"/>
          <p:cNvPicPr>
            <a:picLocks/>
          </p:cNvPicPr>
          <p:nvPr/>
        </p:nvPicPr>
        <p:blipFill rotWithShape="1">
          <a:blip r:embed="rId2"/>
          <a:srcRect l="9375" t="14763" r="11250" b="17243"/>
          <a:stretch/>
        </p:blipFill>
        <p:spPr>
          <a:xfrm>
            <a:off x="539552" y="497679"/>
            <a:ext cx="5937447" cy="1737652"/>
          </a:xfrm>
          <a:prstGeom prst="rect">
            <a:avLst/>
          </a:prstGeom>
          <a:ln>
            <a:solidFill>
              <a:schemeClr val="bg1">
                <a:lumMod val="50000"/>
              </a:schemeClr>
            </a:solidFill>
          </a:ln>
        </p:spPr>
      </p:pic>
      <p:sp>
        <p:nvSpPr>
          <p:cNvPr id="9" name="Rectangle 8"/>
          <p:cNvSpPr/>
          <p:nvPr/>
        </p:nvSpPr>
        <p:spPr>
          <a:xfrm>
            <a:off x="6573551" y="2272620"/>
            <a:ext cx="5078896" cy="3024183"/>
          </a:xfrm>
          <a:prstGeom prst="rect">
            <a:avLst/>
          </a:prstGeom>
          <a:solidFill>
            <a:schemeClr val="accent3">
              <a:lumMod val="20000"/>
              <a:lumOff val="80000"/>
            </a:schemeClr>
          </a:solidFill>
          <a:ln>
            <a:solidFill>
              <a:schemeClr val="accent3"/>
            </a:solidFill>
          </a:ln>
        </p:spPr>
        <p:txBody>
          <a:bodyPr wrap="square" anchor="ctr" anchorCtr="0">
            <a:noAutofit/>
          </a:bodyPr>
          <a:lstStyle/>
          <a:p>
            <a:pPr algn="ctr">
              <a:spcAft>
                <a:spcPts val="600"/>
              </a:spcAft>
            </a:pPr>
            <a:r>
              <a:rPr lang="en-US" b="1" dirty="0"/>
              <a:t>Recommended Preventive Treatments</a:t>
            </a:r>
            <a:r>
              <a:rPr lang="en-US" baseline="30000" dirty="0"/>
              <a:t>b</a:t>
            </a:r>
          </a:p>
          <a:p>
            <a:pPr marL="228600" indent="-228600">
              <a:spcAft>
                <a:spcPts val="600"/>
              </a:spcAft>
              <a:buFont typeface="+mj-lt"/>
              <a:buAutoNum type="arabicPeriod"/>
            </a:pPr>
            <a:r>
              <a:rPr lang="en-US" dirty="0"/>
              <a:t>Topiramate</a:t>
            </a:r>
          </a:p>
          <a:p>
            <a:pPr marL="228600" indent="-228600">
              <a:spcAft>
                <a:spcPts val="600"/>
              </a:spcAft>
              <a:buFont typeface="+mj-lt"/>
              <a:buAutoNum type="arabicPeriod"/>
            </a:pPr>
            <a:r>
              <a:rPr lang="en-US" dirty="0"/>
              <a:t>Divalproex sodium/valproate </a:t>
            </a:r>
            <a:r>
              <a:rPr lang="en-US" dirty="0" err="1"/>
              <a:t>sodium</a:t>
            </a:r>
            <a:r>
              <a:rPr lang="en-US" baseline="30000" dirty="0" err="1"/>
              <a:t>c</a:t>
            </a:r>
            <a:endParaRPr lang="en-US" baseline="30000" dirty="0"/>
          </a:p>
          <a:p>
            <a:pPr marL="228600" indent="-228600">
              <a:spcAft>
                <a:spcPts val="600"/>
              </a:spcAft>
              <a:buFont typeface="+mj-lt"/>
              <a:buAutoNum type="arabicPeriod"/>
            </a:pPr>
            <a:r>
              <a:rPr lang="en-US" dirty="0"/>
              <a:t>Beta-blocker</a:t>
            </a:r>
          </a:p>
          <a:p>
            <a:pPr marL="228600" indent="-228600">
              <a:spcAft>
                <a:spcPts val="600"/>
              </a:spcAft>
              <a:buFont typeface="+mj-lt"/>
              <a:buAutoNum type="arabicPeriod"/>
            </a:pPr>
            <a:r>
              <a:rPr lang="en-US" dirty="0"/>
              <a:t>Tricyclic antidepressant</a:t>
            </a:r>
          </a:p>
          <a:p>
            <a:pPr marL="228600" indent="-228600">
              <a:spcAft>
                <a:spcPts val="600"/>
              </a:spcAft>
              <a:buFont typeface="+mj-lt"/>
              <a:buAutoNum type="arabicPeriod"/>
            </a:pPr>
            <a:r>
              <a:rPr lang="en-US" dirty="0"/>
              <a:t>Serotonin-norepinephrine reuptake inhibitor</a:t>
            </a:r>
          </a:p>
          <a:p>
            <a:pPr marL="228600" indent="-228600">
              <a:spcAft>
                <a:spcPts val="600"/>
              </a:spcAft>
              <a:buFont typeface="+mj-lt"/>
              <a:buAutoNum type="arabicPeriod"/>
            </a:pPr>
            <a:r>
              <a:rPr lang="en-US" dirty="0"/>
              <a:t>Other treatments with A or B-level established </a:t>
            </a:r>
            <a:r>
              <a:rPr lang="en-US" dirty="0" err="1"/>
              <a:t>efficacy</a:t>
            </a:r>
            <a:r>
              <a:rPr lang="en-US" baseline="30000" dirty="0" err="1"/>
              <a:t>b</a:t>
            </a:r>
            <a:endParaRPr lang="en-US" dirty="0"/>
          </a:p>
        </p:txBody>
      </p:sp>
      <p:sp>
        <p:nvSpPr>
          <p:cNvPr id="10" name="Rectangle 9"/>
          <p:cNvSpPr/>
          <p:nvPr/>
        </p:nvSpPr>
        <p:spPr>
          <a:xfrm>
            <a:off x="539553" y="2327325"/>
            <a:ext cx="5937447" cy="2969479"/>
          </a:xfrm>
          <a:prstGeom prst="rect">
            <a:avLst/>
          </a:prstGeom>
          <a:solidFill>
            <a:schemeClr val="accent2">
              <a:lumMod val="20000"/>
              <a:lumOff val="80000"/>
            </a:schemeClr>
          </a:solidFill>
          <a:ln>
            <a:solidFill>
              <a:schemeClr val="tx2"/>
            </a:solidFill>
          </a:ln>
        </p:spPr>
        <p:txBody>
          <a:bodyPr wrap="square" anchor="ctr">
            <a:noAutofit/>
          </a:bodyPr>
          <a:lstStyle/>
          <a:p>
            <a:pPr marR="0" lvl="0" algn="ctr">
              <a:spcBef>
                <a:spcPts val="0"/>
              </a:spcBef>
              <a:spcAft>
                <a:spcPts val="0"/>
              </a:spcAft>
            </a:pPr>
            <a:r>
              <a:rPr lang="en-US" b="1" dirty="0"/>
              <a:t>Use is approved when ALL of the following are met:</a:t>
            </a:r>
          </a:p>
          <a:p>
            <a:pPr marL="342900" marR="0" lvl="0" indent="-342900">
              <a:spcBef>
                <a:spcPts val="0"/>
              </a:spcBef>
              <a:spcAft>
                <a:spcPts val="0"/>
              </a:spcAft>
              <a:buFont typeface="+mj-lt"/>
              <a:buAutoNum type="alphaUcPeriod"/>
            </a:pPr>
            <a:r>
              <a:rPr lang="en-US" dirty="0"/>
              <a:t>Prescribed by a licensed medical provider</a:t>
            </a:r>
          </a:p>
          <a:p>
            <a:pPr marL="342900" marR="0" lvl="0" indent="-342900">
              <a:spcBef>
                <a:spcPts val="0"/>
              </a:spcBef>
              <a:spcAft>
                <a:spcPts val="0"/>
              </a:spcAft>
              <a:buFont typeface="+mj-lt"/>
              <a:buAutoNum type="alphaUcPeriod"/>
            </a:pPr>
            <a:r>
              <a:rPr lang="en-US" dirty="0"/>
              <a:t>Patient is ≥18 years of age</a:t>
            </a:r>
          </a:p>
          <a:p>
            <a:pPr marL="342900" marR="0" lvl="0" indent="-342900">
              <a:spcBef>
                <a:spcPts val="0"/>
              </a:spcBef>
              <a:spcAft>
                <a:spcPts val="0"/>
              </a:spcAft>
              <a:buFont typeface="+mj-lt"/>
              <a:buAutoNum type="alphaUcPeriod"/>
            </a:pPr>
            <a:r>
              <a:rPr lang="en-US" dirty="0"/>
              <a:t>ICHD-3 migraine (4-14 monthly headache days) AND:</a:t>
            </a:r>
          </a:p>
          <a:p>
            <a:pPr marL="631825" marR="0" lvl="2" indent="-282575">
              <a:spcBef>
                <a:spcPts val="0"/>
              </a:spcBef>
              <a:spcAft>
                <a:spcPts val="0"/>
              </a:spcAft>
              <a:buFont typeface="+mj-lt"/>
              <a:buAutoNum type="alphaLcPeriod"/>
            </a:pPr>
            <a:r>
              <a:rPr lang="en-US" dirty="0"/>
              <a:t>Poor tolerability or inadequate response to an 8-week trial of ≥2 preventive treatments OR</a:t>
            </a:r>
          </a:p>
          <a:p>
            <a:pPr marL="631825" marR="0" lvl="2" indent="-282575">
              <a:spcBef>
                <a:spcPts val="0"/>
              </a:spcBef>
              <a:spcAft>
                <a:spcPts val="0"/>
              </a:spcAft>
              <a:buFont typeface="+mj-lt"/>
              <a:buAutoNum type="alphaLcPeriod"/>
            </a:pPr>
            <a:r>
              <a:rPr lang="en-US" dirty="0"/>
              <a:t>≥2 quarterly injections of onabotulinumtoxinA</a:t>
            </a:r>
            <a:r>
              <a:rPr lang="en-US" baseline="30000" dirty="0"/>
              <a:t>a</a:t>
            </a:r>
          </a:p>
        </p:txBody>
      </p:sp>
      <p:sp>
        <p:nvSpPr>
          <p:cNvPr id="11" name="Rectangle 10"/>
          <p:cNvSpPr/>
          <p:nvPr/>
        </p:nvSpPr>
        <p:spPr>
          <a:xfrm>
            <a:off x="6189785" y="6360321"/>
            <a:ext cx="5568461" cy="312468"/>
          </a:xfrm>
          <a:prstGeom prst="rect">
            <a:avLst/>
          </a:prstGeom>
        </p:spPr>
        <p:txBody>
          <a:bodyPr wrap="square">
            <a:noAutofit/>
          </a:bodyPr>
          <a:lstStyle/>
          <a:p>
            <a:pPr algn="r">
              <a:buClr>
                <a:schemeClr val="tx2"/>
              </a:buClr>
            </a:pPr>
            <a:r>
              <a:rPr lang="en-US" sz="1400" dirty="0">
                <a:solidFill>
                  <a:schemeClr val="bg1">
                    <a:lumMod val="50000"/>
                  </a:schemeClr>
                </a:solidFill>
                <a:ea typeface="Roboto" panose="02000000000000000000" pitchFamily="2" charset="0"/>
                <a:cs typeface="Arial" panose="020B0604020202020204" pitchFamily="34" charset="0"/>
              </a:rPr>
              <a:t>AHS. </a:t>
            </a:r>
            <a:r>
              <a:rPr lang="en-US" sz="1400" i="1" dirty="0">
                <a:solidFill>
                  <a:schemeClr val="bg1">
                    <a:lumMod val="50000"/>
                  </a:schemeClr>
                </a:solidFill>
                <a:ea typeface="Roboto" panose="02000000000000000000" pitchFamily="2" charset="0"/>
                <a:cs typeface="Arial" panose="020B0604020202020204" pitchFamily="34" charset="0"/>
              </a:rPr>
              <a:t>Headache.</a:t>
            </a:r>
            <a:r>
              <a:rPr lang="en-US" sz="1400" dirty="0">
                <a:solidFill>
                  <a:schemeClr val="bg1">
                    <a:lumMod val="50000"/>
                  </a:schemeClr>
                </a:solidFill>
                <a:ea typeface="Roboto" panose="02000000000000000000" pitchFamily="2" charset="0"/>
                <a:cs typeface="Arial" panose="020B0604020202020204" pitchFamily="34" charset="0"/>
              </a:rPr>
              <a:t> 2019;59:1-18; </a:t>
            </a:r>
            <a:r>
              <a:rPr lang="en-US" sz="1400" dirty="0">
                <a:solidFill>
                  <a:schemeClr val="bg1">
                    <a:lumMod val="50000"/>
                  </a:schemeClr>
                </a:solidFill>
              </a:rPr>
              <a:t>Marmura MJ et al. </a:t>
            </a:r>
            <a:r>
              <a:rPr lang="en-US" sz="1400" i="1" dirty="0">
                <a:solidFill>
                  <a:schemeClr val="bg1">
                    <a:lumMod val="50000"/>
                  </a:schemeClr>
                </a:solidFill>
              </a:rPr>
              <a:t>Headache. </a:t>
            </a:r>
            <a:r>
              <a:rPr lang="en-US" sz="1400" dirty="0">
                <a:solidFill>
                  <a:schemeClr val="bg1">
                    <a:lumMod val="50000"/>
                  </a:schemeClr>
                </a:solidFill>
              </a:rPr>
              <a:t>2015;55:3-20</a:t>
            </a:r>
            <a:endParaRPr lang="en-US" sz="1400" dirty="0">
              <a:solidFill>
                <a:srgbClr val="FF0000"/>
              </a:solidFill>
              <a:ea typeface="Roboto" panose="02000000000000000000" pitchFamily="2" charset="0"/>
              <a:cs typeface="Arial" panose="020B0604020202020204" pitchFamily="34" charset="0"/>
            </a:endParaRPr>
          </a:p>
        </p:txBody>
      </p:sp>
      <p:sp>
        <p:nvSpPr>
          <p:cNvPr id="5" name="Rectangle 4"/>
          <p:cNvSpPr/>
          <p:nvPr/>
        </p:nvSpPr>
        <p:spPr>
          <a:xfrm>
            <a:off x="539551" y="5296805"/>
            <a:ext cx="11097987" cy="95410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CGRP, calcitonin gene-related peptide;AAN-AHS, American Academy of Neurology-American Headache Society</a:t>
            </a:r>
          </a:p>
          <a:p>
            <a:r>
              <a:rPr lang="en-US" sz="1400" baseline="30000" dirty="0">
                <a:latin typeface="Arial" panose="020B0604020202020204" pitchFamily="34" charset="0"/>
                <a:cs typeface="Arial" panose="020B0604020202020204" pitchFamily="34" charset="0"/>
              </a:rPr>
              <a:t>a</a:t>
            </a:r>
            <a:r>
              <a:rPr lang="en-US" sz="1400" dirty="0">
                <a:latin typeface="Arial" panose="020B0604020202020204" pitchFamily="34" charset="0"/>
                <a:cs typeface="Arial" panose="020B0604020202020204" pitchFamily="34" charset="0"/>
              </a:rPr>
              <a:t>Chronic migraine only (15 or more headache days) </a:t>
            </a:r>
          </a:p>
          <a:p>
            <a:r>
              <a:rPr lang="en-US" sz="1400" baseline="30000" dirty="0">
                <a:latin typeface="Arial" panose="020B0604020202020204" pitchFamily="34" charset="0"/>
                <a:cs typeface="Arial" panose="020B0604020202020204" pitchFamily="34" charset="0"/>
              </a:rPr>
              <a:t>b</a:t>
            </a:r>
            <a:r>
              <a:rPr lang="en-US" sz="1400" dirty="0">
                <a:latin typeface="Arial" panose="020B0604020202020204" pitchFamily="34" charset="0"/>
                <a:cs typeface="Arial" panose="020B0604020202020204" pitchFamily="34" charset="0"/>
              </a:rPr>
              <a:t>According to AAN-AHS guideline</a:t>
            </a:r>
          </a:p>
          <a:p>
            <a:r>
              <a:rPr lang="en-US" sz="1400" baseline="30000" dirty="0">
                <a:latin typeface="Arial" panose="020B0604020202020204" pitchFamily="34" charset="0"/>
                <a:cs typeface="Arial" panose="020B0604020202020204" pitchFamily="34" charset="0"/>
              </a:rPr>
              <a:t>c</a:t>
            </a:r>
            <a:r>
              <a:rPr lang="en-US" sz="1400" dirty="0">
                <a:latin typeface="Arial" panose="020B0604020202020204" pitchFamily="34" charset="0"/>
                <a:cs typeface="Arial" panose="020B0604020202020204" pitchFamily="34" charset="0"/>
              </a:rPr>
              <a:t>Not for use in women of childbearing potential</a:t>
            </a:r>
          </a:p>
        </p:txBody>
      </p:sp>
    </p:spTree>
    <p:extLst>
      <p:ext uri="{BB962C8B-B14F-4D97-AF65-F5344CB8AC3E}">
        <p14:creationId xmlns:p14="http://schemas.microsoft.com/office/powerpoint/2010/main" val="3253964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A0541E07-0902-4F51-AC45-FE67033EDCFF}"/>
              </a:ext>
            </a:extLst>
          </p:cNvPr>
          <p:cNvSpPr>
            <a:spLocks noGrp="1"/>
          </p:cNvSpPr>
          <p:nvPr>
            <p:ph type="title"/>
          </p:nvPr>
        </p:nvSpPr>
        <p:spPr>
          <a:xfrm>
            <a:off x="838200" y="54954"/>
            <a:ext cx="10515600" cy="1123382"/>
          </a:xfrm>
        </p:spPr>
        <p:txBody>
          <a:bodyPr/>
          <a:lstStyle/>
          <a:p>
            <a:r>
              <a:rPr lang="it-IT" sz="4400" b="1" i="0" dirty="0">
                <a:solidFill>
                  <a:schemeClr val="accent6">
                    <a:lumMod val="50000"/>
                  </a:schemeClr>
                </a:solidFill>
                <a:latin typeface="+mn-lt"/>
              </a:rPr>
              <a:t>Noninvasive Neuromodulation for Migraine </a:t>
            </a:r>
            <a:endParaRPr lang="en-US" b="1" dirty="0">
              <a:solidFill>
                <a:schemeClr val="accent6">
                  <a:lumMod val="50000"/>
                </a:schemeClr>
              </a:solidFill>
            </a:endParaRPr>
          </a:p>
        </p:txBody>
      </p:sp>
      <p:sp>
        <p:nvSpPr>
          <p:cNvPr id="5" name="Slide Number Placeholder 3">
            <a:extLst>
              <a:ext uri="{FF2B5EF4-FFF2-40B4-BE49-F238E27FC236}">
                <a16:creationId xmlns:a16="http://schemas.microsoft.com/office/drawing/2014/main" id="{B097FF87-957E-401C-9736-BE4632E4EB7C}"/>
              </a:ext>
            </a:extLst>
          </p:cNvPr>
          <p:cNvSpPr txBox="1">
            <a:spLocks/>
          </p:cNvSpPr>
          <p:nvPr/>
        </p:nvSpPr>
        <p:spPr>
          <a:xfrm>
            <a:off x="11750400" y="129600"/>
            <a:ext cx="399600" cy="363600"/>
          </a:xfrm>
          <a:prstGeom prst="rect">
            <a:avLst/>
          </a:prstGeom>
        </p:spPr>
        <p:txBody>
          <a:bodyPr/>
          <a:lstStyle>
            <a:defPPr>
              <a:defRPr lang="en-US"/>
            </a:defPPr>
            <a:lvl1pPr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1pPr>
            <a:lvl2pPr marL="457200"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2pPr>
            <a:lvl3pPr marL="914400"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3pPr>
            <a:lvl4pPr marL="1371600"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4pPr>
            <a:lvl5pPr marL="1828800"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5pPr>
            <a:lvl6pPr marL="2286000" algn="l" defTabSz="457200" rtl="0" eaLnBrk="1" latinLnBrk="0" hangingPunct="1">
              <a:defRPr sz="2400" b="1" i="1" kern="1200">
                <a:solidFill>
                  <a:srgbClr val="B4EBFE"/>
                </a:solidFill>
                <a:latin typeface="Arial" charset="0"/>
                <a:ea typeface="ＭＳ Ｐゴシック" charset="0"/>
                <a:cs typeface="ＭＳ Ｐゴシック" charset="0"/>
              </a:defRPr>
            </a:lvl6pPr>
            <a:lvl7pPr marL="2743200" algn="l" defTabSz="457200" rtl="0" eaLnBrk="1" latinLnBrk="0" hangingPunct="1">
              <a:defRPr sz="2400" b="1" i="1" kern="1200">
                <a:solidFill>
                  <a:srgbClr val="B4EBFE"/>
                </a:solidFill>
                <a:latin typeface="Arial" charset="0"/>
                <a:ea typeface="ＭＳ Ｐゴシック" charset="0"/>
                <a:cs typeface="ＭＳ Ｐゴシック" charset="0"/>
              </a:defRPr>
            </a:lvl7pPr>
            <a:lvl8pPr marL="3200400" algn="l" defTabSz="457200" rtl="0" eaLnBrk="1" latinLnBrk="0" hangingPunct="1">
              <a:defRPr sz="2400" b="1" i="1" kern="1200">
                <a:solidFill>
                  <a:srgbClr val="B4EBFE"/>
                </a:solidFill>
                <a:latin typeface="Arial" charset="0"/>
                <a:ea typeface="ＭＳ Ｐゴシック" charset="0"/>
                <a:cs typeface="ＭＳ Ｐゴシック" charset="0"/>
              </a:defRPr>
            </a:lvl8pPr>
            <a:lvl9pPr marL="3657600" algn="l" defTabSz="457200" rtl="0" eaLnBrk="1" latinLnBrk="0" hangingPunct="1">
              <a:defRPr sz="2400" b="1" i="1" kern="1200">
                <a:solidFill>
                  <a:srgbClr val="B4EBFE"/>
                </a:solidFill>
                <a:latin typeface="Arial" charset="0"/>
                <a:ea typeface="ＭＳ Ｐゴシック" charset="0"/>
                <a:cs typeface="ＭＳ Ｐゴシック" charset="0"/>
              </a:defRPr>
            </a:lvl9pPr>
          </a:lstStyle>
          <a:p>
            <a:endParaRPr lang="en-GB" i="0" dirty="0">
              <a:solidFill>
                <a:schemeClr val="tx1"/>
              </a:solidFill>
            </a:endParaRPr>
          </a:p>
        </p:txBody>
      </p:sp>
      <p:sp>
        <p:nvSpPr>
          <p:cNvPr id="7" name="Content Placeholder 2">
            <a:extLst>
              <a:ext uri="{FF2B5EF4-FFF2-40B4-BE49-F238E27FC236}">
                <a16:creationId xmlns:a16="http://schemas.microsoft.com/office/drawing/2014/main" id="{AC6537A3-CE0E-47A9-BAA0-05171EDD17AB}"/>
              </a:ext>
            </a:extLst>
          </p:cNvPr>
          <p:cNvSpPr txBox="1">
            <a:spLocks/>
          </p:cNvSpPr>
          <p:nvPr/>
        </p:nvSpPr>
        <p:spPr>
          <a:xfrm>
            <a:off x="8865310" y="1919306"/>
            <a:ext cx="2789764" cy="4465709"/>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Wingdings" panose="05000000000000000000" pitchFamily="2" charset="2"/>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600"/>
              </a:spcBef>
              <a:buClr>
                <a:schemeClr val="accent1"/>
              </a:buClr>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600"/>
              </a:spcBef>
              <a:buClr>
                <a:schemeClr val="accent1"/>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400" i="0" dirty="0">
                <a:solidFill>
                  <a:schemeClr val="tx1"/>
                </a:solidFill>
                <a:latin typeface="Arial" panose="020B0604020202020204" pitchFamily="34" charset="0"/>
                <a:cs typeface="Arial" panose="020B0604020202020204" pitchFamily="34" charset="0"/>
              </a:rPr>
              <a:t>Combined occipital and supraorbital transcutaneous                        nerve stimulation</a:t>
            </a:r>
            <a:r>
              <a:rPr lang="en-US" sz="1400" i="0" baseline="30000" dirty="0">
                <a:solidFill>
                  <a:schemeClr val="tx1"/>
                </a:solidFill>
                <a:latin typeface="Arial" panose="020B0604020202020204" pitchFamily="34" charset="0"/>
                <a:cs typeface="Arial" panose="020B0604020202020204" pitchFamily="34" charset="0"/>
              </a:rPr>
              <a:t>4</a:t>
            </a:r>
            <a:r>
              <a:rPr lang="en-US" sz="1400" i="0" dirty="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COT</a:t>
            </a:r>
            <a:r>
              <a:rPr lang="en-US" sz="1400" i="0" dirty="0">
                <a:solidFill>
                  <a:schemeClr val="tx1"/>
                </a:solidFill>
                <a:latin typeface="Arial" panose="020B0604020202020204" pitchFamily="34" charset="0"/>
                <a:cs typeface="Arial" panose="020B0604020202020204" pitchFamily="34" charset="0"/>
              </a:rPr>
              <a:t>-NS) </a:t>
            </a:r>
            <a:r>
              <a:rPr lang="en-US" sz="1400" i="0" baseline="30000" dirty="0">
                <a:solidFill>
                  <a:schemeClr val="tx1"/>
                </a:solidFill>
                <a:latin typeface="Arial" panose="020B0604020202020204" pitchFamily="34" charset="0"/>
                <a:cs typeface="Arial" panose="020B0604020202020204" pitchFamily="34" charset="0"/>
              </a:rPr>
              <a:t>4,5</a:t>
            </a:r>
            <a:endParaRPr lang="en-US" sz="1400" i="0" dirty="0">
              <a:solidFill>
                <a:schemeClr val="tx1"/>
              </a:solidFill>
            </a:endParaRPr>
          </a:p>
        </p:txBody>
      </p:sp>
      <p:sp>
        <p:nvSpPr>
          <p:cNvPr id="8" name="Title 2">
            <a:extLst>
              <a:ext uri="{FF2B5EF4-FFF2-40B4-BE49-F238E27FC236}">
                <a16:creationId xmlns:a16="http://schemas.microsoft.com/office/drawing/2014/main" id="{ACEF1A9D-CBA1-4C5D-9A03-777F32BB8E5F}"/>
              </a:ext>
            </a:extLst>
          </p:cNvPr>
          <p:cNvSpPr txBox="1">
            <a:spLocks/>
          </p:cNvSpPr>
          <p:nvPr/>
        </p:nvSpPr>
        <p:spPr bwMode="auto">
          <a:xfrm>
            <a:off x="250498" y="1258420"/>
            <a:ext cx="12192000" cy="11370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pPr algn="l"/>
            <a:endParaRPr lang="en-US" b="0" i="0" kern="0" dirty="0"/>
          </a:p>
        </p:txBody>
      </p:sp>
      <p:sp>
        <p:nvSpPr>
          <p:cNvPr id="9" name="Footer Placeholder 9">
            <a:extLst>
              <a:ext uri="{FF2B5EF4-FFF2-40B4-BE49-F238E27FC236}">
                <a16:creationId xmlns:a16="http://schemas.microsoft.com/office/drawing/2014/main" id="{3B5B8B73-DE79-453E-AA10-3B1595D750CB}"/>
              </a:ext>
            </a:extLst>
          </p:cNvPr>
          <p:cNvSpPr txBox="1">
            <a:spLocks/>
          </p:cNvSpPr>
          <p:nvPr/>
        </p:nvSpPr>
        <p:spPr bwMode="auto">
          <a:xfrm>
            <a:off x="3276188" y="6139095"/>
            <a:ext cx="8622835" cy="77559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274320" tIns="137160" rIns="274320" bIns="137160" numCol="1" anchor="b" anchorCtr="0" compatLnSpc="1">
            <a:prstTxWarp prst="textNoShape">
              <a:avLst/>
            </a:prstTxWarp>
            <a:spAutoFit/>
          </a:bodyPr>
          <a:lstStyle>
            <a:lvl1pPr marL="0" indent="0" algn="l" rtl="0" eaLnBrk="1" fontAlgn="base" hangingPunct="1">
              <a:lnSpc>
                <a:spcPct val="90000"/>
              </a:lnSpc>
              <a:spcBef>
                <a:spcPts val="0"/>
              </a:spcBef>
              <a:spcAft>
                <a:spcPct val="0"/>
              </a:spcAft>
              <a:buClr>
                <a:schemeClr val="accent5"/>
              </a:buClr>
              <a:buFont typeface="Times" charset="0"/>
              <a:buNone/>
              <a:defRPr sz="1400" b="1">
                <a:solidFill>
                  <a:schemeClr val="bg1"/>
                </a:solidFill>
                <a:latin typeface="+mn-lt"/>
                <a:ea typeface="ＭＳ Ｐゴシック" charset="0"/>
                <a:cs typeface="ＭＳ Ｐゴシック" charset="0"/>
              </a:defRPr>
            </a:lvl1pPr>
            <a:lvl2pPr marL="395288" indent="0" algn="l" rtl="0" eaLnBrk="1" fontAlgn="base" hangingPunct="1">
              <a:spcBef>
                <a:spcPts val="2100"/>
              </a:spcBef>
              <a:spcAft>
                <a:spcPct val="0"/>
              </a:spcAft>
              <a:buClr>
                <a:schemeClr val="accent5"/>
              </a:buClr>
              <a:buNone/>
              <a:defRPr sz="1200">
                <a:solidFill>
                  <a:schemeClr val="bg1"/>
                </a:solidFill>
                <a:latin typeface="+mn-lt"/>
                <a:ea typeface="ＭＳ Ｐゴシック" charset="0"/>
              </a:defRPr>
            </a:lvl2pPr>
            <a:lvl3pPr marL="801688" indent="0" algn="l" rtl="0" eaLnBrk="1" fontAlgn="base" hangingPunct="1">
              <a:spcBef>
                <a:spcPts val="2100"/>
              </a:spcBef>
              <a:spcAft>
                <a:spcPct val="0"/>
              </a:spcAft>
              <a:buClr>
                <a:schemeClr val="accent5"/>
              </a:buClr>
              <a:buNone/>
              <a:defRPr sz="1200">
                <a:solidFill>
                  <a:schemeClr val="bg1"/>
                </a:solidFill>
                <a:latin typeface="+mn-lt"/>
                <a:ea typeface="ＭＳ Ｐゴシック" charset="0"/>
              </a:defRPr>
            </a:lvl3pPr>
            <a:lvl4pPr marL="1196975" indent="0" algn="l" rtl="0" eaLnBrk="1" fontAlgn="base" hangingPunct="1">
              <a:spcBef>
                <a:spcPts val="2100"/>
              </a:spcBef>
              <a:spcAft>
                <a:spcPct val="0"/>
              </a:spcAft>
              <a:buClr>
                <a:schemeClr val="accent5"/>
              </a:buClr>
              <a:buNone/>
              <a:defRPr sz="1200">
                <a:solidFill>
                  <a:schemeClr val="bg1"/>
                </a:solidFill>
                <a:latin typeface="+mn-lt"/>
                <a:ea typeface="ＭＳ Ｐゴシック" charset="0"/>
              </a:defRPr>
            </a:lvl4pPr>
            <a:lvl5pPr marL="1601787" indent="0" algn="l" rtl="0" eaLnBrk="1" fontAlgn="base" hangingPunct="1">
              <a:spcBef>
                <a:spcPts val="2100"/>
              </a:spcBef>
              <a:spcAft>
                <a:spcPct val="0"/>
              </a:spcAft>
              <a:buClr>
                <a:schemeClr val="accent5"/>
              </a:buClr>
              <a:buNone/>
              <a:defRPr sz="1200">
                <a:solidFill>
                  <a:schemeClr val="bg1"/>
                </a:solidFill>
                <a:latin typeface="+mn-lt"/>
                <a:ea typeface="ＭＳ Ｐゴシック" charset="0"/>
              </a:defRPr>
            </a:lvl5pPr>
            <a:lvl6pPr marL="2286000" indent="-227013" algn="l" rtl="0" eaLnBrk="1" fontAlgn="base" hangingPunct="1">
              <a:spcBef>
                <a:spcPct val="60000"/>
              </a:spcBef>
              <a:spcAft>
                <a:spcPct val="0"/>
              </a:spcAft>
              <a:buClr>
                <a:schemeClr val="hlink"/>
              </a:buClr>
              <a:buChar char="»"/>
              <a:defRPr sz="1200">
                <a:solidFill>
                  <a:schemeClr val="tx1"/>
                </a:solidFill>
                <a:latin typeface="+mn-lt"/>
              </a:defRPr>
            </a:lvl6pPr>
            <a:lvl7pPr marL="2743200" indent="-227013" algn="l" rtl="0" eaLnBrk="1" fontAlgn="base" hangingPunct="1">
              <a:spcBef>
                <a:spcPct val="60000"/>
              </a:spcBef>
              <a:spcAft>
                <a:spcPct val="0"/>
              </a:spcAft>
              <a:buClr>
                <a:schemeClr val="hlink"/>
              </a:buClr>
              <a:buChar char="»"/>
              <a:defRPr sz="1200">
                <a:solidFill>
                  <a:schemeClr val="tx1"/>
                </a:solidFill>
                <a:latin typeface="+mn-lt"/>
              </a:defRPr>
            </a:lvl7pPr>
            <a:lvl8pPr marL="3200400" indent="-227013" algn="l" rtl="0" eaLnBrk="1" fontAlgn="base" hangingPunct="1">
              <a:spcBef>
                <a:spcPct val="60000"/>
              </a:spcBef>
              <a:spcAft>
                <a:spcPct val="0"/>
              </a:spcAft>
              <a:buClr>
                <a:schemeClr val="hlink"/>
              </a:buClr>
              <a:buChar char="»"/>
              <a:defRPr sz="1200">
                <a:solidFill>
                  <a:schemeClr val="tx1"/>
                </a:solidFill>
                <a:latin typeface="+mn-lt"/>
              </a:defRPr>
            </a:lvl8pPr>
            <a:lvl9pPr marL="3657600" indent="-227013" algn="l" rtl="0" eaLnBrk="1" fontAlgn="base" hangingPunct="1">
              <a:spcBef>
                <a:spcPct val="60000"/>
              </a:spcBef>
              <a:spcAft>
                <a:spcPct val="0"/>
              </a:spcAft>
              <a:buClr>
                <a:schemeClr val="hlink"/>
              </a:buClr>
              <a:buChar char="»"/>
              <a:defRPr sz="1200">
                <a:solidFill>
                  <a:schemeClr val="tx1"/>
                </a:solidFill>
                <a:latin typeface="+mn-lt"/>
              </a:defRPr>
            </a:lvl9pPr>
          </a:lstStyle>
          <a:p>
            <a:pPr algn="r"/>
            <a:r>
              <a:rPr lang="nl-NL" sz="1200" b="0" i="0" kern="0" dirty="0">
                <a:solidFill>
                  <a:schemeClr val="tx1"/>
                </a:solidFill>
              </a:rPr>
              <a:t>1. </a:t>
            </a:r>
            <a:r>
              <a:rPr lang="nl-NL" sz="1200" b="0" i="0" kern="0" dirty="0" err="1">
                <a:solidFill>
                  <a:schemeClr val="tx1"/>
                </a:solidFill>
              </a:rPr>
              <a:t>Tepper</a:t>
            </a:r>
            <a:r>
              <a:rPr lang="nl-NL" sz="1200" b="0" i="0" kern="0" dirty="0">
                <a:solidFill>
                  <a:schemeClr val="tx1"/>
                </a:solidFill>
              </a:rPr>
              <a:t> SJ, Tepper DE. </a:t>
            </a:r>
            <a:r>
              <a:rPr lang="nl-NL" sz="1200" b="0" i="1" kern="0" dirty="0">
                <a:solidFill>
                  <a:schemeClr val="tx1"/>
                </a:solidFill>
              </a:rPr>
              <a:t>Practical Neurology</a:t>
            </a:r>
            <a:r>
              <a:rPr lang="nl-NL" sz="1200" b="0" kern="0" dirty="0">
                <a:solidFill>
                  <a:schemeClr val="tx1"/>
                </a:solidFill>
              </a:rPr>
              <a:t>. </a:t>
            </a:r>
            <a:r>
              <a:rPr lang="nl-NL" sz="1200" b="0" i="0" kern="0" dirty="0">
                <a:solidFill>
                  <a:schemeClr val="tx1"/>
                </a:solidFill>
              </a:rPr>
              <a:t>2018;17:42-45;</a:t>
            </a:r>
            <a:r>
              <a:rPr lang="en-US" sz="1200" b="0" i="0" kern="0" dirty="0">
                <a:solidFill>
                  <a:schemeClr val="tx1"/>
                </a:solidFill>
              </a:rPr>
              <a:t> 2. </a:t>
            </a:r>
            <a:r>
              <a:rPr lang="en-US" sz="1200" b="0" i="0" kern="0" dirty="0" err="1">
                <a:solidFill>
                  <a:schemeClr val="tx1"/>
                </a:solidFill>
              </a:rPr>
              <a:t>Yarnitsky</a:t>
            </a:r>
            <a:r>
              <a:rPr lang="en-US" sz="1200" b="0" i="0" kern="0" dirty="0">
                <a:solidFill>
                  <a:schemeClr val="tx1"/>
                </a:solidFill>
              </a:rPr>
              <a:t> et al.  </a:t>
            </a:r>
            <a:r>
              <a:rPr lang="en-US" sz="1200" b="0" i="1" kern="0" dirty="0">
                <a:solidFill>
                  <a:schemeClr val="tx1"/>
                </a:solidFill>
              </a:rPr>
              <a:t>Headache. </a:t>
            </a:r>
            <a:r>
              <a:rPr lang="en-US" sz="1200" b="0" i="0" kern="0" dirty="0">
                <a:solidFill>
                  <a:schemeClr val="tx1"/>
                </a:solidFill>
              </a:rPr>
              <a:t>2019;59:1240-1252: </a:t>
            </a:r>
          </a:p>
          <a:p>
            <a:pPr algn="r"/>
            <a:r>
              <a:rPr lang="en-US" sz="1200" b="0" i="0" kern="0" dirty="0">
                <a:solidFill>
                  <a:schemeClr val="tx1"/>
                </a:solidFill>
              </a:rPr>
              <a:t>3. Rapoport AM and Tepper SJ. </a:t>
            </a:r>
            <a:r>
              <a:rPr lang="en-US" sz="1200" b="0" i="1" kern="0" dirty="0">
                <a:solidFill>
                  <a:schemeClr val="tx1"/>
                </a:solidFill>
              </a:rPr>
              <a:t>Headache</a:t>
            </a:r>
            <a:r>
              <a:rPr lang="en-US" sz="1200" b="0" kern="0" dirty="0">
                <a:solidFill>
                  <a:schemeClr val="tx1"/>
                </a:solidFill>
              </a:rPr>
              <a:t>. </a:t>
            </a:r>
            <a:r>
              <a:rPr lang="en-US" sz="1200" b="0" i="0" kern="0" dirty="0">
                <a:solidFill>
                  <a:schemeClr val="tx1"/>
                </a:solidFill>
              </a:rPr>
              <a:t>2020;60:229-234; 4. Tepper SJ et al. </a:t>
            </a:r>
            <a:r>
              <a:rPr lang="en-US" sz="1200" b="0" i="1" kern="0" dirty="0">
                <a:solidFill>
                  <a:schemeClr val="tx1"/>
                </a:solidFill>
              </a:rPr>
              <a:t>Headache</a:t>
            </a:r>
            <a:r>
              <a:rPr lang="en-US" sz="1200" b="0" i="0" kern="0" dirty="0">
                <a:solidFill>
                  <a:schemeClr val="tx1"/>
                </a:solidFill>
              </a:rPr>
              <a:t> 2022;62: </a:t>
            </a:r>
            <a:r>
              <a:rPr lang="en-US" sz="1200" b="0" dirty="0">
                <a:solidFill>
                  <a:schemeClr val="tx1"/>
                </a:solidFill>
              </a:rPr>
              <a:t>DOI: 10.1111/head.14350.</a:t>
            </a:r>
          </a:p>
          <a:p>
            <a:pPr algn="r"/>
            <a:r>
              <a:rPr lang="en-US" sz="1200" b="0" dirty="0">
                <a:solidFill>
                  <a:schemeClr val="tx1"/>
                </a:solidFill>
              </a:rPr>
              <a:t>5. Sharon R and Tepper SJ.</a:t>
            </a:r>
            <a:r>
              <a:rPr lang="en-US" sz="1200" b="0" i="1" dirty="0">
                <a:solidFill>
                  <a:schemeClr val="tx1"/>
                </a:solidFill>
              </a:rPr>
              <a:t> Headache </a:t>
            </a:r>
            <a:r>
              <a:rPr lang="en-US" sz="1200" b="0" dirty="0">
                <a:solidFill>
                  <a:schemeClr val="tx1"/>
                </a:solidFill>
              </a:rPr>
              <a:t>2022;62(S1):162 (abstract and </a:t>
            </a:r>
            <a:r>
              <a:rPr lang="en-US" sz="1200" b="0" dirty="0" err="1">
                <a:solidFill>
                  <a:schemeClr val="tx1"/>
                </a:solidFill>
              </a:rPr>
              <a:t>ePoster</a:t>
            </a:r>
            <a:r>
              <a:rPr lang="en-US" sz="1200" b="0" dirty="0">
                <a:solidFill>
                  <a:schemeClr val="tx1"/>
                </a:solidFill>
              </a:rPr>
              <a:t> presentation, AHS Annual Scientific Meeting 6/11/22. </a:t>
            </a:r>
            <a:endParaRPr lang="nl-NL" sz="1200" b="0" i="0" kern="0" dirty="0">
              <a:solidFill>
                <a:schemeClr val="tx1"/>
              </a:solidFill>
            </a:endParaRPr>
          </a:p>
        </p:txBody>
      </p:sp>
      <p:pic>
        <p:nvPicPr>
          <p:cNvPr id="10" name="Picture 9">
            <a:extLst>
              <a:ext uri="{FF2B5EF4-FFF2-40B4-BE49-F238E27FC236}">
                <a16:creationId xmlns:a16="http://schemas.microsoft.com/office/drawing/2014/main" id="{E0BB2D8E-8156-4A45-8839-D0CAEB9B9915}"/>
              </a:ext>
            </a:extLst>
          </p:cNvPr>
          <p:cNvPicPr>
            <a:picLocks noChangeAspect="1"/>
          </p:cNvPicPr>
          <p:nvPr/>
        </p:nvPicPr>
        <p:blipFill rotWithShape="1">
          <a:blip r:embed="rId3">
            <a:extLst>
              <a:ext uri="{28A0092B-C50C-407E-A947-70E740481C1C}">
                <a14:useLocalDpi xmlns:a14="http://schemas.microsoft.com/office/drawing/2010/main" val="0"/>
              </a:ext>
            </a:extLst>
          </a:blip>
          <a:srcRect l="57243" t="10349" r="830" b="18987"/>
          <a:stretch/>
        </p:blipFill>
        <p:spPr>
          <a:xfrm>
            <a:off x="3210679" y="3246285"/>
            <a:ext cx="1972241" cy="1566561"/>
          </a:xfrm>
          <a:prstGeom prst="rect">
            <a:avLst/>
          </a:prstGeom>
          <a:ln>
            <a:solidFill>
              <a:schemeClr val="bg1">
                <a:lumMod val="85000"/>
              </a:schemeClr>
            </a:solidFill>
          </a:ln>
        </p:spPr>
      </p:pic>
      <p:grpSp>
        <p:nvGrpSpPr>
          <p:cNvPr id="11" name="Group 10">
            <a:extLst>
              <a:ext uri="{FF2B5EF4-FFF2-40B4-BE49-F238E27FC236}">
                <a16:creationId xmlns:a16="http://schemas.microsoft.com/office/drawing/2014/main" id="{551A4DE0-6D14-4C79-A996-88302F0C6AFE}"/>
              </a:ext>
            </a:extLst>
          </p:cNvPr>
          <p:cNvGrpSpPr/>
          <p:nvPr/>
        </p:nvGrpSpPr>
        <p:grpSpPr>
          <a:xfrm>
            <a:off x="292976" y="4360283"/>
            <a:ext cx="1692512" cy="1530178"/>
            <a:chOff x="3216360" y="3465488"/>
            <a:chExt cx="1684690" cy="1523103"/>
          </a:xfrm>
        </p:grpSpPr>
        <p:pic>
          <p:nvPicPr>
            <p:cNvPr id="12" name="Picture 2" descr="eNeura device">
              <a:extLst>
                <a:ext uri="{FF2B5EF4-FFF2-40B4-BE49-F238E27FC236}">
                  <a16:creationId xmlns:a16="http://schemas.microsoft.com/office/drawing/2014/main" id="{CDA34B73-18BC-447C-A9D4-D4429D4282A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16361" y="3465488"/>
              <a:ext cx="1684689" cy="765201"/>
            </a:xfrm>
            <a:prstGeom prst="rect">
              <a:avLst/>
            </a:prstGeom>
            <a:noFill/>
            <a:ln>
              <a:solidFill>
                <a:schemeClr val="bg1">
                  <a:lumMod val="85000"/>
                </a:schemeClr>
              </a:solidFill>
            </a:ln>
            <a:extLst>
              <a:ext uri="{909E8E84-426E-40dd-AFC4-6F175D3DCCD1}">
                <a14:hiddenFill xmlns:a14="http://schemas.microsoft.com/office/drawing/2010/main" xmlns="">
                  <a:solidFill>
                    <a:srgbClr val="FFFFFF"/>
                  </a:solidFill>
                </a14:hiddenFill>
              </a:ext>
            </a:extLst>
          </p:spPr>
        </p:pic>
        <p:pic>
          <p:nvPicPr>
            <p:cNvPr id="13" name="Picture 12" descr="http://www.eneura.com/wp-content/uploads/2017/03/device-step-2-position-behind-head.jpg">
              <a:extLst>
                <a:ext uri="{FF2B5EF4-FFF2-40B4-BE49-F238E27FC236}">
                  <a16:creationId xmlns:a16="http://schemas.microsoft.com/office/drawing/2014/main" id="{E19A1F2F-77CB-4B23-A2CB-99368404E93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2118" b="17905"/>
            <a:stretch/>
          </p:blipFill>
          <p:spPr bwMode="auto">
            <a:xfrm flipH="1">
              <a:off x="3216360" y="4223390"/>
              <a:ext cx="1684687" cy="765201"/>
            </a:xfrm>
            <a:prstGeom prst="rect">
              <a:avLst/>
            </a:prstGeom>
            <a:noFill/>
            <a:ln>
              <a:solidFill>
                <a:schemeClr val="bg1">
                  <a:lumMod val="85000"/>
                </a:schemeClr>
              </a:solidFill>
            </a:ln>
            <a:extLst>
              <a:ext uri="{909E8E84-426E-40dd-AFC4-6F175D3DCCD1}">
                <a14:hiddenFill xmlns:a14="http://schemas.microsoft.com/office/drawing/2010/main" xmlns="">
                  <a:solidFill>
                    <a:srgbClr val="FFFFFF"/>
                  </a:solidFill>
                </a14:hiddenFill>
              </a:ext>
            </a:extLst>
          </p:spPr>
        </p:pic>
      </p:grpSp>
      <p:cxnSp>
        <p:nvCxnSpPr>
          <p:cNvPr id="14" name="Straight Connector 13">
            <a:extLst>
              <a:ext uri="{FF2B5EF4-FFF2-40B4-BE49-F238E27FC236}">
                <a16:creationId xmlns:a16="http://schemas.microsoft.com/office/drawing/2014/main" id="{5C352080-4533-44EF-9BC6-0E2045B2157E}"/>
              </a:ext>
            </a:extLst>
          </p:cNvPr>
          <p:cNvCxnSpPr>
            <a:cxnSpLocks/>
          </p:cNvCxnSpPr>
          <p:nvPr/>
        </p:nvCxnSpPr>
        <p:spPr>
          <a:xfrm>
            <a:off x="2874673" y="1326913"/>
            <a:ext cx="0" cy="461433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31">
            <a:extLst>
              <a:ext uri="{FF2B5EF4-FFF2-40B4-BE49-F238E27FC236}">
                <a16:creationId xmlns:a16="http://schemas.microsoft.com/office/drawing/2014/main" id="{BD7C61ED-6E4F-4917-8E43-753B702624B9}"/>
              </a:ext>
            </a:extLst>
          </p:cNvPr>
          <p:cNvSpPr txBox="1">
            <a:spLocks/>
          </p:cNvSpPr>
          <p:nvPr/>
        </p:nvSpPr>
        <p:spPr>
          <a:xfrm>
            <a:off x="106388" y="2029646"/>
            <a:ext cx="2934466" cy="603665"/>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2400"/>
              </a:spcBef>
              <a:buClr>
                <a:srgbClr val="A28877"/>
              </a:buClr>
              <a:buFont typeface="Arial" panose="020B0604020202020204" pitchFamily="34" charset="0"/>
              <a:buChar char="•"/>
              <a:defRPr sz="2400" kern="1200" spc="-50" baseline="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500"/>
              </a:spcBef>
              <a:buClr>
                <a:srgbClr val="A28877"/>
              </a:buClr>
              <a:buFont typeface="Arial" panose="020B0604020202020204" pitchFamily="34" charset="0"/>
              <a:buChar char="–"/>
              <a:defRPr sz="2200" b="0" i="0" u="none" kern="1200" spc="-5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500"/>
              </a:spcBef>
              <a:buClr>
                <a:srgbClr val="A28877"/>
              </a:buClr>
              <a:buFont typeface="Courier New" panose="02070309020205020404" pitchFamily="49" charset="0"/>
              <a:buChar char="o"/>
              <a:defRPr sz="2000" kern="1200" spc="-50" baseline="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Font typeface="Arial" panose="020B0604020202020204" pitchFamily="34" charset="0"/>
              <a:buNone/>
            </a:pPr>
            <a:r>
              <a:rPr lang="en-US" sz="1400" i="0" dirty="0">
                <a:solidFill>
                  <a:schemeClr val="tx1"/>
                </a:solidFill>
              </a:rPr>
              <a:t>External Trigeminal Stimulation</a:t>
            </a:r>
            <a:r>
              <a:rPr lang="en-US" sz="1400" i="0" baseline="30000" dirty="0">
                <a:solidFill>
                  <a:schemeClr val="tx1"/>
                </a:solidFill>
              </a:rPr>
              <a:t>1</a:t>
            </a:r>
            <a:r>
              <a:rPr lang="en-US" sz="1400" i="0" dirty="0">
                <a:solidFill>
                  <a:schemeClr val="tx1"/>
                </a:solidFill>
              </a:rPr>
              <a:t> (</a:t>
            </a:r>
            <a:r>
              <a:rPr lang="en-US" sz="1400" i="0" dirty="0" err="1">
                <a:solidFill>
                  <a:schemeClr val="tx1"/>
                </a:solidFill>
              </a:rPr>
              <a:t>eTNS</a:t>
            </a:r>
            <a:r>
              <a:rPr lang="en-US" sz="1400" i="0" dirty="0">
                <a:solidFill>
                  <a:schemeClr val="tx1"/>
                </a:solidFill>
              </a:rPr>
              <a:t>)</a:t>
            </a:r>
            <a:endParaRPr lang="en-US" sz="1400" i="0" baseline="30000" dirty="0">
              <a:solidFill>
                <a:schemeClr val="tx1"/>
              </a:solidFill>
            </a:endParaRPr>
          </a:p>
        </p:txBody>
      </p:sp>
      <p:sp>
        <p:nvSpPr>
          <p:cNvPr id="16" name="Content Placeholder 31">
            <a:extLst>
              <a:ext uri="{FF2B5EF4-FFF2-40B4-BE49-F238E27FC236}">
                <a16:creationId xmlns:a16="http://schemas.microsoft.com/office/drawing/2014/main" id="{D7A3FCB8-7BAC-4FE8-A290-1B80B8EC2E5B}"/>
              </a:ext>
            </a:extLst>
          </p:cNvPr>
          <p:cNvSpPr txBox="1">
            <a:spLocks/>
          </p:cNvSpPr>
          <p:nvPr/>
        </p:nvSpPr>
        <p:spPr>
          <a:xfrm>
            <a:off x="129326" y="3732792"/>
            <a:ext cx="2751700" cy="533993"/>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2400"/>
              </a:spcBef>
              <a:buClr>
                <a:srgbClr val="A28877"/>
              </a:buClr>
              <a:buFont typeface="Arial" panose="020B0604020202020204" pitchFamily="34" charset="0"/>
              <a:buChar char="•"/>
              <a:defRPr sz="2400" kern="1200" spc="-50" baseline="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500"/>
              </a:spcBef>
              <a:buClr>
                <a:srgbClr val="A28877"/>
              </a:buClr>
              <a:buFont typeface="Arial" panose="020B0604020202020204" pitchFamily="34" charset="0"/>
              <a:buChar char="–"/>
              <a:defRPr sz="2200" b="0" i="0" u="none" kern="1200" spc="-5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500"/>
              </a:spcBef>
              <a:buClr>
                <a:srgbClr val="A28877"/>
              </a:buClr>
              <a:buFont typeface="Courier New" panose="02070309020205020404" pitchFamily="49" charset="0"/>
              <a:buChar char="o"/>
              <a:defRPr sz="2000" kern="1200" spc="-50" baseline="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buNone/>
            </a:pPr>
            <a:r>
              <a:rPr lang="en-US" sz="1400" i="0" dirty="0">
                <a:solidFill>
                  <a:schemeClr val="tx1"/>
                </a:solidFill>
              </a:rPr>
              <a:t>Single Pulse Transcranial Magnetic Stimulation</a:t>
            </a:r>
            <a:r>
              <a:rPr lang="en-US" sz="1400" i="0" baseline="30000" dirty="0">
                <a:solidFill>
                  <a:schemeClr val="tx1"/>
                </a:solidFill>
              </a:rPr>
              <a:t>1</a:t>
            </a:r>
            <a:endParaRPr lang="en-US" sz="1400" i="0" dirty="0">
              <a:solidFill>
                <a:schemeClr val="tx1"/>
              </a:solidFill>
            </a:endParaRPr>
          </a:p>
        </p:txBody>
      </p:sp>
      <p:sp>
        <p:nvSpPr>
          <p:cNvPr id="17" name="Content Placeholder 31">
            <a:extLst>
              <a:ext uri="{FF2B5EF4-FFF2-40B4-BE49-F238E27FC236}">
                <a16:creationId xmlns:a16="http://schemas.microsoft.com/office/drawing/2014/main" id="{31B6E6B5-4C38-4159-B9E8-E84E6ADAD259}"/>
              </a:ext>
            </a:extLst>
          </p:cNvPr>
          <p:cNvSpPr txBox="1">
            <a:spLocks/>
          </p:cNvSpPr>
          <p:nvPr/>
        </p:nvSpPr>
        <p:spPr>
          <a:xfrm>
            <a:off x="3034325" y="2122779"/>
            <a:ext cx="2893661" cy="543439"/>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2400"/>
              </a:spcBef>
              <a:buClr>
                <a:srgbClr val="A28877"/>
              </a:buClr>
              <a:buFont typeface="Arial" panose="020B0604020202020204" pitchFamily="34" charset="0"/>
              <a:buChar char="•"/>
              <a:defRPr sz="2400" kern="1200" spc="-50" baseline="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500"/>
              </a:spcBef>
              <a:buClr>
                <a:srgbClr val="A28877"/>
              </a:buClr>
              <a:buFont typeface="Arial" panose="020B0604020202020204" pitchFamily="34" charset="0"/>
              <a:buChar char="–"/>
              <a:defRPr sz="2200" b="0" i="0" u="none" kern="1200" spc="-5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500"/>
              </a:spcBef>
              <a:buClr>
                <a:srgbClr val="A28877"/>
              </a:buClr>
              <a:buFont typeface="Courier New" panose="02070309020205020404" pitchFamily="49" charset="0"/>
              <a:buChar char="o"/>
              <a:defRPr sz="2000" kern="1200" spc="-50" baseline="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buNone/>
            </a:pPr>
            <a:r>
              <a:rPr lang="en-US" sz="1400" i="0" dirty="0">
                <a:solidFill>
                  <a:schemeClr val="tx1"/>
                </a:solidFill>
              </a:rPr>
              <a:t>Noninvasive Vagal Nerve Stimulation</a:t>
            </a:r>
            <a:r>
              <a:rPr lang="en-US" sz="1400" i="0" baseline="30000" dirty="0">
                <a:solidFill>
                  <a:schemeClr val="tx1"/>
                </a:solidFill>
              </a:rPr>
              <a:t>1</a:t>
            </a:r>
            <a:r>
              <a:rPr lang="en-US" sz="1400" i="0" dirty="0">
                <a:solidFill>
                  <a:schemeClr val="tx1"/>
                </a:solidFill>
              </a:rPr>
              <a:t> (nVNS)</a:t>
            </a:r>
            <a:r>
              <a:rPr lang="en-US" sz="1400" i="0" baseline="30000" dirty="0">
                <a:solidFill>
                  <a:schemeClr val="tx1"/>
                </a:solidFill>
              </a:rPr>
              <a:t> </a:t>
            </a:r>
            <a:endParaRPr lang="en-US" sz="1400" i="0" dirty="0">
              <a:solidFill>
                <a:schemeClr val="tx1"/>
              </a:solidFill>
            </a:endParaRPr>
          </a:p>
        </p:txBody>
      </p:sp>
      <p:sp>
        <p:nvSpPr>
          <p:cNvPr id="18" name="Content Placeholder 31">
            <a:extLst>
              <a:ext uri="{FF2B5EF4-FFF2-40B4-BE49-F238E27FC236}">
                <a16:creationId xmlns:a16="http://schemas.microsoft.com/office/drawing/2014/main" id="{7D138F53-638F-40DA-A487-01FC8E438AB8}"/>
              </a:ext>
            </a:extLst>
          </p:cNvPr>
          <p:cNvSpPr txBox="1">
            <a:spLocks/>
          </p:cNvSpPr>
          <p:nvPr/>
        </p:nvSpPr>
        <p:spPr>
          <a:xfrm>
            <a:off x="6091534" y="2130759"/>
            <a:ext cx="2522379" cy="628323"/>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2400"/>
              </a:spcBef>
              <a:buClr>
                <a:srgbClr val="A28877"/>
              </a:buClr>
              <a:buFont typeface="Arial" panose="020B0604020202020204" pitchFamily="34" charset="0"/>
              <a:buChar char="•"/>
              <a:defRPr sz="2400" kern="1200" spc="-50" baseline="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500"/>
              </a:spcBef>
              <a:buClr>
                <a:srgbClr val="A28877"/>
              </a:buClr>
              <a:buFont typeface="Arial" panose="020B0604020202020204" pitchFamily="34" charset="0"/>
              <a:buChar char="–"/>
              <a:defRPr sz="2200" b="0" i="0" u="none" kern="1200" spc="-5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500"/>
              </a:spcBef>
              <a:buClr>
                <a:srgbClr val="A28877"/>
              </a:buClr>
              <a:buFont typeface="Courier New" panose="02070309020205020404" pitchFamily="49" charset="0"/>
              <a:buChar char="o"/>
              <a:defRPr sz="2000" kern="1200" spc="-50" baseline="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buNone/>
            </a:pPr>
            <a:r>
              <a:rPr lang="en-US" sz="1400" i="0" dirty="0">
                <a:solidFill>
                  <a:schemeClr val="tx1"/>
                </a:solidFill>
              </a:rPr>
              <a:t>Remote Electrical Neuromodulation</a:t>
            </a:r>
            <a:r>
              <a:rPr lang="en-US" sz="1400" i="0" baseline="30000" dirty="0">
                <a:solidFill>
                  <a:schemeClr val="tx1"/>
                </a:solidFill>
              </a:rPr>
              <a:t>2,3</a:t>
            </a:r>
            <a:r>
              <a:rPr lang="en-US" sz="1400" i="0" dirty="0">
                <a:solidFill>
                  <a:schemeClr val="tx1"/>
                </a:solidFill>
              </a:rPr>
              <a:t> (REN) </a:t>
            </a:r>
            <a:endParaRPr lang="en-US" sz="1400" i="0" baseline="30000" dirty="0">
              <a:solidFill>
                <a:schemeClr val="tx1"/>
              </a:solidFill>
            </a:endParaRPr>
          </a:p>
        </p:txBody>
      </p:sp>
      <p:sp>
        <p:nvSpPr>
          <p:cNvPr id="19" name="Rectangle 18">
            <a:extLst>
              <a:ext uri="{FF2B5EF4-FFF2-40B4-BE49-F238E27FC236}">
                <a16:creationId xmlns:a16="http://schemas.microsoft.com/office/drawing/2014/main" id="{236102A4-57DF-421C-947B-31A31B80AF1E}"/>
              </a:ext>
            </a:extLst>
          </p:cNvPr>
          <p:cNvSpPr/>
          <p:nvPr/>
        </p:nvSpPr>
        <p:spPr>
          <a:xfrm>
            <a:off x="162307" y="1300782"/>
            <a:ext cx="2446504" cy="674544"/>
          </a:xfrm>
          <a:prstGeom prst="rect">
            <a:avLst/>
          </a:prstGeom>
          <a:ln>
            <a:solidFill>
              <a:schemeClr val="bg1"/>
            </a:solidFill>
          </a:ln>
        </p:spPr>
        <p:txBody>
          <a:bodyPr wrap="none">
            <a:spAutoFit/>
          </a:bodyPr>
          <a:lstStyle/>
          <a:p>
            <a:pPr>
              <a:spcBef>
                <a:spcPts val="700"/>
              </a:spcBef>
            </a:pPr>
            <a:r>
              <a:rPr lang="en-US" sz="1600" b="1" i="0" dirty="0"/>
              <a:t>FDA Cleared:</a:t>
            </a:r>
          </a:p>
          <a:p>
            <a:pPr>
              <a:spcBef>
                <a:spcPts val="700"/>
              </a:spcBef>
            </a:pPr>
            <a:r>
              <a:rPr lang="en-US" sz="1600" b="1" i="1" u="sng" dirty="0"/>
              <a:t>ACUTE &amp; PREVENTIVE</a:t>
            </a:r>
          </a:p>
        </p:txBody>
      </p:sp>
      <p:sp>
        <p:nvSpPr>
          <p:cNvPr id="20" name="Rectangle 19">
            <a:extLst>
              <a:ext uri="{FF2B5EF4-FFF2-40B4-BE49-F238E27FC236}">
                <a16:creationId xmlns:a16="http://schemas.microsoft.com/office/drawing/2014/main" id="{87C78384-CCE0-43FA-BD49-4827A162F1ED}"/>
              </a:ext>
            </a:extLst>
          </p:cNvPr>
          <p:cNvSpPr/>
          <p:nvPr/>
        </p:nvSpPr>
        <p:spPr>
          <a:xfrm>
            <a:off x="3232742" y="1300782"/>
            <a:ext cx="2446504" cy="674544"/>
          </a:xfrm>
          <a:prstGeom prst="rect">
            <a:avLst/>
          </a:prstGeom>
          <a:ln>
            <a:solidFill>
              <a:schemeClr val="bg1"/>
            </a:solidFill>
          </a:ln>
        </p:spPr>
        <p:txBody>
          <a:bodyPr wrap="none">
            <a:spAutoFit/>
          </a:bodyPr>
          <a:lstStyle/>
          <a:p>
            <a:pPr>
              <a:spcBef>
                <a:spcPts val="700"/>
              </a:spcBef>
            </a:pPr>
            <a:r>
              <a:rPr lang="en-US" sz="1600" b="1" i="0" dirty="0"/>
              <a:t>FDA Cleared:</a:t>
            </a:r>
          </a:p>
          <a:p>
            <a:pPr>
              <a:spcBef>
                <a:spcPts val="700"/>
              </a:spcBef>
            </a:pPr>
            <a:r>
              <a:rPr lang="en-US" sz="1600" b="1" i="1" u="sng" dirty="0"/>
              <a:t>ACUTE &amp; PREVENTIVE</a:t>
            </a:r>
          </a:p>
        </p:txBody>
      </p:sp>
      <p:sp>
        <p:nvSpPr>
          <p:cNvPr id="21" name="Rectangle 20">
            <a:extLst>
              <a:ext uri="{FF2B5EF4-FFF2-40B4-BE49-F238E27FC236}">
                <a16:creationId xmlns:a16="http://schemas.microsoft.com/office/drawing/2014/main" id="{6E4A7EFC-F797-4EE2-86CD-F6A592D8B938}"/>
              </a:ext>
            </a:extLst>
          </p:cNvPr>
          <p:cNvSpPr/>
          <p:nvPr/>
        </p:nvSpPr>
        <p:spPr>
          <a:xfrm>
            <a:off x="6065446" y="1272526"/>
            <a:ext cx="2044919" cy="674544"/>
          </a:xfrm>
          <a:prstGeom prst="rect">
            <a:avLst/>
          </a:prstGeom>
          <a:ln>
            <a:solidFill>
              <a:schemeClr val="bg1"/>
            </a:solidFill>
          </a:ln>
        </p:spPr>
        <p:txBody>
          <a:bodyPr wrap="none">
            <a:spAutoFit/>
          </a:bodyPr>
          <a:lstStyle/>
          <a:p>
            <a:pPr>
              <a:spcBef>
                <a:spcPts val="700"/>
              </a:spcBef>
            </a:pPr>
            <a:r>
              <a:rPr lang="en-US" sz="1600" b="1" i="0" dirty="0"/>
              <a:t>FDA Cleared: </a:t>
            </a:r>
          </a:p>
          <a:p>
            <a:pPr>
              <a:spcBef>
                <a:spcPts val="700"/>
              </a:spcBef>
            </a:pPr>
            <a:r>
              <a:rPr lang="en-US" sz="1600" b="1" i="1" u="sng" dirty="0"/>
              <a:t>ACUTE &amp; PREVENTIVE</a:t>
            </a:r>
          </a:p>
        </p:txBody>
      </p:sp>
      <p:pic>
        <p:nvPicPr>
          <p:cNvPr id="22" name="Picture 21">
            <a:extLst>
              <a:ext uri="{FF2B5EF4-FFF2-40B4-BE49-F238E27FC236}">
                <a16:creationId xmlns:a16="http://schemas.microsoft.com/office/drawing/2014/main" id="{3874F55D-6064-48D5-8225-CFC6D21D2B6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78000"/>
                    </a14:imgEffect>
                  </a14:imgLayer>
                </a14:imgProps>
              </a:ext>
              <a:ext uri="{28A0092B-C50C-407E-A947-70E740481C1C}">
                <a14:useLocalDpi xmlns:a14="http://schemas.microsoft.com/office/drawing/2010/main" val="0"/>
              </a:ext>
            </a:extLst>
          </a:blip>
          <a:srcRect b="42638"/>
          <a:stretch/>
        </p:blipFill>
        <p:spPr>
          <a:xfrm>
            <a:off x="237619" y="2624967"/>
            <a:ext cx="1710856" cy="924143"/>
          </a:xfrm>
          <a:prstGeom prst="rect">
            <a:avLst/>
          </a:prstGeom>
        </p:spPr>
      </p:pic>
      <p:cxnSp>
        <p:nvCxnSpPr>
          <p:cNvPr id="23" name="Straight Connector 22">
            <a:extLst>
              <a:ext uri="{FF2B5EF4-FFF2-40B4-BE49-F238E27FC236}">
                <a16:creationId xmlns:a16="http://schemas.microsoft.com/office/drawing/2014/main" id="{1630714D-962F-4B31-8CE7-70A5F9E1B446}"/>
              </a:ext>
            </a:extLst>
          </p:cNvPr>
          <p:cNvCxnSpPr>
            <a:cxnSpLocks/>
          </p:cNvCxnSpPr>
          <p:nvPr/>
        </p:nvCxnSpPr>
        <p:spPr>
          <a:xfrm>
            <a:off x="5894731" y="1289386"/>
            <a:ext cx="0" cy="469419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1">
            <a:extLst>
              <a:ext uri="{FF2B5EF4-FFF2-40B4-BE49-F238E27FC236}">
                <a16:creationId xmlns:a16="http://schemas.microsoft.com/office/drawing/2014/main" id="{E5AFAB07-7B93-47F6-A105-9E1D8CBF2980}"/>
              </a:ext>
            </a:extLst>
          </p:cNvPr>
          <p:cNvSpPr txBox="1">
            <a:spLocks/>
          </p:cNvSpPr>
          <p:nvPr/>
        </p:nvSpPr>
        <p:spPr>
          <a:xfrm>
            <a:off x="6765420" y="2187806"/>
            <a:ext cx="3008964" cy="717275"/>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2400"/>
              </a:spcBef>
              <a:buClr>
                <a:srgbClr val="A28877"/>
              </a:buClr>
              <a:buFont typeface="Arial" panose="020B0604020202020204" pitchFamily="34" charset="0"/>
              <a:buChar char="•"/>
              <a:defRPr sz="2400" kern="1200" spc="-50" baseline="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500"/>
              </a:spcBef>
              <a:buClr>
                <a:srgbClr val="A28877"/>
              </a:buClr>
              <a:buFont typeface="Arial" panose="020B0604020202020204" pitchFamily="34" charset="0"/>
              <a:buChar char="–"/>
              <a:defRPr sz="2200" b="0" i="0" u="none" kern="1200" spc="-5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500"/>
              </a:spcBef>
              <a:buClr>
                <a:srgbClr val="A28877"/>
              </a:buClr>
              <a:buFont typeface="Courier New" panose="02070309020205020404" pitchFamily="49" charset="0"/>
              <a:buChar char="o"/>
              <a:defRPr sz="2000" kern="1200" spc="-50" baseline="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buNone/>
            </a:pPr>
            <a:endParaRPr lang="en-US" sz="1700" i="0" baseline="30000" dirty="0">
              <a:solidFill>
                <a:schemeClr val="tx1"/>
              </a:solidFill>
            </a:endParaRPr>
          </a:p>
        </p:txBody>
      </p:sp>
      <p:pic>
        <p:nvPicPr>
          <p:cNvPr id="25" name="Picture 2" descr="Migraine Headache Treatment - Theranica">
            <a:extLst>
              <a:ext uri="{FF2B5EF4-FFF2-40B4-BE49-F238E27FC236}">
                <a16:creationId xmlns:a16="http://schemas.microsoft.com/office/drawing/2014/main" id="{AEB14CCA-36AE-4335-8C9C-EC0C92AA3B3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r="36230" b="957"/>
          <a:stretch/>
        </p:blipFill>
        <p:spPr bwMode="auto">
          <a:xfrm>
            <a:off x="6122899" y="3214980"/>
            <a:ext cx="2175755" cy="164253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1DB13DC-09F4-4084-93E3-E1D047009028}"/>
              </a:ext>
            </a:extLst>
          </p:cNvPr>
          <p:cNvSpPr txBox="1"/>
          <p:nvPr/>
        </p:nvSpPr>
        <p:spPr>
          <a:xfrm>
            <a:off x="8613913" y="1145278"/>
            <a:ext cx="2834750" cy="1138773"/>
          </a:xfrm>
          <a:prstGeom prst="rect">
            <a:avLst/>
          </a:prstGeom>
          <a:noFill/>
          <a:ln>
            <a:solidFill>
              <a:schemeClr val="bg1"/>
            </a:solidFill>
          </a:ln>
        </p:spPr>
        <p:txBody>
          <a:bodyPr wrap="none" lIns="182880" tIns="91440" rIns="182880" bIns="91440" rtlCol="0" anchor="ctr" anchorCtr="0">
            <a:spAutoFit/>
          </a:bodyPr>
          <a:lstStyle/>
          <a:p>
            <a:r>
              <a:rPr lang="en-US" sz="1600" b="1" i="0" dirty="0"/>
              <a:t>FDA Cleared:</a:t>
            </a:r>
          </a:p>
          <a:p>
            <a:r>
              <a:rPr lang="en-US" sz="1600" b="1" i="0" dirty="0"/>
              <a:t>ACUTE ONLY</a:t>
            </a:r>
          </a:p>
          <a:p>
            <a:r>
              <a:rPr lang="en-US" sz="1400" b="1" dirty="0"/>
              <a:t>Being Studied for Prevention</a:t>
            </a:r>
          </a:p>
          <a:p>
            <a:endParaRPr lang="en-US" sz="1600" b="1" i="0" dirty="0"/>
          </a:p>
        </p:txBody>
      </p:sp>
      <p:pic>
        <p:nvPicPr>
          <p:cNvPr id="27" name="Picture 2" descr="Image result for neurolief">
            <a:extLst>
              <a:ext uri="{FF2B5EF4-FFF2-40B4-BE49-F238E27FC236}">
                <a16:creationId xmlns:a16="http://schemas.microsoft.com/office/drawing/2014/main" id="{22CC72F1-61BD-4B96-AC23-199E3711BF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4615" y="2749231"/>
            <a:ext cx="2305982" cy="2305982"/>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744C449E-B9EB-48C5-86F0-26DDDC823AFC}"/>
              </a:ext>
            </a:extLst>
          </p:cNvPr>
          <p:cNvCxnSpPr>
            <a:cxnSpLocks/>
          </p:cNvCxnSpPr>
          <p:nvPr/>
        </p:nvCxnSpPr>
        <p:spPr>
          <a:xfrm>
            <a:off x="8443198" y="1255520"/>
            <a:ext cx="0" cy="469419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07E13C5-5924-4435-9C42-FB5008C71A5C}"/>
              </a:ext>
            </a:extLst>
          </p:cNvPr>
          <p:cNvSpPr txBox="1"/>
          <p:nvPr/>
        </p:nvSpPr>
        <p:spPr>
          <a:xfrm>
            <a:off x="9207370" y="3659480"/>
            <a:ext cx="444629" cy="121572"/>
          </a:xfrm>
          <a:prstGeom prst="rect">
            <a:avLst/>
          </a:prstGeom>
          <a:solidFill>
            <a:srgbClr val="D7D7D7"/>
          </a:solidFill>
        </p:spPr>
        <p:txBody>
          <a:bodyPr wrap="square" lIns="182880" tIns="91440" rIns="182880" bIns="91440" rtlCol="0" anchor="ctr" anchorCtr="0">
            <a:spAutoFit/>
          </a:bodyPr>
          <a:lstStyle/>
          <a:p>
            <a:endParaRPr lang="en-US" i="0" dirty="0"/>
          </a:p>
        </p:txBody>
      </p:sp>
    </p:spTree>
    <p:extLst>
      <p:ext uri="{BB962C8B-B14F-4D97-AF65-F5344CB8AC3E}">
        <p14:creationId xmlns:p14="http://schemas.microsoft.com/office/powerpoint/2010/main" val="1415823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0FDDFF-A74B-A869-A068-A905E139BB1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a:solidFill>
                  <a:srgbClr val="FFFFFF"/>
                </a:solidFill>
                <a:latin typeface="+mj-lt"/>
                <a:ea typeface="+mj-ea"/>
                <a:cs typeface="+mj-cs"/>
              </a:rPr>
              <a:t>Criteria for initiating acute treatment with gepants, ditans, or neuromodulatory devices</a:t>
            </a:r>
          </a:p>
        </p:txBody>
      </p:sp>
      <p:pic>
        <p:nvPicPr>
          <p:cNvPr id="5" name="Content Placeholder 4">
            <a:extLst>
              <a:ext uri="{FF2B5EF4-FFF2-40B4-BE49-F238E27FC236}">
                <a16:creationId xmlns:a16="http://schemas.microsoft.com/office/drawing/2014/main" id="{0D7FC68D-B6B5-C9E5-A262-543CC9A86F05}"/>
              </a:ext>
            </a:extLst>
          </p:cNvPr>
          <p:cNvPicPr>
            <a:picLocks noGrp="1" noChangeAspect="1"/>
          </p:cNvPicPr>
          <p:nvPr>
            <p:ph idx="1"/>
          </p:nvPr>
        </p:nvPicPr>
        <p:blipFill>
          <a:blip r:embed="rId2"/>
          <a:stretch>
            <a:fillRect/>
          </a:stretch>
        </p:blipFill>
        <p:spPr>
          <a:xfrm>
            <a:off x="4850438" y="643466"/>
            <a:ext cx="6634455" cy="5568739"/>
          </a:xfrm>
          <a:prstGeom prst="rect">
            <a:avLst/>
          </a:prstGeom>
        </p:spPr>
      </p:pic>
      <p:sp>
        <p:nvSpPr>
          <p:cNvPr id="6" name="TextBox 5">
            <a:extLst>
              <a:ext uri="{FF2B5EF4-FFF2-40B4-BE49-F238E27FC236}">
                <a16:creationId xmlns:a16="http://schemas.microsoft.com/office/drawing/2014/main" id="{9DD9F558-D444-691E-EFD2-4F1C3F3E140F}"/>
              </a:ext>
            </a:extLst>
          </p:cNvPr>
          <p:cNvSpPr txBox="1"/>
          <p:nvPr/>
        </p:nvSpPr>
        <p:spPr>
          <a:xfrm>
            <a:off x="7166660" y="6357979"/>
            <a:ext cx="4318233" cy="338554"/>
          </a:xfrm>
          <a:prstGeom prst="rect">
            <a:avLst/>
          </a:prstGeom>
          <a:noFill/>
        </p:spPr>
        <p:txBody>
          <a:bodyPr wrap="none" rtlCol="0">
            <a:spAutoFit/>
          </a:bodyPr>
          <a:lstStyle/>
          <a:p>
            <a:r>
              <a:rPr lang="en-US" sz="1600" b="0" i="0" dirty="0" err="1">
                <a:solidFill>
                  <a:srgbClr val="212121"/>
                </a:solidFill>
                <a:effectLst/>
              </a:rPr>
              <a:t>Ailani</a:t>
            </a:r>
            <a:r>
              <a:rPr lang="en-US" sz="1600" b="0" i="0" dirty="0">
                <a:solidFill>
                  <a:srgbClr val="212121"/>
                </a:solidFill>
                <a:effectLst/>
              </a:rPr>
              <a:t> J, et al </a:t>
            </a:r>
            <a:r>
              <a:rPr lang="en-US" sz="1600" b="0" i="1" dirty="0">
                <a:solidFill>
                  <a:srgbClr val="212121"/>
                </a:solidFill>
                <a:effectLst/>
              </a:rPr>
              <a:t>Headache</a:t>
            </a:r>
            <a:r>
              <a:rPr lang="en-US" sz="1600" b="0" i="0" dirty="0">
                <a:solidFill>
                  <a:srgbClr val="212121"/>
                </a:solidFill>
                <a:effectLst/>
              </a:rPr>
              <a:t>. 2021 Jul;61(7):1021-1039</a:t>
            </a:r>
            <a:endParaRPr lang="en-US" sz="1600" dirty="0"/>
          </a:p>
        </p:txBody>
      </p:sp>
    </p:spTree>
    <p:extLst>
      <p:ext uri="{BB962C8B-B14F-4D97-AF65-F5344CB8AC3E}">
        <p14:creationId xmlns:p14="http://schemas.microsoft.com/office/powerpoint/2010/main" val="3055898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EA7893-73D9-13A4-6D28-FCC66BDB0CE3}"/>
              </a:ext>
            </a:extLst>
          </p:cNvPr>
          <p:cNvSpPr>
            <a:spLocks noGrp="1"/>
          </p:cNvSpPr>
          <p:nvPr>
            <p:ph type="title"/>
          </p:nvPr>
        </p:nvSpPr>
        <p:spPr>
          <a:xfrm>
            <a:off x="5274365" y="170586"/>
            <a:ext cx="5950226" cy="1708244"/>
          </a:xfrm>
        </p:spPr>
        <p:txBody>
          <a:bodyPr anchor="ctr">
            <a:normAutofit/>
          </a:bodyPr>
          <a:lstStyle/>
          <a:p>
            <a:pPr algn="ctr"/>
            <a:r>
              <a:rPr lang="en-US" dirty="0"/>
              <a:t>Appropriate patients for neuromodulation</a:t>
            </a:r>
          </a:p>
        </p:txBody>
      </p:sp>
      <p:pic>
        <p:nvPicPr>
          <p:cNvPr id="5" name="Picture 4" descr="Desk with stethoscope and computer keyboard">
            <a:extLst>
              <a:ext uri="{FF2B5EF4-FFF2-40B4-BE49-F238E27FC236}">
                <a16:creationId xmlns:a16="http://schemas.microsoft.com/office/drawing/2014/main" id="{7E62469D-B119-2659-B7CC-F2973F2B0378}"/>
              </a:ext>
            </a:extLst>
          </p:cNvPr>
          <p:cNvPicPr>
            <a:picLocks noChangeAspect="1"/>
          </p:cNvPicPr>
          <p:nvPr/>
        </p:nvPicPr>
        <p:blipFill rotWithShape="1">
          <a:blip r:embed="rId2"/>
          <a:srcRect l="40667" r="-2" b="-2"/>
          <a:stretch/>
        </p:blipFill>
        <p:spPr>
          <a:xfrm>
            <a:off x="0" y="-2"/>
            <a:ext cx="4975858" cy="6858002"/>
          </a:xfrm>
          <a:prstGeom prst="rect">
            <a:avLst/>
          </a:prstGeom>
        </p:spPr>
      </p:pic>
      <p:sp>
        <p:nvSpPr>
          <p:cNvPr id="3" name="Content Placeholder 2">
            <a:extLst>
              <a:ext uri="{FF2B5EF4-FFF2-40B4-BE49-F238E27FC236}">
                <a16:creationId xmlns:a16="http://schemas.microsoft.com/office/drawing/2014/main" id="{0AB48A15-6C9A-0EA1-1489-FCF9521594C3}"/>
              </a:ext>
            </a:extLst>
          </p:cNvPr>
          <p:cNvSpPr>
            <a:spLocks noGrp="1"/>
          </p:cNvSpPr>
          <p:nvPr>
            <p:ph idx="1"/>
          </p:nvPr>
        </p:nvSpPr>
        <p:spPr>
          <a:xfrm>
            <a:off x="5274364" y="2616019"/>
            <a:ext cx="5950225" cy="3769835"/>
          </a:xfrm>
        </p:spPr>
        <p:txBody>
          <a:bodyPr anchor="ctr">
            <a:noAutofit/>
          </a:bodyPr>
          <a:lstStyle/>
          <a:p>
            <a:r>
              <a:rPr lang="en-US" sz="2300" dirty="0"/>
              <a:t>Young patients with episodic migraine who don’t want medications</a:t>
            </a:r>
          </a:p>
          <a:p>
            <a:r>
              <a:rPr lang="en-US" sz="2300" dirty="0"/>
              <a:t>Those planning pregnancy</a:t>
            </a:r>
          </a:p>
          <a:p>
            <a:r>
              <a:rPr lang="en-US" sz="2300" dirty="0"/>
              <a:t>Those with multiple medication failures or contraindications</a:t>
            </a:r>
          </a:p>
          <a:p>
            <a:r>
              <a:rPr lang="en-US" sz="2300" dirty="0"/>
              <a:t>Chronic migraine for whom other options are close to exhausted</a:t>
            </a:r>
          </a:p>
          <a:p>
            <a:r>
              <a:rPr lang="en-US" sz="2300" dirty="0"/>
              <a:t>Adjunctive use on top of medications</a:t>
            </a:r>
          </a:p>
          <a:p>
            <a:r>
              <a:rPr lang="en-US" sz="2300" dirty="0"/>
              <a:t>To shift the locus of control to patient with adherence or therapy commitment issues</a:t>
            </a:r>
          </a:p>
          <a:p>
            <a:pPr marL="0" indent="0">
              <a:buNone/>
            </a:pPr>
            <a:endParaRPr lang="en-US" sz="2300" dirty="0"/>
          </a:p>
          <a:p>
            <a:endParaRPr lang="en-US" sz="2300" dirty="0"/>
          </a:p>
        </p:txBody>
      </p:sp>
    </p:spTree>
    <p:extLst>
      <p:ext uri="{BB962C8B-B14F-4D97-AF65-F5344CB8AC3E}">
        <p14:creationId xmlns:p14="http://schemas.microsoft.com/office/powerpoint/2010/main" val="4290382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814A9CA-40DB-874C-A2D1-6CBB784AB3E2}"/>
              </a:ext>
            </a:extLst>
          </p:cNvPr>
          <p:cNvSpPr>
            <a:spLocks noGrp="1"/>
          </p:cNvSpPr>
          <p:nvPr>
            <p:ph type="title"/>
          </p:nvPr>
        </p:nvSpPr>
        <p:spPr>
          <a:xfrm>
            <a:off x="418225" y="1147577"/>
            <a:ext cx="3201366" cy="3823240"/>
          </a:xfrm>
        </p:spPr>
        <p:txBody>
          <a:bodyPr anchor="b">
            <a:normAutofit/>
          </a:bodyPr>
          <a:lstStyle/>
          <a:p>
            <a:pPr algn="r"/>
            <a:r>
              <a:rPr lang="en-US" dirty="0">
                <a:solidFill>
                  <a:srgbClr val="FFFFFF"/>
                </a:solidFill>
              </a:rPr>
              <a:t>Devices for Migraine Management</a:t>
            </a:r>
            <a:br>
              <a:rPr lang="en-US" sz="3400" dirty="0">
                <a:solidFill>
                  <a:srgbClr val="FFFFFF"/>
                </a:solidFill>
              </a:rPr>
            </a:br>
            <a:br>
              <a:rPr lang="en-US" sz="3400" dirty="0">
                <a:solidFill>
                  <a:srgbClr val="FFFFFF"/>
                </a:solidFill>
              </a:rPr>
            </a:br>
            <a:r>
              <a:rPr lang="en-US" sz="2800" i="1" dirty="0">
                <a:solidFill>
                  <a:srgbClr val="FFFFFF"/>
                </a:solidFill>
              </a:rPr>
              <a:t>No Access Except the VA; Current Costs -&gt;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9CDB14-A731-FA4E-AE81-6ABE9D6FEF5F}"/>
                  </a:ext>
                </a:extLst>
              </p:cNvPr>
              <p:cNvSpPr>
                <a:spLocks noGrp="1"/>
              </p:cNvSpPr>
              <p:nvPr>
                <p:ph idx="1"/>
              </p:nvPr>
            </p:nvSpPr>
            <p:spPr>
              <a:xfrm>
                <a:off x="4810259" y="649480"/>
                <a:ext cx="6555347" cy="5546047"/>
              </a:xfrm>
            </p:spPr>
            <p:txBody>
              <a:bodyPr anchor="ctr">
                <a:normAutofit/>
              </a:bodyPr>
              <a:lstStyle/>
              <a:p>
                <a:r>
                  <a:rPr lang="en-US" sz="2600" dirty="0" err="1"/>
                  <a:t>eTNS</a:t>
                </a:r>
                <a:r>
                  <a:rPr lang="en-US" sz="2600" dirty="0"/>
                  <a:t>: </a:t>
                </a:r>
                <a14:m>
                  <m:oMath xmlns:m="http://schemas.openxmlformats.org/officeDocument/2006/math">
                    <m:r>
                      <a:rPr lang="en-US" sz="2600" i="1">
                        <a:latin typeface="Cambria Math" panose="02040503050406030204" pitchFamily="18" charset="0"/>
                        <a:ea typeface="Cambria Math" panose="02040503050406030204" pitchFamily="18" charset="0"/>
                      </a:rPr>
                      <m:t>~</m:t>
                    </m:r>
                  </m:oMath>
                </a14:m>
                <a:r>
                  <a:rPr lang="en-US" sz="2600" b="1" dirty="0"/>
                  <a:t>$400 </a:t>
                </a:r>
                <a:r>
                  <a:rPr lang="en-US" sz="2600" dirty="0"/>
                  <a:t>one time to own, monthly payments available, </a:t>
                </a:r>
                <a:r>
                  <a:rPr lang="en-US" sz="2600" b="1" dirty="0"/>
                  <a:t>$25 </a:t>
                </a:r>
                <a:r>
                  <a:rPr lang="en-US" sz="2600" dirty="0"/>
                  <a:t>for 3 electrodes, 90 day return policy, no prescription necessary</a:t>
                </a:r>
              </a:p>
              <a:p>
                <a:r>
                  <a:rPr lang="en-US" sz="2600" dirty="0" err="1"/>
                  <a:t>sTMS</a:t>
                </a:r>
                <a:r>
                  <a:rPr lang="en-US" sz="2600" dirty="0"/>
                  <a:t>: </a:t>
                </a:r>
                <a:r>
                  <a:rPr lang="en-US" sz="2600" b="1" dirty="0"/>
                  <a:t>$1,050 </a:t>
                </a:r>
                <a:r>
                  <a:rPr lang="en-US" sz="2600" dirty="0"/>
                  <a:t>one time for 3 months, then </a:t>
                </a:r>
                <a:r>
                  <a:rPr lang="en-US" sz="2600" b="1" dirty="0"/>
                  <a:t>$350/month </a:t>
                </a:r>
                <a:r>
                  <a:rPr lang="en-US" sz="2600" dirty="0"/>
                  <a:t>to rent</a:t>
                </a:r>
              </a:p>
              <a:p>
                <a:r>
                  <a:rPr lang="en-US" sz="2600" dirty="0" err="1"/>
                  <a:t>nVNS</a:t>
                </a:r>
                <a:r>
                  <a:rPr lang="en-US" sz="2600" dirty="0"/>
                  <a:t>: </a:t>
                </a:r>
                <a:r>
                  <a:rPr lang="en-US" sz="2600" b="1" dirty="0"/>
                  <a:t>$200/month </a:t>
                </a:r>
                <a:r>
                  <a:rPr lang="en-US" sz="2600" dirty="0"/>
                  <a:t>for unlimited one month use for acute and/or preventive indications</a:t>
                </a:r>
              </a:p>
              <a:p>
                <a:r>
                  <a:rPr lang="en-US" sz="2600" dirty="0"/>
                  <a:t>REN: </a:t>
                </a:r>
                <a:r>
                  <a:rPr lang="en-US" sz="2600" b="1" dirty="0"/>
                  <a:t>$69 </a:t>
                </a:r>
                <a:r>
                  <a:rPr lang="en-US" sz="2600" dirty="0"/>
                  <a:t>for first device (18 treatments), 2 refill options </a:t>
                </a:r>
              </a:p>
              <a:p>
                <a:pPr lvl="1"/>
                <a:r>
                  <a:rPr lang="en-US" sz="2600" b="1" dirty="0"/>
                  <a:t>1/ $89 </a:t>
                </a:r>
              </a:p>
              <a:p>
                <a:pPr lvl="1"/>
                <a:r>
                  <a:rPr lang="en-US" sz="2600" b="1" dirty="0"/>
                  <a:t>3/ $199/($66 per device)</a:t>
                </a:r>
              </a:p>
              <a:p>
                <a:r>
                  <a:rPr lang="en-US" sz="2600" dirty="0"/>
                  <a:t>COT-</a:t>
                </a:r>
                <a:r>
                  <a:rPr lang="en-US" sz="2600" dirty="0" err="1"/>
                  <a:t>nS</a:t>
                </a:r>
                <a:r>
                  <a:rPr lang="en-US" sz="2600" dirty="0"/>
                  <a:t>: </a:t>
                </a:r>
                <a:r>
                  <a:rPr lang="en-US" sz="2600" b="1" dirty="0"/>
                  <a:t>$200 </a:t>
                </a:r>
                <a:r>
                  <a:rPr lang="en-US" sz="2600" dirty="0"/>
                  <a:t>for the first 3 months unlimited use, </a:t>
                </a:r>
                <a:r>
                  <a:rPr lang="en-US" sz="2600" b="1" dirty="0"/>
                  <a:t>$75</a:t>
                </a:r>
                <a:r>
                  <a:rPr lang="en-US" sz="2600" dirty="0"/>
                  <a:t>/month thereafter</a:t>
                </a:r>
              </a:p>
              <a:p>
                <a:endParaRPr lang="en-US" sz="2000" dirty="0"/>
              </a:p>
            </p:txBody>
          </p:sp>
        </mc:Choice>
        <mc:Fallback xmlns="">
          <p:sp>
            <p:nvSpPr>
              <p:cNvPr id="3" name="Content Placeholder 2">
                <a:extLst>
                  <a:ext uri="{FF2B5EF4-FFF2-40B4-BE49-F238E27FC236}">
                    <a16:creationId xmlns:a16="http://schemas.microsoft.com/office/drawing/2014/main" id="{709CDB14-A731-FA4E-AE81-6ABE9D6FEF5F}"/>
                  </a:ext>
                </a:extLst>
              </p:cNvPr>
              <p:cNvSpPr>
                <a:spLocks noGrp="1" noRot="1" noChangeAspect="1" noMove="1" noResize="1" noEditPoints="1" noAdjustHandles="1" noChangeArrowheads="1" noChangeShapeType="1" noTextEdit="1"/>
              </p:cNvSpPr>
              <p:nvPr>
                <p:ph idx="1"/>
              </p:nvPr>
            </p:nvSpPr>
            <p:spPr>
              <a:xfrm>
                <a:off x="4810259" y="649480"/>
                <a:ext cx="6555347" cy="5546047"/>
              </a:xfrm>
              <a:blipFill>
                <a:blip r:embed="rId2"/>
                <a:stretch>
                  <a:fillRect l="-1395" t="-3740" r="-1767"/>
                </a:stretch>
              </a:blipFill>
            </p:spPr>
            <p:txBody>
              <a:bodyPr/>
              <a:lstStyle/>
              <a:p>
                <a:r>
                  <a:rPr lang="en-US">
                    <a:noFill/>
                  </a:rPr>
                  <a:t> </a:t>
                </a:r>
              </a:p>
            </p:txBody>
          </p:sp>
        </mc:Fallback>
      </mc:AlternateContent>
    </p:spTree>
    <p:extLst>
      <p:ext uri="{BB962C8B-B14F-4D97-AF65-F5344CB8AC3E}">
        <p14:creationId xmlns:p14="http://schemas.microsoft.com/office/powerpoint/2010/main" val="2327429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Migraine: a common underserved neurological problem</a:t>
            </a:r>
          </a:p>
        </p:txBody>
      </p:sp>
      <p:sp>
        <p:nvSpPr>
          <p:cNvPr id="3" name="Content Placeholder 2"/>
          <p:cNvSpPr>
            <a:spLocks noGrp="1"/>
          </p:cNvSpPr>
          <p:nvPr>
            <p:ph idx="1"/>
          </p:nvPr>
        </p:nvSpPr>
        <p:spPr/>
        <p:txBody>
          <a:bodyPr/>
          <a:lstStyle/>
          <a:p>
            <a:r>
              <a:rPr lang="en-US" dirty="0"/>
              <a:t>Migraine is a chronic neurological disease with episodic manifestations</a:t>
            </a:r>
          </a:p>
          <a:p>
            <a:r>
              <a:rPr lang="en-US" dirty="0"/>
              <a:t>2</a:t>
            </a:r>
            <a:r>
              <a:rPr lang="en-US" baseline="30000" dirty="0"/>
              <a:t>nd</a:t>
            </a:r>
            <a:r>
              <a:rPr lang="en-US" dirty="0"/>
              <a:t> most disabling episodic condition and </a:t>
            </a:r>
            <a:r>
              <a:rPr lang="en-US" b="0" i="0" dirty="0">
                <a:solidFill>
                  <a:srgbClr val="1F1F1F"/>
                </a:solidFill>
                <a:effectLst/>
                <a:latin typeface="ElsevierGulliver"/>
              </a:rPr>
              <a:t>may affect occupational, academic, social, family, and personal domains of life.</a:t>
            </a:r>
            <a:endParaRPr lang="en-US" dirty="0"/>
          </a:p>
          <a:p>
            <a:r>
              <a:rPr lang="en-US" dirty="0"/>
              <a:t>3:1 (W:M), with an estimated 1-year period prevalence of 18% in women and 6% in men</a:t>
            </a:r>
          </a:p>
          <a:p>
            <a:r>
              <a:rPr lang="en-US" b="0" i="0" dirty="0">
                <a:solidFill>
                  <a:srgbClr val="1F1F1F"/>
                </a:solidFill>
                <a:effectLst/>
                <a:latin typeface="ElsevierGulliver"/>
              </a:rPr>
              <a:t>Migraine is associated with many medical comorbidities including cardiovascular disease, psychiatric disease, and sleep disorders</a:t>
            </a:r>
            <a:endParaRPr lang="en-US" dirty="0"/>
          </a:p>
        </p:txBody>
      </p:sp>
      <p:sp>
        <p:nvSpPr>
          <p:cNvPr id="4" name="TextBox 3"/>
          <p:cNvSpPr txBox="1"/>
          <p:nvPr/>
        </p:nvSpPr>
        <p:spPr>
          <a:xfrm>
            <a:off x="6318639" y="5988734"/>
            <a:ext cx="5035161" cy="646331"/>
          </a:xfrm>
          <a:prstGeom prst="rect">
            <a:avLst/>
          </a:prstGeom>
          <a:noFill/>
        </p:spPr>
        <p:txBody>
          <a:bodyPr wrap="none" rtlCol="0">
            <a:spAutoFit/>
          </a:bodyPr>
          <a:lstStyle/>
          <a:p>
            <a:pPr algn="r"/>
            <a:r>
              <a:rPr lang="en-US" dirty="0"/>
              <a:t>Lancet Neurol 2019, 18:459-80</a:t>
            </a:r>
          </a:p>
          <a:p>
            <a:pPr algn="r"/>
            <a:r>
              <a:rPr lang="en-US" b="0" i="0" dirty="0">
                <a:solidFill>
                  <a:srgbClr val="212121"/>
                </a:solidFill>
                <a:effectLst/>
                <a:latin typeface="BlinkMacSystemFont"/>
              </a:rPr>
              <a:t>Burch RC et al. Neurol Clin. 2019 Nov;37(4):631-649</a:t>
            </a:r>
            <a:endParaRPr lang="en-US" dirty="0"/>
          </a:p>
        </p:txBody>
      </p:sp>
    </p:spTree>
    <p:extLst>
      <p:ext uri="{BB962C8B-B14F-4D97-AF65-F5344CB8AC3E}">
        <p14:creationId xmlns:p14="http://schemas.microsoft.com/office/powerpoint/2010/main" val="1389423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543E-4A6D-FD3B-989B-8C7521689BA0}"/>
              </a:ext>
            </a:extLst>
          </p:cNvPr>
          <p:cNvSpPr>
            <a:spLocks noGrp="1"/>
          </p:cNvSpPr>
          <p:nvPr>
            <p:ph type="title"/>
          </p:nvPr>
        </p:nvSpPr>
        <p:spPr/>
        <p:txBody>
          <a:bodyPr/>
          <a:lstStyle/>
          <a:p>
            <a:pPr algn="ctr"/>
            <a:r>
              <a:rPr lang="en-US" dirty="0"/>
              <a:t>Conclusions</a:t>
            </a:r>
          </a:p>
        </p:txBody>
      </p:sp>
      <p:sp>
        <p:nvSpPr>
          <p:cNvPr id="3" name="Content Placeholder 2">
            <a:extLst>
              <a:ext uri="{FF2B5EF4-FFF2-40B4-BE49-F238E27FC236}">
                <a16:creationId xmlns:a16="http://schemas.microsoft.com/office/drawing/2014/main" id="{BF4E3EC7-90CC-7645-D9B4-0F78985BBD6C}"/>
              </a:ext>
            </a:extLst>
          </p:cNvPr>
          <p:cNvSpPr>
            <a:spLocks noGrp="1"/>
          </p:cNvSpPr>
          <p:nvPr>
            <p:ph idx="1"/>
          </p:nvPr>
        </p:nvSpPr>
        <p:spPr>
          <a:xfrm>
            <a:off x="838200" y="1690688"/>
            <a:ext cx="10515600" cy="4907684"/>
          </a:xfrm>
        </p:spPr>
        <p:txBody>
          <a:bodyPr>
            <a:normAutofit lnSpcReduction="10000"/>
          </a:bodyPr>
          <a:lstStyle/>
          <a:p>
            <a:r>
              <a:rPr lang="en-US" dirty="0"/>
              <a:t>Migraine is a highly impactful and burdensome neurological disease.</a:t>
            </a:r>
          </a:p>
          <a:p>
            <a:r>
              <a:rPr lang="en-US" dirty="0"/>
              <a:t>Newer therapy targets give insight to the pathophysiology of migraine. </a:t>
            </a:r>
          </a:p>
          <a:p>
            <a:r>
              <a:rPr lang="en-US" dirty="0"/>
              <a:t>Devices, -</a:t>
            </a:r>
            <a:r>
              <a:rPr lang="en-US" dirty="0" err="1"/>
              <a:t>ditans</a:t>
            </a:r>
            <a:r>
              <a:rPr lang="en-US" dirty="0"/>
              <a:t>, and calcitonin gene related peptide therapies has broaden our migraine treatment toolbox of effective treatments for the care of migraine disease.</a:t>
            </a:r>
          </a:p>
          <a:p>
            <a:r>
              <a:rPr lang="en-US" dirty="0"/>
              <a:t>Current data of neuromodulation suggest these this treatment modality is safe and may be effective in some patients with migraine disease, however, there may be challenges with access. </a:t>
            </a:r>
          </a:p>
          <a:p>
            <a:r>
              <a:rPr lang="en-US" dirty="0"/>
              <a:t>When we appropriately diagnosis migraine and optimize treatment, we can make a significant positive impact of the lives of many and may limit migraine disease progression.  </a:t>
            </a:r>
          </a:p>
          <a:p>
            <a:endParaRPr lang="en-US" dirty="0"/>
          </a:p>
        </p:txBody>
      </p:sp>
    </p:spTree>
    <p:extLst>
      <p:ext uri="{BB962C8B-B14F-4D97-AF65-F5344CB8AC3E}">
        <p14:creationId xmlns:p14="http://schemas.microsoft.com/office/powerpoint/2010/main" val="2817402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7" y="4433523"/>
            <a:ext cx="10506456" cy="1130994"/>
          </a:xfrm>
        </p:spPr>
        <p:txBody>
          <a:bodyPr>
            <a:noAutofit/>
          </a:bodyPr>
          <a:lstStyle/>
          <a:p>
            <a:r>
              <a:rPr lang="en-US" sz="4000" dirty="0"/>
              <a:t>Thank you for your attention!</a:t>
            </a:r>
            <a:br>
              <a:rPr lang="en-US" sz="4000" dirty="0"/>
            </a:br>
            <a:r>
              <a:rPr lang="en-US" sz="4000" dirty="0"/>
              <a:t>Questions?</a:t>
            </a:r>
          </a:p>
        </p:txBody>
      </p:sp>
      <p:sp>
        <p:nvSpPr>
          <p:cNvPr id="3" name="Subtitle 2"/>
          <p:cNvSpPr>
            <a:spLocks noGrp="1"/>
          </p:cNvSpPr>
          <p:nvPr>
            <p:ph type="subTitle" idx="1"/>
          </p:nvPr>
        </p:nvSpPr>
        <p:spPr>
          <a:xfrm>
            <a:off x="841247" y="5777878"/>
            <a:ext cx="10506456" cy="752188"/>
          </a:xfrm>
        </p:spPr>
        <p:txBody>
          <a:bodyPr>
            <a:normAutofit/>
          </a:bodyPr>
          <a:lstStyle/>
          <a:p>
            <a:r>
              <a:rPr lang="en-US" sz="1900" dirty="0"/>
              <a:t>Twitter/Facebook: @LCharlestonIVMD</a:t>
            </a:r>
          </a:p>
          <a:p>
            <a:r>
              <a:rPr lang="en-US" sz="1900" dirty="0"/>
              <a:t>LinkedIn: </a:t>
            </a:r>
            <a:r>
              <a:rPr lang="en-US" sz="1900" dirty="0">
                <a:hlinkClick r:id="rId3">
                  <a:extLst>
                    <a:ext uri="{A12FA001-AC4F-418D-AE19-62706E023703}">
                      <ahyp:hlinkClr xmlns:ahyp="http://schemas.microsoft.com/office/drawing/2018/hyperlinkcolor" val="tx"/>
                    </a:ext>
                  </a:extLst>
                </a:hlinkClick>
              </a:rPr>
              <a:t>www.linked.com/in/LCharlestonIVMD</a:t>
            </a:r>
            <a:endParaRPr lang="en-US" sz="1900" dirty="0"/>
          </a:p>
        </p:txBody>
      </p:sp>
      <p:pic>
        <p:nvPicPr>
          <p:cNvPr id="5" name="Picture 4">
            <a:extLst>
              <a:ext uri="{FF2B5EF4-FFF2-40B4-BE49-F238E27FC236}">
                <a16:creationId xmlns:a16="http://schemas.microsoft.com/office/drawing/2014/main" id="{4CF4A6E9-0EBA-C841-AF97-F4F8A98C6AF3}"/>
              </a:ext>
            </a:extLst>
          </p:cNvPr>
          <p:cNvPicPr>
            <a:picLocks noChangeAspect="1"/>
          </p:cNvPicPr>
          <p:nvPr/>
        </p:nvPicPr>
        <p:blipFill rotWithShape="1">
          <a:blip r:embed="rId4">
            <a:extLst>
              <a:ext uri="{28A0092B-C50C-407E-A947-70E740481C1C}">
                <a14:useLocalDpi xmlns:a14="http://schemas.microsoft.com/office/drawing/2010/main" val="0"/>
              </a:ext>
            </a:extLst>
          </a:blip>
          <a:srcRect r="5" b="329"/>
          <a:stretch/>
        </p:blipFill>
        <p:spPr>
          <a:xfrm>
            <a:off x="186076" y="177488"/>
            <a:ext cx="3815005" cy="3717071"/>
          </a:xfrm>
          <a:prstGeom prst="rect">
            <a:avLst/>
          </a:prstGeom>
        </p:spPr>
      </p:pic>
      <p:pic>
        <p:nvPicPr>
          <p:cNvPr id="6" name="Picture 5" descr="A family walking in the woods&#10;&#10;Description automatically generated">
            <a:extLst>
              <a:ext uri="{FF2B5EF4-FFF2-40B4-BE49-F238E27FC236}">
                <a16:creationId xmlns:a16="http://schemas.microsoft.com/office/drawing/2014/main" id="{8B039DC8-676F-FFF7-7921-3808CCDD3BF6}"/>
              </a:ext>
            </a:extLst>
          </p:cNvPr>
          <p:cNvPicPr>
            <a:picLocks noChangeAspect="1"/>
          </p:cNvPicPr>
          <p:nvPr/>
        </p:nvPicPr>
        <p:blipFill rotWithShape="1">
          <a:blip r:embed="rId5">
            <a:extLst>
              <a:ext uri="{28A0092B-C50C-407E-A947-70E740481C1C}">
                <a14:useLocalDpi xmlns:a14="http://schemas.microsoft.com/office/drawing/2010/main" val="0"/>
              </a:ext>
            </a:extLst>
          </a:blip>
          <a:srcRect l="16238" r="15406" b="-3"/>
          <a:stretch/>
        </p:blipFill>
        <p:spPr>
          <a:xfrm>
            <a:off x="8190920" y="181113"/>
            <a:ext cx="3799289" cy="3717071"/>
          </a:xfrm>
          <a:prstGeom prst="rect">
            <a:avLst/>
          </a:prstGeom>
        </p:spPr>
      </p:pic>
      <p:pic>
        <p:nvPicPr>
          <p:cNvPr id="12" name="Picture 11" descr="A group of people standing together&#10;&#10;Description automatically generated">
            <a:extLst>
              <a:ext uri="{FF2B5EF4-FFF2-40B4-BE49-F238E27FC236}">
                <a16:creationId xmlns:a16="http://schemas.microsoft.com/office/drawing/2014/main" id="{402E193A-5AE4-FDF6-F85B-E929C29D16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8838" y="177489"/>
            <a:ext cx="3956178" cy="3717070"/>
          </a:xfrm>
          <a:prstGeom prst="rect">
            <a:avLst/>
          </a:prstGeom>
        </p:spPr>
      </p:pic>
      <p:sp>
        <p:nvSpPr>
          <p:cNvPr id="4" name="TextBox 3">
            <a:extLst>
              <a:ext uri="{FF2B5EF4-FFF2-40B4-BE49-F238E27FC236}">
                <a16:creationId xmlns:a16="http://schemas.microsoft.com/office/drawing/2014/main" id="{038851EB-EEE6-729B-409F-C6F587EEDE83}"/>
              </a:ext>
            </a:extLst>
          </p:cNvPr>
          <p:cNvSpPr txBox="1"/>
          <p:nvPr/>
        </p:nvSpPr>
        <p:spPr>
          <a:xfrm>
            <a:off x="4648214" y="3912385"/>
            <a:ext cx="2892523" cy="307777"/>
          </a:xfrm>
          <a:prstGeom prst="rect">
            <a:avLst/>
          </a:prstGeom>
          <a:noFill/>
        </p:spPr>
        <p:txBody>
          <a:bodyPr wrap="none" rtlCol="0">
            <a:spAutoFit/>
          </a:bodyPr>
          <a:lstStyle/>
          <a:p>
            <a:r>
              <a:rPr lang="en-US" sz="1400" dirty="0"/>
              <a:t>Picture of a few MSU HFPD Members</a:t>
            </a:r>
          </a:p>
        </p:txBody>
      </p:sp>
    </p:spTree>
    <p:extLst>
      <p:ext uri="{BB962C8B-B14F-4D97-AF65-F5344CB8AC3E}">
        <p14:creationId xmlns:p14="http://schemas.microsoft.com/office/powerpoint/2010/main" val="182567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5FB5AA-9F65-834F-8D35-7C11E66726AC}"/>
              </a:ext>
            </a:extLst>
          </p:cNvPr>
          <p:cNvSpPr>
            <a:spLocks noGrp="1"/>
          </p:cNvSpPr>
          <p:nvPr>
            <p:ph type="title"/>
          </p:nvPr>
        </p:nvSpPr>
        <p:spPr/>
        <p:txBody>
          <a:bodyPr/>
          <a:lstStyle/>
          <a:p>
            <a:pPr algn="ctr"/>
            <a:r>
              <a:rPr lang="en-US" dirty="0"/>
              <a:t>Supplemental Slide</a:t>
            </a:r>
          </a:p>
        </p:txBody>
      </p:sp>
      <p:sp>
        <p:nvSpPr>
          <p:cNvPr id="5" name="Text Placeholder 4">
            <a:extLst>
              <a:ext uri="{FF2B5EF4-FFF2-40B4-BE49-F238E27FC236}">
                <a16:creationId xmlns:a16="http://schemas.microsoft.com/office/drawing/2014/main" id="{5B43A63B-9216-8DBC-2E84-2CA88EA73F6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36365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F5F501-3D3F-FA79-304F-72386736893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kern="1200">
                <a:solidFill>
                  <a:schemeClr val="bg1"/>
                </a:solidFill>
                <a:latin typeface="+mj-lt"/>
                <a:ea typeface="+mj-ea"/>
                <a:cs typeface="+mj-cs"/>
              </a:rPr>
              <a:t>Criteria for continuation of monoclonal antibodies to calcitonin gene-related peptide or its receptor or neuromodulation therapy</a:t>
            </a:r>
          </a:p>
        </p:txBody>
      </p:sp>
      <p:pic>
        <p:nvPicPr>
          <p:cNvPr id="9" name="Content Placeholder 8">
            <a:extLst>
              <a:ext uri="{FF2B5EF4-FFF2-40B4-BE49-F238E27FC236}">
                <a16:creationId xmlns:a16="http://schemas.microsoft.com/office/drawing/2014/main" id="{DE43A4A6-0175-F0E3-4C22-957C502723EA}"/>
              </a:ext>
            </a:extLst>
          </p:cNvPr>
          <p:cNvPicPr>
            <a:picLocks noGrp="1" noChangeAspect="1"/>
          </p:cNvPicPr>
          <p:nvPr>
            <p:ph idx="1"/>
          </p:nvPr>
        </p:nvPicPr>
        <p:blipFill>
          <a:blip r:embed="rId2"/>
          <a:stretch>
            <a:fillRect/>
          </a:stretch>
        </p:blipFill>
        <p:spPr>
          <a:xfrm>
            <a:off x="3496101" y="1541695"/>
            <a:ext cx="5199797" cy="4672838"/>
          </a:xfrm>
          <a:prstGeom prst="rect">
            <a:avLst/>
          </a:prstGeom>
        </p:spPr>
      </p:pic>
      <p:sp>
        <p:nvSpPr>
          <p:cNvPr id="11" name="TextBox 10">
            <a:extLst>
              <a:ext uri="{FF2B5EF4-FFF2-40B4-BE49-F238E27FC236}">
                <a16:creationId xmlns:a16="http://schemas.microsoft.com/office/drawing/2014/main" id="{86BA6A18-A8EE-3B03-0898-A2047706B6E0}"/>
              </a:ext>
            </a:extLst>
          </p:cNvPr>
          <p:cNvSpPr txBox="1"/>
          <p:nvPr/>
        </p:nvSpPr>
        <p:spPr>
          <a:xfrm>
            <a:off x="7166660" y="6357979"/>
            <a:ext cx="4318233" cy="338554"/>
          </a:xfrm>
          <a:prstGeom prst="rect">
            <a:avLst/>
          </a:prstGeom>
          <a:noFill/>
        </p:spPr>
        <p:txBody>
          <a:bodyPr wrap="none" rtlCol="0">
            <a:spAutoFit/>
          </a:bodyPr>
          <a:lstStyle/>
          <a:p>
            <a:r>
              <a:rPr lang="en-US" sz="1600" b="0" i="0" dirty="0" err="1">
                <a:solidFill>
                  <a:srgbClr val="212121"/>
                </a:solidFill>
                <a:effectLst/>
              </a:rPr>
              <a:t>Ailani</a:t>
            </a:r>
            <a:r>
              <a:rPr lang="en-US" sz="1600" b="0" i="0" dirty="0">
                <a:solidFill>
                  <a:srgbClr val="212121"/>
                </a:solidFill>
                <a:effectLst/>
              </a:rPr>
              <a:t> J, et al </a:t>
            </a:r>
            <a:r>
              <a:rPr lang="en-US" sz="1600" b="0" i="1" dirty="0">
                <a:solidFill>
                  <a:srgbClr val="212121"/>
                </a:solidFill>
                <a:effectLst/>
              </a:rPr>
              <a:t>Headache</a:t>
            </a:r>
            <a:r>
              <a:rPr lang="en-US" sz="1600" b="0" i="0" dirty="0">
                <a:solidFill>
                  <a:srgbClr val="212121"/>
                </a:solidFill>
                <a:effectLst/>
              </a:rPr>
              <a:t>. 2021 Jul;61(7):1021-1039</a:t>
            </a:r>
            <a:endParaRPr lang="en-US" sz="1600" dirty="0"/>
          </a:p>
        </p:txBody>
      </p:sp>
    </p:spTree>
    <p:extLst>
      <p:ext uri="{BB962C8B-B14F-4D97-AF65-F5344CB8AC3E}">
        <p14:creationId xmlns:p14="http://schemas.microsoft.com/office/powerpoint/2010/main" val="607751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0"/>
            <a:ext cx="12299795" cy="6858000"/>
          </a:xfrm>
          <a:prstGeom prst="rect">
            <a:avLst/>
          </a:prstGeom>
        </p:spPr>
      </p:pic>
      <p:sp>
        <p:nvSpPr>
          <p:cNvPr id="3" name="TextBox 2">
            <a:extLst>
              <a:ext uri="{FF2B5EF4-FFF2-40B4-BE49-F238E27FC236}">
                <a16:creationId xmlns:a16="http://schemas.microsoft.com/office/drawing/2014/main" id="{997A9DD2-BDAC-41FE-B21D-651C938C8E03}"/>
              </a:ext>
            </a:extLst>
          </p:cNvPr>
          <p:cNvSpPr txBox="1"/>
          <p:nvPr/>
        </p:nvSpPr>
        <p:spPr>
          <a:xfrm>
            <a:off x="634308" y="0"/>
            <a:ext cx="2125775" cy="646331"/>
          </a:xfrm>
          <a:prstGeom prst="rect">
            <a:avLst/>
          </a:prstGeom>
          <a:noFill/>
        </p:spPr>
        <p:txBody>
          <a:bodyPr wrap="none" rtlCol="0">
            <a:spAutoFit/>
          </a:bodyPr>
          <a:lstStyle/>
          <a:p>
            <a:r>
              <a:rPr lang="en-US" i="1" dirty="0"/>
              <a:t>Lancet Neurol </a:t>
            </a:r>
            <a:r>
              <a:rPr lang="en-US" dirty="0"/>
              <a:t>2019, </a:t>
            </a:r>
          </a:p>
          <a:p>
            <a:pPr algn="ctr"/>
            <a:r>
              <a:rPr lang="en-US" dirty="0"/>
              <a:t>18:459-80</a:t>
            </a:r>
          </a:p>
        </p:txBody>
      </p:sp>
    </p:spTree>
    <p:extLst>
      <p:ext uri="{BB962C8B-B14F-4D97-AF65-F5344CB8AC3E}">
        <p14:creationId xmlns:p14="http://schemas.microsoft.com/office/powerpoint/2010/main" val="1088701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EAB10-1FE9-44E1-8240-8D4DA925923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BD9DC35-140A-457B-8509-91E62FBCE15A}"/>
              </a:ext>
            </a:extLst>
          </p:cNvPr>
          <p:cNvPicPr>
            <a:picLocks noGrp="1" noChangeAspect="1"/>
          </p:cNvPicPr>
          <p:nvPr>
            <p:ph idx="1"/>
          </p:nvPr>
        </p:nvPicPr>
        <p:blipFill>
          <a:blip r:embed="rId3"/>
          <a:stretch>
            <a:fillRect/>
          </a:stretch>
        </p:blipFill>
        <p:spPr>
          <a:xfrm>
            <a:off x="0" y="1"/>
            <a:ext cx="12192000" cy="6858000"/>
          </a:xfrm>
        </p:spPr>
      </p:pic>
      <p:sp>
        <p:nvSpPr>
          <p:cNvPr id="6" name="TextBox 5">
            <a:extLst>
              <a:ext uri="{FF2B5EF4-FFF2-40B4-BE49-F238E27FC236}">
                <a16:creationId xmlns:a16="http://schemas.microsoft.com/office/drawing/2014/main" id="{509E84E4-FEEE-454C-A2A5-75574EA05A41}"/>
              </a:ext>
            </a:extLst>
          </p:cNvPr>
          <p:cNvSpPr txBox="1"/>
          <p:nvPr/>
        </p:nvSpPr>
        <p:spPr>
          <a:xfrm>
            <a:off x="8932261" y="5964577"/>
            <a:ext cx="3259739" cy="369332"/>
          </a:xfrm>
          <a:prstGeom prst="rect">
            <a:avLst/>
          </a:prstGeom>
          <a:noFill/>
        </p:spPr>
        <p:txBody>
          <a:bodyPr wrap="none" rtlCol="0">
            <a:spAutoFit/>
          </a:bodyPr>
          <a:lstStyle/>
          <a:p>
            <a:r>
              <a:rPr lang="en-US" b="0" i="0" dirty="0" err="1">
                <a:solidFill>
                  <a:srgbClr val="212121"/>
                </a:solidFill>
                <a:effectLst/>
                <a:latin typeface="BlinkMacSystemFont"/>
              </a:rPr>
              <a:t>Safiri</a:t>
            </a:r>
            <a:r>
              <a:rPr lang="en-US" b="0" i="0" dirty="0">
                <a:solidFill>
                  <a:srgbClr val="212121"/>
                </a:solidFill>
                <a:effectLst/>
                <a:latin typeface="BlinkMacSystemFont"/>
              </a:rPr>
              <a:t> S, et al. </a:t>
            </a:r>
            <a:r>
              <a:rPr lang="en-US" b="0" i="1" dirty="0">
                <a:solidFill>
                  <a:srgbClr val="212121"/>
                </a:solidFill>
                <a:effectLst/>
                <a:latin typeface="BlinkMacSystemFont"/>
              </a:rPr>
              <a:t>Pain</a:t>
            </a:r>
            <a:r>
              <a:rPr lang="en-US" b="0" i="0" dirty="0">
                <a:solidFill>
                  <a:srgbClr val="212121"/>
                </a:solidFill>
                <a:effectLst/>
                <a:latin typeface="BlinkMacSystemFont"/>
              </a:rPr>
              <a:t>. 2021 Mar 26</a:t>
            </a:r>
            <a:endParaRPr lang="en-US" dirty="0"/>
          </a:p>
        </p:txBody>
      </p:sp>
    </p:spTree>
    <p:extLst>
      <p:ext uri="{BB962C8B-B14F-4D97-AF65-F5344CB8AC3E}">
        <p14:creationId xmlns:p14="http://schemas.microsoft.com/office/powerpoint/2010/main" val="2955611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BA48-1E6E-8F30-9016-BDE19461DF18}"/>
              </a:ext>
            </a:extLst>
          </p:cNvPr>
          <p:cNvSpPr>
            <a:spLocks noGrp="1"/>
          </p:cNvSpPr>
          <p:nvPr>
            <p:ph type="title"/>
          </p:nvPr>
        </p:nvSpPr>
        <p:spPr/>
        <p:txBody>
          <a:bodyPr/>
          <a:lstStyle/>
          <a:p>
            <a:pPr algn="ctr"/>
            <a:r>
              <a:rPr lang="en-US" dirty="0"/>
              <a:t>Migraine: </a:t>
            </a:r>
            <a:br>
              <a:rPr lang="en-US" dirty="0"/>
            </a:br>
            <a:r>
              <a:rPr lang="en-US" dirty="0"/>
              <a:t>A Chronic Brain Disease that can progress</a:t>
            </a:r>
          </a:p>
        </p:txBody>
      </p:sp>
      <p:sp>
        <p:nvSpPr>
          <p:cNvPr id="3" name="Content Placeholder 2">
            <a:extLst>
              <a:ext uri="{FF2B5EF4-FFF2-40B4-BE49-F238E27FC236}">
                <a16:creationId xmlns:a16="http://schemas.microsoft.com/office/drawing/2014/main" id="{6798DC0A-A9CC-51A4-4119-0E16C916A854}"/>
              </a:ext>
            </a:extLst>
          </p:cNvPr>
          <p:cNvSpPr>
            <a:spLocks noGrp="1"/>
          </p:cNvSpPr>
          <p:nvPr>
            <p:ph idx="1"/>
          </p:nvPr>
        </p:nvSpPr>
        <p:spPr/>
        <p:txBody>
          <a:bodyPr>
            <a:normAutofit lnSpcReduction="10000"/>
          </a:bodyPr>
          <a:lstStyle/>
          <a:p>
            <a:pPr algn="l">
              <a:buFont typeface="Arial" panose="020B0604020202020204" pitchFamily="34" charset="0"/>
              <a:buChar char="•"/>
            </a:pPr>
            <a:r>
              <a:rPr lang="en-US" sz="3200" b="0" i="0" dirty="0">
                <a:effectLst/>
                <a:hlinkClick r:id="rId2" tooltip="Learn more about Chronic migraine from ScienceDirect's AI-generated Topic Pages">
                  <a:extLst>
                    <a:ext uri="{A12FA001-AC4F-418D-AE19-62706E023703}">
                      <ahyp:hlinkClr xmlns:ahyp="http://schemas.microsoft.com/office/drawing/2018/hyperlinkcolor" val="tx"/>
                    </a:ext>
                  </a:extLst>
                </a:hlinkClick>
              </a:rPr>
              <a:t>Chronic migraine</a:t>
            </a:r>
            <a:r>
              <a:rPr lang="en-US" sz="3200" b="0" i="0" dirty="0">
                <a:effectLst/>
              </a:rPr>
              <a:t> affects 1% to 2% of the global population; 2.5-3% of persons with </a:t>
            </a:r>
            <a:r>
              <a:rPr lang="en-US" sz="3200" b="0" i="0" dirty="0">
                <a:effectLst/>
                <a:hlinkClick r:id="rId3" tooltip="Learn more about episodic migraine from ScienceDirect's AI-generated Topic Pages">
                  <a:extLst>
                    <a:ext uri="{A12FA001-AC4F-418D-AE19-62706E023703}">
                      <ahyp:hlinkClr xmlns:ahyp="http://schemas.microsoft.com/office/drawing/2018/hyperlinkcolor" val="tx"/>
                    </a:ext>
                  </a:extLst>
                </a:hlinkClick>
              </a:rPr>
              <a:t>episodic migraine</a:t>
            </a:r>
            <a:r>
              <a:rPr lang="en-US" sz="3200" b="0" i="0" dirty="0">
                <a:effectLst/>
              </a:rPr>
              <a:t> progress to CM each year (~1.2million people in US). </a:t>
            </a:r>
          </a:p>
          <a:p>
            <a:r>
              <a:rPr lang="en-US" sz="3200" dirty="0"/>
              <a:t>Chronic migraine is associated with higher headache-related disability/impact, medical and psychiatric comorbidities, </a:t>
            </a:r>
            <a:r>
              <a:rPr lang="en-US" sz="3200" dirty="0">
                <a:hlinkClick r:id="rId4" tooltip="Learn more about health care from ScienceDirect's AI-generated Topic Pages">
                  <a:extLst>
                    <a:ext uri="{A12FA001-AC4F-418D-AE19-62706E023703}">
                      <ahyp:hlinkClr xmlns:ahyp="http://schemas.microsoft.com/office/drawing/2018/hyperlinkcolor" val="tx"/>
                    </a:ext>
                  </a:extLst>
                </a:hlinkClick>
              </a:rPr>
              <a:t>health care</a:t>
            </a:r>
            <a:r>
              <a:rPr lang="en-US" sz="3200" dirty="0"/>
              <a:t> resource use and direct and indirect costs, and lower socioeconomic status and health-related </a:t>
            </a:r>
            <a:r>
              <a:rPr lang="en-US" sz="3200" dirty="0">
                <a:hlinkClick r:id="rId5" tooltip="Learn more about quality of life from ScienceDirect's AI-generated Topic Pages">
                  <a:extLst>
                    <a:ext uri="{A12FA001-AC4F-418D-AE19-62706E023703}">
                      <ahyp:hlinkClr xmlns:ahyp="http://schemas.microsoft.com/office/drawing/2018/hyperlinkcolor" val="tx"/>
                    </a:ext>
                  </a:extLst>
                </a:hlinkClick>
              </a:rPr>
              <a:t>quality of life</a:t>
            </a:r>
            <a:r>
              <a:rPr lang="en-US" sz="3200" dirty="0"/>
              <a:t>.</a:t>
            </a:r>
          </a:p>
          <a:p>
            <a:pPr algn="l">
              <a:buFont typeface="Arial" panose="020B0604020202020204" pitchFamily="34" charset="0"/>
              <a:buChar char="•"/>
            </a:pPr>
            <a:r>
              <a:rPr lang="en-US" sz="3200" b="0" i="0" dirty="0">
                <a:effectLst/>
              </a:rPr>
              <a:t>Risk factors for progression may be modifiable or nonmodifiable!</a:t>
            </a:r>
          </a:p>
          <a:p>
            <a:pPr algn="l">
              <a:buFont typeface="Arial" panose="020B0604020202020204" pitchFamily="34" charset="0"/>
              <a:buChar char="•"/>
            </a:pPr>
            <a:endParaRPr lang="en-US" b="0" i="0" dirty="0">
              <a:solidFill>
                <a:srgbClr val="1F1F1F"/>
              </a:solidFill>
              <a:effectLst/>
              <a:latin typeface="ElsevierGulliver"/>
            </a:endParaRPr>
          </a:p>
          <a:p>
            <a:endParaRPr lang="en-US" dirty="0"/>
          </a:p>
        </p:txBody>
      </p:sp>
      <p:sp>
        <p:nvSpPr>
          <p:cNvPr id="4" name="TextBox 3">
            <a:extLst>
              <a:ext uri="{FF2B5EF4-FFF2-40B4-BE49-F238E27FC236}">
                <a16:creationId xmlns:a16="http://schemas.microsoft.com/office/drawing/2014/main" id="{39D359BE-E40E-CCE3-9A76-829954D8DF0A}"/>
              </a:ext>
            </a:extLst>
          </p:cNvPr>
          <p:cNvSpPr txBox="1"/>
          <p:nvPr/>
        </p:nvSpPr>
        <p:spPr>
          <a:xfrm>
            <a:off x="6318639" y="6308209"/>
            <a:ext cx="5035161" cy="369332"/>
          </a:xfrm>
          <a:prstGeom prst="rect">
            <a:avLst/>
          </a:prstGeom>
          <a:noFill/>
        </p:spPr>
        <p:txBody>
          <a:bodyPr wrap="none" rtlCol="0">
            <a:spAutoFit/>
          </a:bodyPr>
          <a:lstStyle/>
          <a:p>
            <a:r>
              <a:rPr lang="en-US" b="0" i="0" dirty="0">
                <a:solidFill>
                  <a:srgbClr val="212121"/>
                </a:solidFill>
                <a:effectLst/>
                <a:latin typeface="BlinkMacSystemFont"/>
              </a:rPr>
              <a:t>Burch RC et al. Neurol Clin. 2019 Nov;37(4):631-649</a:t>
            </a:r>
            <a:endParaRPr lang="en-US" dirty="0"/>
          </a:p>
        </p:txBody>
      </p:sp>
    </p:spTree>
    <p:extLst>
      <p:ext uri="{BB962C8B-B14F-4D97-AF65-F5344CB8AC3E}">
        <p14:creationId xmlns:p14="http://schemas.microsoft.com/office/powerpoint/2010/main" val="86288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5BCE7774-F0DF-CBCB-2743-802514692FD0}"/>
              </a:ext>
            </a:extLst>
          </p:cNvPr>
          <p:cNvPicPr>
            <a:picLocks noGrp="1" noChangeAspect="1"/>
          </p:cNvPicPr>
          <p:nvPr>
            <p:ph idx="1"/>
          </p:nvPr>
        </p:nvPicPr>
        <p:blipFill>
          <a:blip r:embed="rId2"/>
          <a:stretch>
            <a:fillRect/>
          </a:stretch>
        </p:blipFill>
        <p:spPr>
          <a:xfrm>
            <a:off x="163773" y="122830"/>
            <a:ext cx="7751928" cy="6591869"/>
          </a:xfrm>
          <a:prstGeom prst="rect">
            <a:avLst/>
          </a:prstGeom>
        </p:spPr>
      </p:pic>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63670F40-7007-5A76-AF9D-858F3E30C2E2}"/>
              </a:ext>
            </a:extLst>
          </p:cNvPr>
          <p:cNvSpPr txBox="1"/>
          <p:nvPr/>
        </p:nvSpPr>
        <p:spPr>
          <a:xfrm>
            <a:off x="9160561" y="5950400"/>
            <a:ext cx="2750305" cy="646331"/>
          </a:xfrm>
          <a:prstGeom prst="rect">
            <a:avLst/>
          </a:prstGeom>
          <a:noFill/>
        </p:spPr>
        <p:txBody>
          <a:bodyPr wrap="none" rtlCol="0">
            <a:spAutoFit/>
          </a:bodyPr>
          <a:lstStyle/>
          <a:p>
            <a:pPr algn="r"/>
            <a:r>
              <a:rPr lang="en-US" b="0" i="0" dirty="0">
                <a:solidFill>
                  <a:schemeClr val="bg1"/>
                </a:solidFill>
                <a:effectLst/>
                <a:latin typeface="BlinkMacSystemFont"/>
              </a:rPr>
              <a:t>Burch RC et al. Neurol Clin. </a:t>
            </a:r>
          </a:p>
          <a:p>
            <a:pPr algn="r"/>
            <a:r>
              <a:rPr lang="en-US" b="0" i="0" dirty="0">
                <a:solidFill>
                  <a:schemeClr val="bg1"/>
                </a:solidFill>
                <a:effectLst/>
                <a:latin typeface="BlinkMacSystemFont"/>
              </a:rPr>
              <a:t>2019 Nov;37(4):631-649</a:t>
            </a:r>
            <a:endParaRPr lang="en-US" dirty="0">
              <a:solidFill>
                <a:schemeClr val="bg1"/>
              </a:solidFill>
            </a:endParaRPr>
          </a:p>
        </p:txBody>
      </p:sp>
      <p:sp>
        <p:nvSpPr>
          <p:cNvPr id="13" name="Arrow: Right 12">
            <a:extLst>
              <a:ext uri="{FF2B5EF4-FFF2-40B4-BE49-F238E27FC236}">
                <a16:creationId xmlns:a16="http://schemas.microsoft.com/office/drawing/2014/main" id="{DED64BE9-5C97-6383-0E12-7D0045CA093B}"/>
              </a:ext>
            </a:extLst>
          </p:cNvPr>
          <p:cNvSpPr/>
          <p:nvPr/>
        </p:nvSpPr>
        <p:spPr>
          <a:xfrm rot="16200000">
            <a:off x="478561" y="5915192"/>
            <a:ext cx="1112760" cy="527544"/>
          </a:xfrm>
          <a:prstGeom prst="rightArrow">
            <a:avLst>
              <a:gd name="adj1" fmla="val 49992"/>
              <a:gd name="adj2" fmla="val 6760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505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C95C8-8CB2-0844-834E-E3F272CCE7FB}"/>
              </a:ext>
            </a:extLst>
          </p:cNvPr>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0ABE854A-0103-4E35-9BBF-F6B8D6625BDA}"/>
              </a:ext>
            </a:extLst>
          </p:cNvPr>
          <p:cNvPicPr>
            <a:picLocks noChangeAspect="1"/>
          </p:cNvPicPr>
          <p:nvPr/>
        </p:nvPicPr>
        <p:blipFill>
          <a:blip r:embed="rId2"/>
          <a:stretch>
            <a:fillRect/>
          </a:stretch>
        </p:blipFill>
        <p:spPr>
          <a:xfrm>
            <a:off x="550416" y="0"/>
            <a:ext cx="10981677" cy="6858000"/>
          </a:xfrm>
          <a:prstGeom prst="rect">
            <a:avLst/>
          </a:prstGeom>
        </p:spPr>
      </p:pic>
      <p:sp>
        <p:nvSpPr>
          <p:cNvPr id="6" name="TextBox 5">
            <a:extLst>
              <a:ext uri="{FF2B5EF4-FFF2-40B4-BE49-F238E27FC236}">
                <a16:creationId xmlns:a16="http://schemas.microsoft.com/office/drawing/2014/main" id="{320DEF76-E6B3-4C56-8405-1195813E6966}"/>
              </a:ext>
            </a:extLst>
          </p:cNvPr>
          <p:cNvSpPr txBox="1"/>
          <p:nvPr/>
        </p:nvSpPr>
        <p:spPr>
          <a:xfrm>
            <a:off x="3208055" y="6596390"/>
            <a:ext cx="8145745" cy="307777"/>
          </a:xfrm>
          <a:prstGeom prst="rect">
            <a:avLst/>
          </a:prstGeom>
          <a:noFill/>
        </p:spPr>
        <p:txBody>
          <a:bodyPr wrap="square" rtlCol="0">
            <a:spAutoFit/>
          </a:bodyPr>
          <a:lstStyle/>
          <a:p>
            <a:pPr algn="r"/>
            <a:r>
              <a:rPr lang="en-US" sz="1400" b="1" dirty="0">
                <a:solidFill>
                  <a:schemeClr val="bg1"/>
                </a:solidFill>
                <a:hlinkClick r:id="rId3">
                  <a:extLst>
                    <a:ext uri="{A12FA001-AC4F-418D-AE19-62706E023703}">
                      <ahyp:hlinkClr xmlns:ahyp="http://schemas.microsoft.com/office/drawing/2018/hyperlinkcolor" val="tx"/>
                    </a:ext>
                  </a:extLst>
                </a:hlinkClick>
              </a:rPr>
              <a:t>https://americanmigrainefoundation.org/resource-library/timeline-migraine-attack/</a:t>
            </a:r>
            <a:r>
              <a:rPr lang="en-US" sz="1400" b="1" dirty="0">
                <a:solidFill>
                  <a:schemeClr val="bg1"/>
                </a:solidFill>
              </a:rPr>
              <a:t> Accessed July 27, 2022</a:t>
            </a:r>
          </a:p>
        </p:txBody>
      </p:sp>
    </p:spTree>
    <p:extLst>
      <p:ext uri="{BB962C8B-B14F-4D97-AF65-F5344CB8AC3E}">
        <p14:creationId xmlns:p14="http://schemas.microsoft.com/office/powerpoint/2010/main" val="294578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AAA17441075E469833C8AD797131FC" ma:contentTypeVersion="18" ma:contentTypeDescription="Create a new document." ma:contentTypeScope="" ma:versionID="3fac22398924e6492a34165618e1d6a9">
  <xsd:schema xmlns:xsd="http://www.w3.org/2001/XMLSchema" xmlns:xs="http://www.w3.org/2001/XMLSchema" xmlns:p="http://schemas.microsoft.com/office/2006/metadata/properties" xmlns:ns2="1b0f3d7d-c843-496b-b3d2-4f1419bb44d7" xmlns:ns3="4144f6a5-e3a2-484d-9ecf-4b2ed24e3b2c" targetNamespace="http://schemas.microsoft.com/office/2006/metadata/properties" ma:root="true" ma:fieldsID="019078d0a07b7119eff1482834b89006" ns2:_="" ns3:_="">
    <xsd:import namespace="1b0f3d7d-c843-496b-b3d2-4f1419bb44d7"/>
    <xsd:import namespace="4144f6a5-e3a2-484d-9ecf-4b2ed24e3b2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0f3d7d-c843-496b-b3d2-4f1419bb44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e338b5-23ad-486c-98c0-77a9843798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44f6a5-e3a2-484d-9ecf-4b2ed24e3b2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4edf2f5-81ae-4e09-8eec-05131d6984c1}" ma:internalName="TaxCatchAll" ma:showField="CatchAllData" ma:web="4144f6a5-e3a2-484d-9ecf-4b2ed24e3b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0f3d7d-c843-496b-b3d2-4f1419bb44d7">
      <Terms xmlns="http://schemas.microsoft.com/office/infopath/2007/PartnerControls"/>
    </lcf76f155ced4ddcb4097134ff3c332f>
    <TaxCatchAll xmlns="4144f6a5-e3a2-484d-9ecf-4b2ed24e3b2c" xsi:nil="true"/>
  </documentManagement>
</p:properties>
</file>

<file path=customXml/itemProps1.xml><?xml version="1.0" encoding="utf-8"?>
<ds:datastoreItem xmlns:ds="http://schemas.openxmlformats.org/officeDocument/2006/customXml" ds:itemID="{5E79ADF4-EFF1-4571-B77E-D37D6CA350B7}"/>
</file>

<file path=customXml/itemProps2.xml><?xml version="1.0" encoding="utf-8"?>
<ds:datastoreItem xmlns:ds="http://schemas.openxmlformats.org/officeDocument/2006/customXml" ds:itemID="{B8D9B494-EA96-40FD-B528-226B7A8DA24F}"/>
</file>

<file path=customXml/itemProps3.xml><?xml version="1.0" encoding="utf-8"?>
<ds:datastoreItem xmlns:ds="http://schemas.openxmlformats.org/officeDocument/2006/customXml" ds:itemID="{61E31CB2-8966-4EC6-9AD8-106CBF687530}"/>
</file>

<file path=docProps/app.xml><?xml version="1.0" encoding="utf-8"?>
<Properties xmlns="http://schemas.openxmlformats.org/officeDocument/2006/extended-properties" xmlns:vt="http://schemas.openxmlformats.org/officeDocument/2006/docPropsVTypes">
  <TotalTime>537</TotalTime>
  <Words>4497</Words>
  <Application>Microsoft Office PowerPoint</Application>
  <PresentationFormat>Widescreen</PresentationFormat>
  <Paragraphs>487</Paragraphs>
  <Slides>43</Slides>
  <Notes>13</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BlinkMacSystemFont</vt:lpstr>
      <vt:lpstr>Calibri</vt:lpstr>
      <vt:lpstr>Calibri Light</vt:lpstr>
      <vt:lpstr>Cambria Math</vt:lpstr>
      <vt:lpstr>ElsevierGulliver</vt:lpstr>
      <vt:lpstr>Rpxr</vt:lpstr>
      <vt:lpstr>Times</vt:lpstr>
      <vt:lpstr>URWPalladioL-Roma</vt:lpstr>
      <vt:lpstr>Wingdings</vt:lpstr>
      <vt:lpstr>Office Theme</vt:lpstr>
      <vt:lpstr>Devices, Ditan, Gepants, mAbs, Oh My (graine): Updates in Migraine Disease</vt:lpstr>
      <vt:lpstr>PowerPoint Presentation</vt:lpstr>
      <vt:lpstr>Objectives</vt:lpstr>
      <vt:lpstr>Migraine: a common underserved neurological problem</vt:lpstr>
      <vt:lpstr>PowerPoint Presentation</vt:lpstr>
      <vt:lpstr>PowerPoint Presentation</vt:lpstr>
      <vt:lpstr>Migraine:  A Chronic Brain Disease that can progress</vt:lpstr>
      <vt:lpstr>PowerPoint Presentation</vt:lpstr>
      <vt:lpstr> </vt:lpstr>
      <vt:lpstr>PowerPoint Presentation</vt:lpstr>
      <vt:lpstr>PowerPoint Presentation</vt:lpstr>
      <vt:lpstr>International Classification of Headache Disorders 3rd Edition</vt:lpstr>
      <vt:lpstr>Migraine vs Tension-type Headache:  A Common Misdiagnosis</vt:lpstr>
      <vt:lpstr>Sinus Headache – Usually means: Sign Us Up For Migraine Workup </vt:lpstr>
      <vt:lpstr>A Quick Screen to “PIN” Migraine Diagnosis!</vt:lpstr>
      <vt:lpstr>Principles of Rational Multimodal Migraine Management</vt:lpstr>
      <vt:lpstr>Goals of Acute Migraine Treatment  </vt:lpstr>
      <vt:lpstr>PowerPoint Presentation</vt:lpstr>
      <vt:lpstr>PowerPoint Presentation</vt:lpstr>
      <vt:lpstr>Newer Therapies Treatment Targets</vt:lpstr>
      <vt:lpstr>PowerPoint Presentation</vt:lpstr>
      <vt:lpstr>Lasmiditan PK Info</vt:lpstr>
      <vt:lpstr>Ubrogepant PK Info</vt:lpstr>
      <vt:lpstr>Ubrogepant – Concomitant D-I dosing </vt:lpstr>
      <vt:lpstr>Rimegepant PK Info</vt:lpstr>
      <vt:lpstr>PowerPoint Presentation</vt:lpstr>
      <vt:lpstr>Criteria for initiating acute treatment with gepants, ditans, or neuromodulatory devices</vt:lpstr>
      <vt:lpstr>Goals of Migraine Prevention</vt:lpstr>
      <vt:lpstr>PowerPoint Presentation</vt:lpstr>
      <vt:lpstr>PowerPoint Presentation</vt:lpstr>
      <vt:lpstr>Newer Therapies Treatment Targets</vt:lpstr>
      <vt:lpstr>PowerPoint Presentation</vt:lpstr>
      <vt:lpstr>PowerPoint Presentation</vt:lpstr>
      <vt:lpstr>Criteria for Identifying Patients for Preventive Treatment</vt:lpstr>
      <vt:lpstr>Indications for Initiating Treatment  With Monoclonal Antibodies  to CGRP or its Receptor</vt:lpstr>
      <vt:lpstr>Noninvasive Neuromodulation for Migraine </vt:lpstr>
      <vt:lpstr>Criteria for initiating acute treatment with gepants, ditans, or neuromodulatory devices</vt:lpstr>
      <vt:lpstr>Appropriate patients for neuromodulation</vt:lpstr>
      <vt:lpstr>Devices for Migraine Management  No Access Except the VA; Current Costs -&gt;</vt:lpstr>
      <vt:lpstr>Conclusions</vt:lpstr>
      <vt:lpstr>Thank you for your attention! Questions?</vt:lpstr>
      <vt:lpstr>Supplemental Slide</vt:lpstr>
      <vt:lpstr>Criteria for continuation of monoclonal antibodies to calcitonin gene-related peptide or its receptor or neuromodulation therapy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Charleston, Larry</dc:creator>
  <cp:lastModifiedBy>Charleston, Larry</cp:lastModifiedBy>
  <cp:revision>41</cp:revision>
  <dcterms:created xsi:type="dcterms:W3CDTF">2023-09-21T20:07:41Z</dcterms:created>
  <dcterms:modified xsi:type="dcterms:W3CDTF">2024-01-13T09:14:01Z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0x0101000FAAA17441075E469833C8AD797131FC</vt:lpwstr>
  </property>
</Properties>
</file>