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rawings/drawing1.xml" ContentType="application/vnd.openxmlformats-officedocument.drawingml.chartshapes+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Override PartName="/ppt/charts/chart3.xml" ContentType="application/vnd.openxmlformats-officedocument.drawingml.char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style3.xml" ContentType="application/vnd.ms-office.chartstyle+xml"/>
  <Override PartName="/ppt/charts/colors3.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47" r:id="rId2"/>
    <p:sldId id="257" r:id="rId3"/>
    <p:sldId id="653" r:id="rId4"/>
    <p:sldId id="2032092562" r:id="rId5"/>
    <p:sldId id="265" r:id="rId6"/>
    <p:sldId id="2032092706" r:id="rId7"/>
    <p:sldId id="2032092712" r:id="rId8"/>
    <p:sldId id="2032092707" r:id="rId9"/>
    <p:sldId id="532" r:id="rId10"/>
    <p:sldId id="2032092565" r:id="rId11"/>
    <p:sldId id="531" r:id="rId12"/>
    <p:sldId id="2032092563" r:id="rId13"/>
    <p:sldId id="533" r:id="rId14"/>
    <p:sldId id="1694" r:id="rId15"/>
    <p:sldId id="536" r:id="rId16"/>
    <p:sldId id="2032092566" r:id="rId17"/>
    <p:sldId id="2032092709" r:id="rId18"/>
    <p:sldId id="2032092567" r:id="rId19"/>
    <p:sldId id="2032092711" r:id="rId20"/>
    <p:sldId id="1686" r:id="rId21"/>
    <p:sldId id="2032092569" r:id="rId22"/>
    <p:sldId id="2032092570" r:id="rId23"/>
    <p:sldId id="2032092564" r:id="rId24"/>
    <p:sldId id="433" r:id="rId25"/>
    <p:sldId id="2032092802" r:id="rId26"/>
    <p:sldId id="2032092572" r:id="rId27"/>
    <p:sldId id="2032092571" r:id="rId28"/>
    <p:sldId id="2032092798" r:id="rId29"/>
    <p:sldId id="2032092568" r:id="rId30"/>
    <p:sldId id="20320928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52" d="100"/>
          <a:sy n="52" d="100"/>
        </p:scale>
        <p:origin x="9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Active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-2.1</c:v>
                </c:pt>
              </c:numCache>
            </c:numRef>
          </c:val>
          <c:extLst>
            <c:ext xmlns:c16="http://schemas.microsoft.com/office/drawing/2014/chart" uri="{C3380CC4-5D6E-409C-BE32-E72D297353CC}">
              <c16:uniqueId val="{00000000-4214-496B-B0A5-3C1896847EEB}"/>
            </c:ext>
          </c:extLst>
        </c:ser>
        <c:ser>
          <c:idx val="1"/>
          <c:order val="1"/>
          <c:tx>
            <c:strRef>
              <c:f>Sheet1!$C$1</c:f>
              <c:strCache>
                <c:ptCount val="1"/>
                <c:pt idx="0">
                  <c:v>Sham</c:v>
                </c:pt>
              </c:strCache>
            </c:strRef>
          </c:tx>
          <c:spPr>
            <a:solidFill>
              <a:schemeClr val="accent3">
                <a:alpha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0.3</c:v>
                </c:pt>
              </c:numCache>
            </c:numRef>
          </c:val>
          <c:extLst>
            <c:ext xmlns:c16="http://schemas.microsoft.com/office/drawing/2014/chart" uri="{C3380CC4-5D6E-409C-BE32-E72D297353CC}">
              <c16:uniqueId val="{00000001-4214-496B-B0A5-3C1896847EEB}"/>
            </c:ext>
          </c:extLst>
        </c:ser>
        <c:dLbls>
          <c:dLblPos val="outEnd"/>
          <c:showLegendKey val="0"/>
          <c:showVal val="1"/>
          <c:showCatName val="0"/>
          <c:showSerName val="0"/>
          <c:showPercent val="0"/>
          <c:showBubbleSize val="0"/>
        </c:dLbls>
        <c:gapWidth val="110"/>
        <c:overlap val="-60"/>
        <c:axId val="1439831952"/>
        <c:axId val="1439817840"/>
      </c:barChart>
      <c:catAx>
        <c:axId val="1439831952"/>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439817840"/>
        <c:crosses val="autoZero"/>
        <c:auto val="1"/>
        <c:lblAlgn val="ctr"/>
        <c:lblOffset val="100"/>
        <c:noMultiLvlLbl val="0"/>
      </c:catAx>
      <c:valAx>
        <c:axId val="143981784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out"/>
        <c:minorTickMark val="none"/>
        <c:tickLblPos val="nextTo"/>
        <c:spPr>
          <a:noFill/>
          <a:ln>
            <a:solidFill>
              <a:schemeClr val="accent2"/>
            </a:solidFill>
          </a:ln>
          <a:effectLst/>
        </c:spPr>
        <c:txPr>
          <a:bodyPr rot="-60000000" spcFirstLastPara="1" vertOverflow="ellipsis" vert="horz" wrap="square" anchor="ctr" anchorCtr="1"/>
          <a:lstStyle/>
          <a:p>
            <a:pPr>
              <a:defRPr sz="1200" b="0" i="0" u="none" strike="noStrike" kern="1200" spc="2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439831952"/>
        <c:crosses val="autoZero"/>
        <c:crossBetween val="between"/>
      </c:valAx>
      <c:spPr>
        <a:noFill/>
        <a:ln>
          <a:noFill/>
        </a:ln>
        <a:effectLst/>
      </c:spPr>
    </c:plotArea>
    <c:legend>
      <c:legendPos val="b"/>
      <c:layout>
        <c:manualLayout>
          <c:xMode val="edge"/>
          <c:yMode val="edge"/>
          <c:x val="0.20325240570265099"/>
          <c:y val="0.88834405662293203"/>
          <c:w val="0.59349474294978599"/>
          <c:h val="0.106413996575812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Active</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General</c:formatCode>
                <c:ptCount val="1"/>
                <c:pt idx="0">
                  <c:v>38.200000000000003</c:v>
                </c:pt>
              </c:numCache>
            </c:numRef>
          </c:val>
          <c:extLst>
            <c:ext xmlns:c16="http://schemas.microsoft.com/office/drawing/2014/chart" uri="{C3380CC4-5D6E-409C-BE32-E72D297353CC}">
              <c16:uniqueId val="{00000000-F820-4B23-A4B6-FF1F90AB5211}"/>
            </c:ext>
          </c:extLst>
        </c:ser>
        <c:ser>
          <c:idx val="1"/>
          <c:order val="1"/>
          <c:tx>
            <c:strRef>
              <c:f>Sheet1!$C$1</c:f>
              <c:strCache>
                <c:ptCount val="1"/>
                <c:pt idx="0">
                  <c:v>Sham</c:v>
                </c:pt>
              </c:strCache>
            </c:strRef>
          </c:tx>
          <c:spPr>
            <a:solidFill>
              <a:schemeClr val="accent3">
                <a:alpha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12.2</c:v>
                </c:pt>
              </c:numCache>
            </c:numRef>
          </c:val>
          <c:extLst>
            <c:ext xmlns:c16="http://schemas.microsoft.com/office/drawing/2014/chart" uri="{C3380CC4-5D6E-409C-BE32-E72D297353CC}">
              <c16:uniqueId val="{00000001-F820-4B23-A4B6-FF1F90AB5211}"/>
            </c:ext>
          </c:extLst>
        </c:ser>
        <c:dLbls>
          <c:showLegendKey val="0"/>
          <c:showVal val="0"/>
          <c:showCatName val="0"/>
          <c:showSerName val="0"/>
          <c:showPercent val="0"/>
          <c:showBubbleSize val="0"/>
        </c:dLbls>
        <c:gapWidth val="110"/>
        <c:overlap val="-60"/>
        <c:axId val="1439804000"/>
        <c:axId val="1439805776"/>
      </c:barChart>
      <c:catAx>
        <c:axId val="1439804000"/>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439805776"/>
        <c:crosses val="autoZero"/>
        <c:auto val="1"/>
        <c:lblAlgn val="ctr"/>
        <c:lblOffset val="100"/>
        <c:noMultiLvlLbl val="0"/>
      </c:catAx>
      <c:valAx>
        <c:axId val="1439805776"/>
        <c:scaling>
          <c:orientation val="minMax"/>
          <c:max val="45"/>
          <c:min val="0"/>
        </c:scaling>
        <c:delete val="0"/>
        <c:axPos val="l"/>
        <c:majorGridlines>
          <c:spPr>
            <a:ln w="9525" cap="flat" cmpd="sng" algn="ctr">
              <a:solidFill>
                <a:schemeClr val="tx1">
                  <a:lumMod val="5000"/>
                  <a:lumOff val="95000"/>
                </a:schemeClr>
              </a:solidFill>
              <a:round/>
            </a:ln>
            <a:effectLst/>
          </c:spPr>
        </c:majorGridlines>
        <c:numFmt formatCode="General" sourceLinked="1"/>
        <c:majorTickMark val="out"/>
        <c:minorTickMark val="none"/>
        <c:tickLblPos val="nextTo"/>
        <c:spPr>
          <a:noFill/>
          <a:ln>
            <a:solidFill>
              <a:schemeClr val="accent2"/>
            </a:solidFill>
          </a:ln>
          <a:effectLst/>
        </c:spPr>
        <c:txPr>
          <a:bodyPr rot="-60000000" spcFirstLastPara="1" vertOverflow="ellipsis" vert="horz" wrap="square" anchor="ctr" anchorCtr="1"/>
          <a:lstStyle/>
          <a:p>
            <a:pPr>
              <a:defRPr sz="1200" b="0" i="0" u="none" strike="noStrike" kern="1200" spc="2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439804000"/>
        <c:crosses val="autoZero"/>
        <c:crossBetween val="between"/>
        <c:majorUnit val="5"/>
      </c:valAx>
      <c:spPr>
        <a:noFill/>
        <a:ln>
          <a:noFill/>
        </a:ln>
        <a:effectLst/>
      </c:spPr>
    </c:plotArea>
    <c:legend>
      <c:legendPos val="b"/>
      <c:layout>
        <c:manualLayout>
          <c:xMode val="edge"/>
          <c:yMode val="edge"/>
          <c:x val="0.250017335248293"/>
          <c:y val="0.83549387599729996"/>
          <c:w val="0.521767645662221"/>
          <c:h val="9.73616921001063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Pain Relief at 2 hours (mITT)</a:t>
            </a:r>
          </a:p>
        </c:rich>
      </c:tx>
      <c:layout>
        <c:manualLayout>
          <c:xMode val="edge"/>
          <c:yMode val="edge"/>
          <c:x val="0.1509716285653423"/>
          <c:y val="2.4152502541582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408757774252261"/>
          <c:y val="0.12447531472965769"/>
          <c:w val="0.69646866453189027"/>
          <c:h val="0.75886619622264639"/>
        </c:manualLayout>
      </c:layout>
      <c:barChart>
        <c:barDir val="col"/>
        <c:grouping val="clustered"/>
        <c:varyColors val="0"/>
        <c:dLbls>
          <c:dLblPos val="outEnd"/>
          <c:showLegendKey val="0"/>
          <c:showVal val="1"/>
          <c:showCatName val="0"/>
          <c:showSerName val="0"/>
          <c:showPercent val="0"/>
          <c:showBubbleSize val="0"/>
        </c:dLbls>
        <c:gapWidth val="219"/>
        <c:overlap val="-27"/>
        <c:axId val="215916608"/>
        <c:axId val="215918688"/>
      </c:barChart>
      <c:catAx>
        <c:axId val="21591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5918688"/>
        <c:crosses val="autoZero"/>
        <c:auto val="1"/>
        <c:lblAlgn val="ctr"/>
        <c:lblOffset val="100"/>
        <c:noMultiLvlLbl val="0"/>
      </c:catAx>
      <c:valAx>
        <c:axId val="215918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r>
                  <a:rPr lang="en-US" sz="900" b="0" i="0" baseline="0" dirty="0">
                    <a:solidFill>
                      <a:schemeClr val="tx1">
                        <a:lumMod val="50000"/>
                        <a:lumOff val="50000"/>
                      </a:schemeClr>
                    </a:solidFill>
                    <a:effectLst/>
                  </a:rPr>
                  <a:t>Proportion of subjects  (%)</a:t>
                </a:r>
                <a:endParaRPr lang="en-IL" sz="900">
                  <a:solidFill>
                    <a:schemeClr val="tx1">
                      <a:lumMod val="50000"/>
                      <a:lumOff val="50000"/>
                    </a:schemeClr>
                  </a:solidFill>
                  <a:effectLst/>
                </a:endParaRPr>
              </a:p>
            </c:rich>
          </c:tx>
          <c:layout>
            <c:manualLayout>
              <c:xMode val="edge"/>
              <c:yMode val="edge"/>
              <c:x val="6.1350708457141787E-2"/>
              <c:y val="0.2879418427299880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50000"/>
                    <a:lumOff val="50000"/>
                  </a:schemeClr>
                </a:solidFill>
                <a:latin typeface="+mn-lt"/>
                <a:ea typeface="+mn-ea"/>
                <a:cs typeface="+mn-cs"/>
              </a:defRPr>
            </a:pPr>
            <a:endParaRPr lang="en-US"/>
          </a:p>
        </c:txPr>
        <c:crossAx val="215916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46C68-F590-4DB2-9E8F-972285A2B227}" type="doc">
      <dgm:prSet loTypeId="urn:microsoft.com/office/officeart/2011/layout/CircleProcess" loCatId="process" qsTypeId="urn:microsoft.com/office/officeart/2005/8/quickstyle/simple5" qsCatId="simple" csTypeId="urn:microsoft.com/office/officeart/2005/8/colors/colorful1" csCatId="colorful" phldr="1"/>
      <dgm:spPr/>
      <dgm:t>
        <a:bodyPr/>
        <a:lstStyle/>
        <a:p>
          <a:endParaRPr lang="en-US"/>
        </a:p>
      </dgm:t>
    </dgm:pt>
    <dgm:pt modelId="{3D4549F5-1565-4246-8008-504AF2098311}">
      <dgm:prSet phldrT="[Text]"/>
      <dgm:spPr/>
      <dgm:t>
        <a:bodyPr/>
        <a:lstStyle/>
        <a:p>
          <a:r>
            <a:rPr lang="en-US" dirty="0"/>
            <a:t>Patient prefers non-drug treatments</a:t>
          </a:r>
        </a:p>
      </dgm:t>
    </dgm:pt>
    <dgm:pt modelId="{63431F98-0D9D-475A-AF85-734B98BCFB76}" type="parTrans" cxnId="{879124F3-1245-4315-84ED-00DA013B6535}">
      <dgm:prSet/>
      <dgm:spPr/>
      <dgm:t>
        <a:bodyPr/>
        <a:lstStyle/>
        <a:p>
          <a:endParaRPr lang="en-US"/>
        </a:p>
      </dgm:t>
    </dgm:pt>
    <dgm:pt modelId="{3A030FE9-C6E4-4F41-A978-EF043A5BD585}" type="sibTrans" cxnId="{879124F3-1245-4315-84ED-00DA013B6535}">
      <dgm:prSet/>
      <dgm:spPr/>
      <dgm:t>
        <a:bodyPr/>
        <a:lstStyle/>
        <a:p>
          <a:endParaRPr lang="en-US"/>
        </a:p>
      </dgm:t>
    </dgm:pt>
    <dgm:pt modelId="{C004AC00-B41D-4E69-BA94-E35832265F97}">
      <dgm:prSet phldrT="[Text]"/>
      <dgm:spPr/>
      <dgm:t>
        <a:bodyPr/>
        <a:lstStyle/>
        <a:p>
          <a:r>
            <a:rPr lang="en-US" dirty="0"/>
            <a:t>Drug treatment ineffective</a:t>
          </a:r>
        </a:p>
      </dgm:t>
    </dgm:pt>
    <dgm:pt modelId="{6245F1D2-123A-43AA-8E80-0929C1C78249}" type="parTrans" cxnId="{80823436-3E7F-49D8-A779-5250E3BB7E37}">
      <dgm:prSet/>
      <dgm:spPr/>
      <dgm:t>
        <a:bodyPr/>
        <a:lstStyle/>
        <a:p>
          <a:endParaRPr lang="en-US"/>
        </a:p>
      </dgm:t>
    </dgm:pt>
    <dgm:pt modelId="{9507C9AE-46C1-4FC9-AA96-C31615585272}" type="sibTrans" cxnId="{80823436-3E7F-49D8-A779-5250E3BB7E37}">
      <dgm:prSet/>
      <dgm:spPr/>
      <dgm:t>
        <a:bodyPr/>
        <a:lstStyle/>
        <a:p>
          <a:endParaRPr lang="en-US"/>
        </a:p>
      </dgm:t>
    </dgm:pt>
    <dgm:pt modelId="{DF656262-82AF-45B9-B69A-5834F3F60F2D}">
      <dgm:prSet phldrT="[Text]"/>
      <dgm:spPr/>
      <dgm:t>
        <a:bodyPr/>
        <a:lstStyle/>
        <a:p>
          <a:r>
            <a:rPr lang="en-US" dirty="0"/>
            <a:t>Drug treatment contraindicated</a:t>
          </a:r>
        </a:p>
      </dgm:t>
    </dgm:pt>
    <dgm:pt modelId="{33A6A8B4-9217-4B09-AD76-7C16EAF5D072}" type="parTrans" cxnId="{A55FA0BF-E6B2-45AE-919A-542540ED6632}">
      <dgm:prSet/>
      <dgm:spPr/>
      <dgm:t>
        <a:bodyPr/>
        <a:lstStyle/>
        <a:p>
          <a:endParaRPr lang="en-US"/>
        </a:p>
      </dgm:t>
    </dgm:pt>
    <dgm:pt modelId="{0B9EA56F-8B55-467D-9F58-A5627E16887F}" type="sibTrans" cxnId="{A55FA0BF-E6B2-45AE-919A-542540ED6632}">
      <dgm:prSet/>
      <dgm:spPr/>
      <dgm:t>
        <a:bodyPr/>
        <a:lstStyle/>
        <a:p>
          <a:endParaRPr lang="en-US"/>
        </a:p>
      </dgm:t>
    </dgm:pt>
    <dgm:pt modelId="{B0FED8A0-E0AD-4EC4-8404-74059F030EF4}">
      <dgm:prSet phldrT="[Text]"/>
      <dgm:spPr/>
      <dgm:t>
        <a:bodyPr/>
        <a:lstStyle/>
        <a:p>
          <a:r>
            <a:rPr lang="en-US" dirty="0"/>
            <a:t>Drug treatment intolerable</a:t>
          </a:r>
        </a:p>
      </dgm:t>
    </dgm:pt>
    <dgm:pt modelId="{90D0091C-EDC1-48EC-8A82-F1DB2AB39E6E}" type="parTrans" cxnId="{294CDF3B-0560-4938-94F4-AD6054BA3DB5}">
      <dgm:prSet/>
      <dgm:spPr/>
      <dgm:t>
        <a:bodyPr/>
        <a:lstStyle/>
        <a:p>
          <a:endParaRPr lang="en-US"/>
        </a:p>
      </dgm:t>
    </dgm:pt>
    <dgm:pt modelId="{FA962271-58C3-44A5-807B-F4A75057B80F}" type="sibTrans" cxnId="{294CDF3B-0560-4938-94F4-AD6054BA3DB5}">
      <dgm:prSet/>
      <dgm:spPr/>
      <dgm:t>
        <a:bodyPr/>
        <a:lstStyle/>
        <a:p>
          <a:endParaRPr lang="en-US"/>
        </a:p>
      </dgm:t>
    </dgm:pt>
    <dgm:pt modelId="{641C93D9-3E4C-4D07-84F0-63E14FD411F2}" type="pres">
      <dgm:prSet presAssocID="{17C46C68-F590-4DB2-9E8F-972285A2B227}" presName="Name0" presStyleCnt="0">
        <dgm:presLayoutVars>
          <dgm:chMax val="11"/>
          <dgm:chPref val="11"/>
          <dgm:dir/>
          <dgm:resizeHandles/>
        </dgm:presLayoutVars>
      </dgm:prSet>
      <dgm:spPr/>
    </dgm:pt>
    <dgm:pt modelId="{A579BE1D-13E1-474A-AAC6-9B3E7EB84852}" type="pres">
      <dgm:prSet presAssocID="{DF656262-82AF-45B9-B69A-5834F3F60F2D}" presName="Accent4" presStyleCnt="0"/>
      <dgm:spPr/>
    </dgm:pt>
    <dgm:pt modelId="{49448AC5-05A1-4704-8D76-9E667E41811D}" type="pres">
      <dgm:prSet presAssocID="{DF656262-82AF-45B9-B69A-5834F3F60F2D}" presName="Accent" presStyleLbl="node1" presStyleIdx="0" presStyleCnt="4"/>
      <dgm:spPr/>
    </dgm:pt>
    <dgm:pt modelId="{A4876B1D-7B11-454C-A289-C411079D16E8}" type="pres">
      <dgm:prSet presAssocID="{DF656262-82AF-45B9-B69A-5834F3F60F2D}" presName="ParentBackground4" presStyleCnt="0"/>
      <dgm:spPr/>
    </dgm:pt>
    <dgm:pt modelId="{DE62C005-C6FA-43C4-A30A-E3BD3A7D1AF3}" type="pres">
      <dgm:prSet presAssocID="{DF656262-82AF-45B9-B69A-5834F3F60F2D}" presName="ParentBackground" presStyleLbl="fgAcc1" presStyleIdx="0" presStyleCnt="4"/>
      <dgm:spPr/>
    </dgm:pt>
    <dgm:pt modelId="{C13780B5-8643-4E05-8F56-90990E0124AF}" type="pres">
      <dgm:prSet presAssocID="{DF656262-82AF-45B9-B69A-5834F3F60F2D}" presName="Parent4" presStyleLbl="revTx" presStyleIdx="0" presStyleCnt="0">
        <dgm:presLayoutVars>
          <dgm:chMax val="1"/>
          <dgm:chPref val="1"/>
          <dgm:bulletEnabled val="1"/>
        </dgm:presLayoutVars>
      </dgm:prSet>
      <dgm:spPr/>
    </dgm:pt>
    <dgm:pt modelId="{447A8287-1BE9-446A-9A64-64EA676323B3}" type="pres">
      <dgm:prSet presAssocID="{B0FED8A0-E0AD-4EC4-8404-74059F030EF4}" presName="Accent3" presStyleCnt="0"/>
      <dgm:spPr/>
    </dgm:pt>
    <dgm:pt modelId="{BDB2F919-BC39-470C-BA72-70C84A2E8749}" type="pres">
      <dgm:prSet presAssocID="{B0FED8A0-E0AD-4EC4-8404-74059F030EF4}" presName="Accent" presStyleLbl="node1" presStyleIdx="1" presStyleCnt="4"/>
      <dgm:spPr/>
    </dgm:pt>
    <dgm:pt modelId="{3C0C3A59-5F41-4D28-87D7-EEDAB2ADE391}" type="pres">
      <dgm:prSet presAssocID="{B0FED8A0-E0AD-4EC4-8404-74059F030EF4}" presName="ParentBackground3" presStyleCnt="0"/>
      <dgm:spPr/>
    </dgm:pt>
    <dgm:pt modelId="{32052574-8EFB-4959-9E32-642F7DB51513}" type="pres">
      <dgm:prSet presAssocID="{B0FED8A0-E0AD-4EC4-8404-74059F030EF4}" presName="ParentBackground" presStyleLbl="fgAcc1" presStyleIdx="1" presStyleCnt="4"/>
      <dgm:spPr/>
    </dgm:pt>
    <dgm:pt modelId="{1D290ACE-AE71-4913-BB7A-5EC277074102}" type="pres">
      <dgm:prSet presAssocID="{B0FED8A0-E0AD-4EC4-8404-74059F030EF4}" presName="Parent3" presStyleLbl="revTx" presStyleIdx="0" presStyleCnt="0">
        <dgm:presLayoutVars>
          <dgm:chMax val="1"/>
          <dgm:chPref val="1"/>
          <dgm:bulletEnabled val="1"/>
        </dgm:presLayoutVars>
      </dgm:prSet>
      <dgm:spPr/>
    </dgm:pt>
    <dgm:pt modelId="{95BD55FC-5999-419F-A290-E49DE38488A3}" type="pres">
      <dgm:prSet presAssocID="{C004AC00-B41D-4E69-BA94-E35832265F97}" presName="Accent2" presStyleCnt="0"/>
      <dgm:spPr/>
    </dgm:pt>
    <dgm:pt modelId="{9D046A7B-3113-4AC5-8883-12AC9AF41A65}" type="pres">
      <dgm:prSet presAssocID="{C004AC00-B41D-4E69-BA94-E35832265F97}" presName="Accent" presStyleLbl="node1" presStyleIdx="2" presStyleCnt="4"/>
      <dgm:spPr/>
    </dgm:pt>
    <dgm:pt modelId="{BAA82CEA-B746-46C9-9CA2-31FD3FC376C7}" type="pres">
      <dgm:prSet presAssocID="{C004AC00-B41D-4E69-BA94-E35832265F97}" presName="ParentBackground2" presStyleCnt="0"/>
      <dgm:spPr/>
    </dgm:pt>
    <dgm:pt modelId="{3ABF9EA9-B540-4FEF-9B88-D9415F6A9282}" type="pres">
      <dgm:prSet presAssocID="{C004AC00-B41D-4E69-BA94-E35832265F97}" presName="ParentBackground" presStyleLbl="fgAcc1" presStyleIdx="2" presStyleCnt="4"/>
      <dgm:spPr/>
    </dgm:pt>
    <dgm:pt modelId="{3CB6684D-73C0-4112-A4E8-A20E270BE53C}" type="pres">
      <dgm:prSet presAssocID="{C004AC00-B41D-4E69-BA94-E35832265F97}" presName="Parent2" presStyleLbl="revTx" presStyleIdx="0" presStyleCnt="0">
        <dgm:presLayoutVars>
          <dgm:chMax val="1"/>
          <dgm:chPref val="1"/>
          <dgm:bulletEnabled val="1"/>
        </dgm:presLayoutVars>
      </dgm:prSet>
      <dgm:spPr/>
    </dgm:pt>
    <dgm:pt modelId="{537E34E6-27C6-4942-B830-96EB3B56E18D}" type="pres">
      <dgm:prSet presAssocID="{3D4549F5-1565-4246-8008-504AF2098311}" presName="Accent1" presStyleCnt="0"/>
      <dgm:spPr/>
    </dgm:pt>
    <dgm:pt modelId="{32313E5A-1ADC-48DB-AF93-E69E0CE997ED}" type="pres">
      <dgm:prSet presAssocID="{3D4549F5-1565-4246-8008-504AF2098311}" presName="Accent" presStyleLbl="node1" presStyleIdx="3" presStyleCnt="4"/>
      <dgm:spPr/>
    </dgm:pt>
    <dgm:pt modelId="{5209CB45-5B01-4E6C-A629-595AFEB86957}" type="pres">
      <dgm:prSet presAssocID="{3D4549F5-1565-4246-8008-504AF2098311}" presName="ParentBackground1" presStyleCnt="0"/>
      <dgm:spPr/>
    </dgm:pt>
    <dgm:pt modelId="{F49E14F9-40E7-46DD-9CE7-CC24A3ED8ECB}" type="pres">
      <dgm:prSet presAssocID="{3D4549F5-1565-4246-8008-504AF2098311}" presName="ParentBackground" presStyleLbl="fgAcc1" presStyleIdx="3" presStyleCnt="4"/>
      <dgm:spPr/>
    </dgm:pt>
    <dgm:pt modelId="{0450B508-0FEB-409D-8FCD-145C9DD601B3}" type="pres">
      <dgm:prSet presAssocID="{3D4549F5-1565-4246-8008-504AF2098311}" presName="Parent1" presStyleLbl="revTx" presStyleIdx="0" presStyleCnt="0">
        <dgm:presLayoutVars>
          <dgm:chMax val="1"/>
          <dgm:chPref val="1"/>
          <dgm:bulletEnabled val="1"/>
        </dgm:presLayoutVars>
      </dgm:prSet>
      <dgm:spPr/>
    </dgm:pt>
  </dgm:ptLst>
  <dgm:cxnLst>
    <dgm:cxn modelId="{F6662309-630F-4860-895A-53CBA01FEF7E}" type="presOf" srcId="{B0FED8A0-E0AD-4EC4-8404-74059F030EF4}" destId="{1D290ACE-AE71-4913-BB7A-5EC277074102}" srcOrd="1" destOrd="0" presId="urn:microsoft.com/office/officeart/2011/layout/CircleProcess"/>
    <dgm:cxn modelId="{F2B7FF0B-9C73-4F48-9D2E-423E269F4827}" type="presOf" srcId="{C004AC00-B41D-4E69-BA94-E35832265F97}" destId="{3CB6684D-73C0-4112-A4E8-A20E270BE53C}" srcOrd="1" destOrd="0" presId="urn:microsoft.com/office/officeart/2011/layout/CircleProcess"/>
    <dgm:cxn modelId="{138B4815-B88D-49A8-88FA-15D51E155058}" type="presOf" srcId="{B0FED8A0-E0AD-4EC4-8404-74059F030EF4}" destId="{32052574-8EFB-4959-9E32-642F7DB51513}" srcOrd="0" destOrd="0" presId="urn:microsoft.com/office/officeart/2011/layout/CircleProcess"/>
    <dgm:cxn modelId="{80823436-3E7F-49D8-A779-5250E3BB7E37}" srcId="{17C46C68-F590-4DB2-9E8F-972285A2B227}" destId="{C004AC00-B41D-4E69-BA94-E35832265F97}" srcOrd="1" destOrd="0" parTransId="{6245F1D2-123A-43AA-8E80-0929C1C78249}" sibTransId="{9507C9AE-46C1-4FC9-AA96-C31615585272}"/>
    <dgm:cxn modelId="{294CDF3B-0560-4938-94F4-AD6054BA3DB5}" srcId="{17C46C68-F590-4DB2-9E8F-972285A2B227}" destId="{B0FED8A0-E0AD-4EC4-8404-74059F030EF4}" srcOrd="2" destOrd="0" parTransId="{90D0091C-EDC1-48EC-8A82-F1DB2AB39E6E}" sibTransId="{FA962271-58C3-44A5-807B-F4A75057B80F}"/>
    <dgm:cxn modelId="{7389E05B-7CE6-4BAB-B840-1E18AEF0BE98}" type="presOf" srcId="{DF656262-82AF-45B9-B69A-5834F3F60F2D}" destId="{DE62C005-C6FA-43C4-A30A-E3BD3A7D1AF3}" srcOrd="0" destOrd="0" presId="urn:microsoft.com/office/officeart/2011/layout/CircleProcess"/>
    <dgm:cxn modelId="{0BA8B675-790B-47D7-B0E6-D369B6B65F98}" type="presOf" srcId="{3D4549F5-1565-4246-8008-504AF2098311}" destId="{F49E14F9-40E7-46DD-9CE7-CC24A3ED8ECB}" srcOrd="0" destOrd="0" presId="urn:microsoft.com/office/officeart/2011/layout/CircleProcess"/>
    <dgm:cxn modelId="{9F546556-1BBA-4623-AEB8-C04F7F80F49C}" type="presOf" srcId="{C004AC00-B41D-4E69-BA94-E35832265F97}" destId="{3ABF9EA9-B540-4FEF-9B88-D9415F6A9282}" srcOrd="0" destOrd="0" presId="urn:microsoft.com/office/officeart/2011/layout/CircleProcess"/>
    <dgm:cxn modelId="{4A689479-CDAC-4F29-831B-80D332AFBD10}" type="presOf" srcId="{3D4549F5-1565-4246-8008-504AF2098311}" destId="{0450B508-0FEB-409D-8FCD-145C9DD601B3}" srcOrd="1" destOrd="0" presId="urn:microsoft.com/office/officeart/2011/layout/CircleProcess"/>
    <dgm:cxn modelId="{A55FA0BF-E6B2-45AE-919A-542540ED6632}" srcId="{17C46C68-F590-4DB2-9E8F-972285A2B227}" destId="{DF656262-82AF-45B9-B69A-5834F3F60F2D}" srcOrd="3" destOrd="0" parTransId="{33A6A8B4-9217-4B09-AD76-7C16EAF5D072}" sibTransId="{0B9EA56F-8B55-467D-9F58-A5627E16887F}"/>
    <dgm:cxn modelId="{4CD77ED2-E2DD-4B22-9731-656FA1C7CD74}" type="presOf" srcId="{DF656262-82AF-45B9-B69A-5834F3F60F2D}" destId="{C13780B5-8643-4E05-8F56-90990E0124AF}" srcOrd="1" destOrd="0" presId="urn:microsoft.com/office/officeart/2011/layout/CircleProcess"/>
    <dgm:cxn modelId="{22486FD6-A620-4AC6-A635-EE03E5818BB1}" type="presOf" srcId="{17C46C68-F590-4DB2-9E8F-972285A2B227}" destId="{641C93D9-3E4C-4D07-84F0-63E14FD411F2}" srcOrd="0" destOrd="0" presId="urn:microsoft.com/office/officeart/2011/layout/CircleProcess"/>
    <dgm:cxn modelId="{879124F3-1245-4315-84ED-00DA013B6535}" srcId="{17C46C68-F590-4DB2-9E8F-972285A2B227}" destId="{3D4549F5-1565-4246-8008-504AF2098311}" srcOrd="0" destOrd="0" parTransId="{63431F98-0D9D-475A-AF85-734B98BCFB76}" sibTransId="{3A030FE9-C6E4-4F41-A978-EF043A5BD585}"/>
    <dgm:cxn modelId="{C8481677-099C-452E-A5E3-178980BC1B47}" type="presParOf" srcId="{641C93D9-3E4C-4D07-84F0-63E14FD411F2}" destId="{A579BE1D-13E1-474A-AAC6-9B3E7EB84852}" srcOrd="0" destOrd="0" presId="urn:microsoft.com/office/officeart/2011/layout/CircleProcess"/>
    <dgm:cxn modelId="{78C3C011-2383-4131-B3FB-800DE146814C}" type="presParOf" srcId="{A579BE1D-13E1-474A-AAC6-9B3E7EB84852}" destId="{49448AC5-05A1-4704-8D76-9E667E41811D}" srcOrd="0" destOrd="0" presId="urn:microsoft.com/office/officeart/2011/layout/CircleProcess"/>
    <dgm:cxn modelId="{FD35A6D1-C380-44C8-A714-FB422681B9EB}" type="presParOf" srcId="{641C93D9-3E4C-4D07-84F0-63E14FD411F2}" destId="{A4876B1D-7B11-454C-A289-C411079D16E8}" srcOrd="1" destOrd="0" presId="urn:microsoft.com/office/officeart/2011/layout/CircleProcess"/>
    <dgm:cxn modelId="{696A25CF-BC60-45BE-86DB-8F5DDD773B8F}" type="presParOf" srcId="{A4876B1D-7B11-454C-A289-C411079D16E8}" destId="{DE62C005-C6FA-43C4-A30A-E3BD3A7D1AF3}" srcOrd="0" destOrd="0" presId="urn:microsoft.com/office/officeart/2011/layout/CircleProcess"/>
    <dgm:cxn modelId="{C41FA6A0-D1E5-407A-A108-B53AD47504EB}" type="presParOf" srcId="{641C93D9-3E4C-4D07-84F0-63E14FD411F2}" destId="{C13780B5-8643-4E05-8F56-90990E0124AF}" srcOrd="2" destOrd="0" presId="urn:microsoft.com/office/officeart/2011/layout/CircleProcess"/>
    <dgm:cxn modelId="{4A9F3D99-8AD4-497E-B3C7-8B532DA67975}" type="presParOf" srcId="{641C93D9-3E4C-4D07-84F0-63E14FD411F2}" destId="{447A8287-1BE9-446A-9A64-64EA676323B3}" srcOrd="3" destOrd="0" presId="urn:microsoft.com/office/officeart/2011/layout/CircleProcess"/>
    <dgm:cxn modelId="{1BE34587-0C6E-423B-A1AF-4FB7ADCDE41A}" type="presParOf" srcId="{447A8287-1BE9-446A-9A64-64EA676323B3}" destId="{BDB2F919-BC39-470C-BA72-70C84A2E8749}" srcOrd="0" destOrd="0" presId="urn:microsoft.com/office/officeart/2011/layout/CircleProcess"/>
    <dgm:cxn modelId="{C4EF7A8F-A83D-4F89-853E-0CB47E9389D7}" type="presParOf" srcId="{641C93D9-3E4C-4D07-84F0-63E14FD411F2}" destId="{3C0C3A59-5F41-4D28-87D7-EEDAB2ADE391}" srcOrd="4" destOrd="0" presId="urn:microsoft.com/office/officeart/2011/layout/CircleProcess"/>
    <dgm:cxn modelId="{C2325AFF-E5CB-4023-A2D3-FAE1E0FE8E03}" type="presParOf" srcId="{3C0C3A59-5F41-4D28-87D7-EEDAB2ADE391}" destId="{32052574-8EFB-4959-9E32-642F7DB51513}" srcOrd="0" destOrd="0" presId="urn:microsoft.com/office/officeart/2011/layout/CircleProcess"/>
    <dgm:cxn modelId="{B2DF9737-1BA4-4C7E-8BB5-FDC3CD23CD09}" type="presParOf" srcId="{641C93D9-3E4C-4D07-84F0-63E14FD411F2}" destId="{1D290ACE-AE71-4913-BB7A-5EC277074102}" srcOrd="5" destOrd="0" presId="urn:microsoft.com/office/officeart/2011/layout/CircleProcess"/>
    <dgm:cxn modelId="{FA550FCF-5897-482B-A9A8-76BF3707A8AC}" type="presParOf" srcId="{641C93D9-3E4C-4D07-84F0-63E14FD411F2}" destId="{95BD55FC-5999-419F-A290-E49DE38488A3}" srcOrd="6" destOrd="0" presId="urn:microsoft.com/office/officeart/2011/layout/CircleProcess"/>
    <dgm:cxn modelId="{D561F36F-F7BB-473B-8571-F398FCAE47F3}" type="presParOf" srcId="{95BD55FC-5999-419F-A290-E49DE38488A3}" destId="{9D046A7B-3113-4AC5-8883-12AC9AF41A65}" srcOrd="0" destOrd="0" presId="urn:microsoft.com/office/officeart/2011/layout/CircleProcess"/>
    <dgm:cxn modelId="{EA9A961E-3B4E-426F-BAD7-3195E4452CDC}" type="presParOf" srcId="{641C93D9-3E4C-4D07-84F0-63E14FD411F2}" destId="{BAA82CEA-B746-46C9-9CA2-31FD3FC376C7}" srcOrd="7" destOrd="0" presId="urn:microsoft.com/office/officeart/2011/layout/CircleProcess"/>
    <dgm:cxn modelId="{15847AA9-BB25-4BFC-936F-72365C1B4EAE}" type="presParOf" srcId="{BAA82CEA-B746-46C9-9CA2-31FD3FC376C7}" destId="{3ABF9EA9-B540-4FEF-9B88-D9415F6A9282}" srcOrd="0" destOrd="0" presId="urn:microsoft.com/office/officeart/2011/layout/CircleProcess"/>
    <dgm:cxn modelId="{44703E0C-DD88-4E2F-B453-B28C7F910142}" type="presParOf" srcId="{641C93D9-3E4C-4D07-84F0-63E14FD411F2}" destId="{3CB6684D-73C0-4112-A4E8-A20E270BE53C}" srcOrd="8" destOrd="0" presId="urn:microsoft.com/office/officeart/2011/layout/CircleProcess"/>
    <dgm:cxn modelId="{89554FF3-8A83-48C9-A135-914CFB0B402F}" type="presParOf" srcId="{641C93D9-3E4C-4D07-84F0-63E14FD411F2}" destId="{537E34E6-27C6-4942-B830-96EB3B56E18D}" srcOrd="9" destOrd="0" presId="urn:microsoft.com/office/officeart/2011/layout/CircleProcess"/>
    <dgm:cxn modelId="{B024473D-B6BC-49D8-A81D-12A8744F9CD4}" type="presParOf" srcId="{537E34E6-27C6-4942-B830-96EB3B56E18D}" destId="{32313E5A-1ADC-48DB-AF93-E69E0CE997ED}" srcOrd="0" destOrd="0" presId="urn:microsoft.com/office/officeart/2011/layout/CircleProcess"/>
    <dgm:cxn modelId="{CE698196-D57A-4B7F-8EE5-6641617AEA72}" type="presParOf" srcId="{641C93D9-3E4C-4D07-84F0-63E14FD411F2}" destId="{5209CB45-5B01-4E6C-A629-595AFEB86957}" srcOrd="10" destOrd="0" presId="urn:microsoft.com/office/officeart/2011/layout/CircleProcess"/>
    <dgm:cxn modelId="{BCBC3000-3542-4C26-9CE2-02D273798257}" type="presParOf" srcId="{5209CB45-5B01-4E6C-A629-595AFEB86957}" destId="{F49E14F9-40E7-46DD-9CE7-CC24A3ED8ECB}" srcOrd="0" destOrd="0" presId="urn:microsoft.com/office/officeart/2011/layout/CircleProcess"/>
    <dgm:cxn modelId="{75743ACB-63E9-44B0-80AF-31338E88E4E5}" type="presParOf" srcId="{641C93D9-3E4C-4D07-84F0-63E14FD411F2}" destId="{0450B508-0FEB-409D-8FCD-145C9DD601B3}"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48AC5-05A1-4704-8D76-9E667E41811D}">
      <dsp:nvSpPr>
        <dsp:cNvPr id="0" name=""/>
        <dsp:cNvSpPr/>
      </dsp:nvSpPr>
      <dsp:spPr>
        <a:xfrm>
          <a:off x="8799320" y="1442253"/>
          <a:ext cx="2633442" cy="263357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62C005-C6FA-43C4-A30A-E3BD3A7D1AF3}">
      <dsp:nvSpPr>
        <dsp:cNvPr id="0" name=""/>
        <dsp:cNvSpPr/>
      </dsp:nvSpPr>
      <dsp:spPr>
        <a:xfrm>
          <a:off x="8887403" y="1530054"/>
          <a:ext cx="2458406" cy="2457974"/>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Drug treatment contraindicated</a:t>
          </a:r>
        </a:p>
      </dsp:txBody>
      <dsp:txXfrm>
        <a:off x="9238604" y="1881260"/>
        <a:ext cx="1756004" cy="1755564"/>
      </dsp:txXfrm>
    </dsp:sp>
    <dsp:sp modelId="{BDB2F919-BC39-470C-BA72-70C84A2E8749}">
      <dsp:nvSpPr>
        <dsp:cNvPr id="0" name=""/>
        <dsp:cNvSpPr/>
      </dsp:nvSpPr>
      <dsp:spPr>
        <a:xfrm rot="2700000">
          <a:off x="6066481" y="1442068"/>
          <a:ext cx="2633485" cy="2633485"/>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2052574-8EFB-4959-9E32-642F7DB51513}">
      <dsp:nvSpPr>
        <dsp:cNvPr id="0" name=""/>
        <dsp:cNvSpPr/>
      </dsp:nvSpPr>
      <dsp:spPr>
        <a:xfrm>
          <a:off x="6165878" y="1530054"/>
          <a:ext cx="2458406" cy="2457974"/>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Drug treatment intolerable</a:t>
          </a:r>
        </a:p>
      </dsp:txBody>
      <dsp:txXfrm>
        <a:off x="6517079" y="1881260"/>
        <a:ext cx="1756004" cy="1755564"/>
      </dsp:txXfrm>
    </dsp:sp>
    <dsp:sp modelId="{9D046A7B-3113-4AC5-8883-12AC9AF41A65}">
      <dsp:nvSpPr>
        <dsp:cNvPr id="0" name=""/>
        <dsp:cNvSpPr/>
      </dsp:nvSpPr>
      <dsp:spPr>
        <a:xfrm rot="2700000">
          <a:off x="3356249" y="1442068"/>
          <a:ext cx="2633485" cy="2633485"/>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ABF9EA9-B540-4FEF-9B88-D9415F6A9282}">
      <dsp:nvSpPr>
        <dsp:cNvPr id="0" name=""/>
        <dsp:cNvSpPr/>
      </dsp:nvSpPr>
      <dsp:spPr>
        <a:xfrm>
          <a:off x="3444353" y="1530054"/>
          <a:ext cx="2458406" cy="2457974"/>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Drug treatment ineffective</a:t>
          </a:r>
        </a:p>
      </dsp:txBody>
      <dsp:txXfrm>
        <a:off x="3795554" y="1881260"/>
        <a:ext cx="1756004" cy="1755564"/>
      </dsp:txXfrm>
    </dsp:sp>
    <dsp:sp modelId="{32313E5A-1ADC-48DB-AF93-E69E0CE997ED}">
      <dsp:nvSpPr>
        <dsp:cNvPr id="0" name=""/>
        <dsp:cNvSpPr/>
      </dsp:nvSpPr>
      <dsp:spPr>
        <a:xfrm rot="2700000">
          <a:off x="634724" y="1442068"/>
          <a:ext cx="2633485" cy="2633485"/>
        </a:xfrm>
        <a:prstGeom prst="teardrop">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49E14F9-40E7-46DD-9CE7-CC24A3ED8ECB}">
      <dsp:nvSpPr>
        <dsp:cNvPr id="0" name=""/>
        <dsp:cNvSpPr/>
      </dsp:nvSpPr>
      <dsp:spPr>
        <a:xfrm>
          <a:off x="722828" y="1530054"/>
          <a:ext cx="2458406" cy="2457974"/>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Patient prefers non-drug treatments</a:t>
          </a:r>
        </a:p>
      </dsp:txBody>
      <dsp:txXfrm>
        <a:off x="1074029" y="1881260"/>
        <a:ext cx="1756004" cy="175556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0.54163</cdr:x>
      <cdr:y>0.25656</cdr:y>
    </cdr:from>
    <cdr:to>
      <cdr:x>0.77777</cdr:x>
      <cdr:y>0.31142</cdr:y>
    </cdr:to>
    <cdr:sp macro="" textlink="">
      <cdr:nvSpPr>
        <cdr:cNvPr id="3" name="TextBox 1">
          <a:extLst xmlns:a="http://schemas.openxmlformats.org/drawingml/2006/main">
            <a:ext uri="{FF2B5EF4-FFF2-40B4-BE49-F238E27FC236}">
              <a16:creationId xmlns:a16="http://schemas.microsoft.com/office/drawing/2014/main" id="{589BC338-3CE6-4DF4-A717-14DD46652E35}"/>
            </a:ext>
          </a:extLst>
        </cdr:cNvPr>
        <cdr:cNvSpPr txBox="1"/>
      </cdr:nvSpPr>
      <cdr:spPr>
        <a:xfrm xmlns:a="http://schemas.openxmlformats.org/drawingml/2006/main">
          <a:off x="1360315" y="944352"/>
          <a:ext cx="593065" cy="201916"/>
        </a:xfrm>
        <a:prstGeom xmlns:a="http://schemas.openxmlformats.org/drawingml/2006/main" prst="rect">
          <a:avLst/>
        </a:prstGeom>
        <a:ln xmlns:a="http://schemas.openxmlformats.org/drawingml/2006/main">
          <a:solidFill>
            <a:schemeClr val="bg2">
              <a:lumMod val="7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b="0" dirty="0"/>
            <a:t>P=</a:t>
          </a:r>
          <a:r>
            <a:rPr lang="en-US" sz="800" b="0" baseline="0" dirty="0"/>
            <a:t> 0.018</a:t>
          </a:r>
          <a:endParaRPr lang="en-IL" sz="800" b="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59E7E-5673-4E01-B531-88EA0EC612E2}"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56334-554D-47A5-A781-76D94C89DF2F}" type="slidenum">
              <a:rPr lang="en-US" smtClean="0"/>
              <a:t>‹#›</a:t>
            </a:fld>
            <a:endParaRPr lang="en-US"/>
          </a:p>
        </p:txBody>
      </p:sp>
    </p:spTree>
    <p:extLst>
      <p:ext uri="{BB962C8B-B14F-4D97-AF65-F5344CB8AC3E}">
        <p14:creationId xmlns:p14="http://schemas.microsoft.com/office/powerpoint/2010/main" val="64784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3E70C1-94D2-C643-962E-70C9C751DF11}" type="slidenum">
              <a:rPr lang="en-US" smtClean="0"/>
              <a:t>1</a:t>
            </a:fld>
            <a:endParaRPr lang="en-US"/>
          </a:p>
        </p:txBody>
      </p:sp>
    </p:spTree>
    <p:extLst>
      <p:ext uri="{BB962C8B-B14F-4D97-AF65-F5344CB8AC3E}">
        <p14:creationId xmlns:p14="http://schemas.microsoft.com/office/powerpoint/2010/main" val="515724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19C441-4258-47D1-944F-951E2EF023B7}"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2314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19C441-4258-47D1-944F-951E2EF023B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81673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0D3EB-3236-4511-BF64-DA960EC7CBF0}" type="slidenum">
              <a:rPr lang="en-GB" smtClean="0"/>
              <a:t>20</a:t>
            </a:fld>
            <a:endParaRPr lang="en-GB" dirty="0"/>
          </a:p>
        </p:txBody>
      </p:sp>
    </p:spTree>
    <p:extLst>
      <p:ext uri="{BB962C8B-B14F-4D97-AF65-F5344CB8AC3E}">
        <p14:creationId xmlns:p14="http://schemas.microsoft.com/office/powerpoint/2010/main" val="1439152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0D3EB-3236-4511-BF64-DA960EC7CB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2402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91" eaLnBrk="0" hangingPunct="0">
              <a:defRPr sz="1600" b="1">
                <a:solidFill>
                  <a:srgbClr val="000000"/>
                </a:solidFill>
                <a:latin typeface="Arial" charset="0"/>
                <a:ea typeface="ＭＳ Ｐゴシック" charset="0"/>
                <a:cs typeface="ＭＳ Ｐゴシック" charset="0"/>
              </a:defRPr>
            </a:lvl1pPr>
            <a:lvl2pPr marL="720587" indent="-277149" defTabSz="914591" eaLnBrk="0" hangingPunct="0">
              <a:defRPr sz="1600" b="1">
                <a:solidFill>
                  <a:srgbClr val="000000"/>
                </a:solidFill>
                <a:latin typeface="Arial" charset="0"/>
                <a:ea typeface="ＭＳ Ｐゴシック" charset="0"/>
              </a:defRPr>
            </a:lvl2pPr>
            <a:lvl3pPr marL="1108596" indent="-221719" defTabSz="914591" eaLnBrk="0" hangingPunct="0">
              <a:defRPr sz="1600" b="1">
                <a:solidFill>
                  <a:srgbClr val="000000"/>
                </a:solidFill>
                <a:latin typeface="Arial" charset="0"/>
                <a:ea typeface="ＭＳ Ｐゴシック" charset="0"/>
              </a:defRPr>
            </a:lvl3pPr>
            <a:lvl4pPr marL="1552034" indent="-221719" defTabSz="914591" eaLnBrk="0" hangingPunct="0">
              <a:defRPr sz="1600" b="1">
                <a:solidFill>
                  <a:srgbClr val="000000"/>
                </a:solidFill>
                <a:latin typeface="Arial" charset="0"/>
                <a:ea typeface="ＭＳ Ｐゴシック" charset="0"/>
              </a:defRPr>
            </a:lvl4pPr>
            <a:lvl5pPr marL="1995472" indent="-221719" defTabSz="914591" eaLnBrk="0" hangingPunct="0">
              <a:defRPr sz="1600" b="1">
                <a:solidFill>
                  <a:srgbClr val="000000"/>
                </a:solidFill>
                <a:latin typeface="Arial" charset="0"/>
                <a:ea typeface="ＭＳ Ｐゴシック" charset="0"/>
              </a:defRPr>
            </a:lvl5pPr>
            <a:lvl6pPr marL="2438911" indent="-221719" defTabSz="914591" eaLnBrk="0" fontAlgn="base" hangingPunct="0">
              <a:spcBef>
                <a:spcPct val="50000"/>
              </a:spcBef>
              <a:spcAft>
                <a:spcPct val="0"/>
              </a:spcAft>
              <a:defRPr sz="1600" b="1">
                <a:solidFill>
                  <a:srgbClr val="000000"/>
                </a:solidFill>
                <a:latin typeface="Arial" charset="0"/>
                <a:ea typeface="ＭＳ Ｐゴシック" charset="0"/>
              </a:defRPr>
            </a:lvl6pPr>
            <a:lvl7pPr marL="2882349" indent="-221719" defTabSz="914591" eaLnBrk="0" fontAlgn="base" hangingPunct="0">
              <a:spcBef>
                <a:spcPct val="50000"/>
              </a:spcBef>
              <a:spcAft>
                <a:spcPct val="0"/>
              </a:spcAft>
              <a:defRPr sz="1600" b="1">
                <a:solidFill>
                  <a:srgbClr val="000000"/>
                </a:solidFill>
                <a:latin typeface="Arial" charset="0"/>
                <a:ea typeface="ＭＳ Ｐゴシック" charset="0"/>
              </a:defRPr>
            </a:lvl7pPr>
            <a:lvl8pPr marL="3325787" indent="-221719" defTabSz="914591" eaLnBrk="0" fontAlgn="base" hangingPunct="0">
              <a:spcBef>
                <a:spcPct val="50000"/>
              </a:spcBef>
              <a:spcAft>
                <a:spcPct val="0"/>
              </a:spcAft>
              <a:defRPr sz="1600" b="1">
                <a:solidFill>
                  <a:srgbClr val="000000"/>
                </a:solidFill>
                <a:latin typeface="Arial" charset="0"/>
                <a:ea typeface="ＭＳ Ｐゴシック" charset="0"/>
              </a:defRPr>
            </a:lvl8pPr>
            <a:lvl9pPr marL="3769225" indent="-221719" defTabSz="914591" eaLnBrk="0" fontAlgn="base" hangingPunct="0">
              <a:spcBef>
                <a:spcPct val="50000"/>
              </a:spcBef>
              <a:spcAft>
                <a:spcPct val="0"/>
              </a:spcAft>
              <a:defRPr sz="1600" b="1">
                <a:solidFill>
                  <a:srgbClr val="000000"/>
                </a:solidFill>
                <a:latin typeface="Arial" charset="0"/>
                <a:ea typeface="ＭＳ Ｐゴシック" charset="0"/>
              </a:defRPr>
            </a:lvl9pPr>
          </a:lstStyle>
          <a:p>
            <a:pPr eaLnBrk="1" hangingPunct="1"/>
            <a:fld id="{BC646598-CB90-5646-8DAF-A0137A1548AE}" type="slidenum">
              <a:rPr lang="en-US" sz="1200" b="0">
                <a:solidFill>
                  <a:schemeClr val="tx1"/>
                </a:solidFill>
              </a:rPr>
              <a:pPr eaLnBrk="1" hangingPunct="1"/>
              <a:t>29</a:t>
            </a:fld>
            <a:endParaRPr lang="en-US" sz="1200" b="0">
              <a:solidFill>
                <a:schemeClr val="tx1"/>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3991" y="4343400"/>
            <a:ext cx="5030018"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878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575D6-8CFE-47EB-A4A9-7E0E54747258}" type="slidenum">
              <a:rPr lang="en-US" smtClean="0"/>
              <a:t>30</a:t>
            </a:fld>
            <a:endParaRPr lang="en-US"/>
          </a:p>
        </p:txBody>
      </p:sp>
    </p:spTree>
    <p:extLst>
      <p:ext uri="{BB962C8B-B14F-4D97-AF65-F5344CB8AC3E}">
        <p14:creationId xmlns:p14="http://schemas.microsoft.com/office/powerpoint/2010/main" val="354427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591" eaLnBrk="0" hangingPunct="0">
              <a:defRPr sz="1600" b="1">
                <a:solidFill>
                  <a:srgbClr val="000000"/>
                </a:solidFill>
                <a:latin typeface="Arial" charset="0"/>
                <a:ea typeface="ＭＳ Ｐゴシック" charset="0"/>
                <a:cs typeface="ＭＳ Ｐゴシック" charset="0"/>
              </a:defRPr>
            </a:lvl1pPr>
            <a:lvl2pPr marL="720587" indent="-277149" defTabSz="914591" eaLnBrk="0" hangingPunct="0">
              <a:defRPr sz="1600" b="1">
                <a:solidFill>
                  <a:srgbClr val="000000"/>
                </a:solidFill>
                <a:latin typeface="Arial" charset="0"/>
                <a:ea typeface="ＭＳ Ｐゴシック" charset="0"/>
              </a:defRPr>
            </a:lvl2pPr>
            <a:lvl3pPr marL="1108596" indent="-221719" defTabSz="914591" eaLnBrk="0" hangingPunct="0">
              <a:defRPr sz="1600" b="1">
                <a:solidFill>
                  <a:srgbClr val="000000"/>
                </a:solidFill>
                <a:latin typeface="Arial" charset="0"/>
                <a:ea typeface="ＭＳ Ｐゴシック" charset="0"/>
              </a:defRPr>
            </a:lvl3pPr>
            <a:lvl4pPr marL="1552034" indent="-221719" defTabSz="914591" eaLnBrk="0" hangingPunct="0">
              <a:defRPr sz="1600" b="1">
                <a:solidFill>
                  <a:srgbClr val="000000"/>
                </a:solidFill>
                <a:latin typeface="Arial" charset="0"/>
                <a:ea typeface="ＭＳ Ｐゴシック" charset="0"/>
              </a:defRPr>
            </a:lvl4pPr>
            <a:lvl5pPr marL="1995472" indent="-221719" defTabSz="914591" eaLnBrk="0" hangingPunct="0">
              <a:defRPr sz="1600" b="1">
                <a:solidFill>
                  <a:srgbClr val="000000"/>
                </a:solidFill>
                <a:latin typeface="Arial" charset="0"/>
                <a:ea typeface="ＭＳ Ｐゴシック" charset="0"/>
              </a:defRPr>
            </a:lvl5pPr>
            <a:lvl6pPr marL="2438911" indent="-221719" defTabSz="914591" eaLnBrk="0" fontAlgn="base" hangingPunct="0">
              <a:spcBef>
                <a:spcPct val="50000"/>
              </a:spcBef>
              <a:spcAft>
                <a:spcPct val="0"/>
              </a:spcAft>
              <a:defRPr sz="1600" b="1">
                <a:solidFill>
                  <a:srgbClr val="000000"/>
                </a:solidFill>
                <a:latin typeface="Arial" charset="0"/>
                <a:ea typeface="ＭＳ Ｐゴシック" charset="0"/>
              </a:defRPr>
            </a:lvl6pPr>
            <a:lvl7pPr marL="2882349" indent="-221719" defTabSz="914591" eaLnBrk="0" fontAlgn="base" hangingPunct="0">
              <a:spcBef>
                <a:spcPct val="50000"/>
              </a:spcBef>
              <a:spcAft>
                <a:spcPct val="0"/>
              </a:spcAft>
              <a:defRPr sz="1600" b="1">
                <a:solidFill>
                  <a:srgbClr val="000000"/>
                </a:solidFill>
                <a:latin typeface="Arial" charset="0"/>
                <a:ea typeface="ＭＳ Ｐゴシック" charset="0"/>
              </a:defRPr>
            </a:lvl7pPr>
            <a:lvl8pPr marL="3325787" indent="-221719" defTabSz="914591" eaLnBrk="0" fontAlgn="base" hangingPunct="0">
              <a:spcBef>
                <a:spcPct val="50000"/>
              </a:spcBef>
              <a:spcAft>
                <a:spcPct val="0"/>
              </a:spcAft>
              <a:defRPr sz="1600" b="1">
                <a:solidFill>
                  <a:srgbClr val="000000"/>
                </a:solidFill>
                <a:latin typeface="Arial" charset="0"/>
                <a:ea typeface="ＭＳ Ｐゴシック" charset="0"/>
              </a:defRPr>
            </a:lvl8pPr>
            <a:lvl9pPr marL="3769225" indent="-221719" defTabSz="914591" eaLnBrk="0" fontAlgn="base" hangingPunct="0">
              <a:spcBef>
                <a:spcPct val="50000"/>
              </a:spcBef>
              <a:spcAft>
                <a:spcPct val="0"/>
              </a:spcAft>
              <a:defRPr sz="1600" b="1">
                <a:solidFill>
                  <a:srgbClr val="000000"/>
                </a:solidFill>
                <a:latin typeface="Arial" charset="0"/>
                <a:ea typeface="ＭＳ Ｐゴシック" charset="0"/>
              </a:defRPr>
            </a:lvl9pPr>
          </a:lstStyle>
          <a:p>
            <a:pPr eaLnBrk="1" hangingPunct="1"/>
            <a:fld id="{BC646598-CB90-5646-8DAF-A0137A1548AE}" type="slidenum">
              <a:rPr lang="en-US" sz="1200" b="0">
                <a:solidFill>
                  <a:schemeClr val="tx1"/>
                </a:solidFill>
              </a:rPr>
              <a:pPr eaLnBrk="1" hangingPunct="1"/>
              <a:t>3</a:t>
            </a:fld>
            <a:endParaRPr lang="en-US" sz="1200" b="0">
              <a:solidFill>
                <a:schemeClr val="tx1"/>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13991" y="4343400"/>
            <a:ext cx="5030018"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7271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0D3EB-3236-4511-BF64-DA960EC7CB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08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A0CEC-353D-472B-B78F-6819D2E6C771}" type="slidenum">
              <a:rPr lang="en-US" smtClean="0"/>
              <a:t>7</a:t>
            </a:fld>
            <a:endParaRPr lang="en-US"/>
          </a:p>
        </p:txBody>
      </p:sp>
    </p:spTree>
    <p:extLst>
      <p:ext uri="{BB962C8B-B14F-4D97-AF65-F5344CB8AC3E}">
        <p14:creationId xmlns:p14="http://schemas.microsoft.com/office/powerpoint/2010/main" val="61600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0D3EB-3236-4511-BF64-DA960EC7CBF0}" type="slidenum">
              <a:rPr lang="en-GB" smtClean="0"/>
              <a:t>8</a:t>
            </a:fld>
            <a:endParaRPr lang="en-GB" dirty="0"/>
          </a:p>
        </p:txBody>
      </p:sp>
    </p:spTree>
    <p:extLst>
      <p:ext uri="{BB962C8B-B14F-4D97-AF65-F5344CB8AC3E}">
        <p14:creationId xmlns:p14="http://schemas.microsoft.com/office/powerpoint/2010/main" val="214366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defTabSz="409575" eaLnBrk="0" hangingPunct="0">
              <a:spcBef>
                <a:spcPct val="30000"/>
              </a:spcBef>
              <a:defRPr sz="1200">
                <a:solidFill>
                  <a:schemeClr val="tx1"/>
                </a:solidFill>
                <a:latin typeface="Calibri" panose="020F0502020204030204" pitchFamily="34" charset="0"/>
              </a:defRPr>
            </a:lvl1pPr>
            <a:lvl2pPr marL="742950" indent="-285750" defTabSz="409575" eaLnBrk="0" hangingPunct="0">
              <a:spcBef>
                <a:spcPct val="30000"/>
              </a:spcBef>
              <a:defRPr sz="1200">
                <a:solidFill>
                  <a:schemeClr val="tx1"/>
                </a:solidFill>
                <a:latin typeface="Calibri" panose="020F0502020204030204" pitchFamily="34" charset="0"/>
              </a:defRPr>
            </a:lvl2pPr>
            <a:lvl3pPr marL="1143000" indent="-228600" defTabSz="409575" eaLnBrk="0" hangingPunct="0">
              <a:spcBef>
                <a:spcPct val="30000"/>
              </a:spcBef>
              <a:defRPr sz="1200">
                <a:solidFill>
                  <a:schemeClr val="tx1"/>
                </a:solidFill>
                <a:latin typeface="Calibri" panose="020F0502020204030204" pitchFamily="34" charset="0"/>
              </a:defRPr>
            </a:lvl3pPr>
            <a:lvl4pPr marL="1600200" indent="-228600" defTabSz="409575" eaLnBrk="0" hangingPunct="0">
              <a:spcBef>
                <a:spcPct val="30000"/>
              </a:spcBef>
              <a:defRPr sz="1200">
                <a:solidFill>
                  <a:schemeClr val="tx1"/>
                </a:solidFill>
                <a:latin typeface="Calibri" panose="020F0502020204030204" pitchFamily="34" charset="0"/>
              </a:defRPr>
            </a:lvl4pPr>
            <a:lvl5pPr marL="2057400" indent="-228600" defTabSz="409575" eaLnBrk="0" hangingPunct="0">
              <a:spcBef>
                <a:spcPct val="30000"/>
              </a:spcBef>
              <a:defRPr sz="1200">
                <a:solidFill>
                  <a:schemeClr val="tx1"/>
                </a:solidFill>
                <a:latin typeface="Calibri" panose="020F0502020204030204" pitchFamily="34" charset="0"/>
              </a:defRPr>
            </a:lvl5pPr>
            <a:lvl6pPr marL="2514600" indent="-228600" defTabSz="4095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095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095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095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409575" rtl="0" eaLnBrk="1" fontAlgn="base" latinLnBrk="0" hangingPunct="1">
              <a:lnSpc>
                <a:spcPct val="93000"/>
              </a:lnSpc>
              <a:spcBef>
                <a:spcPct val="0"/>
              </a:spcBef>
              <a:spcAft>
                <a:spcPct val="0"/>
              </a:spcAft>
              <a:buClr>
                <a:srgbClr val="000000"/>
              </a:buClr>
              <a:buSzPct val="45000"/>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9091" name="Text Box 2"/>
          <p:cNvSpPr>
            <a:spLocks noGrp="1" noChangeArrowheads="1"/>
          </p:cNvSpPr>
          <p:nvPr>
            <p:ph type="body"/>
          </p:nvPr>
        </p:nvSpPr>
        <p:spPr bwMode="auto">
          <a:xfrm>
            <a:off x="1046163" y="4352925"/>
            <a:ext cx="4770437" cy="3478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numCol="1" anchor="t" anchorCtr="0" compatLnSpc="1">
            <a:prstTxWarp prst="textNoShape">
              <a:avLst/>
            </a:prstTxWarp>
          </a:bodyPr>
          <a:lstStyle/>
          <a:p>
            <a:pPr marL="0" indent="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US" altLang="en-US" dirty="0">
                <a:cs typeface="msgothic" charset="0"/>
              </a:rPr>
              <a:t>The anti-migraine effects </a:t>
            </a:r>
            <a:r>
              <a:rPr lang="en-US" altLang="en-US">
                <a:cs typeface="msgothic" charset="0"/>
              </a:rPr>
              <a:t>of external trigeminal neurostimulation (eTNS) </a:t>
            </a:r>
            <a:r>
              <a:rPr lang="en-US" altLang="en-US" dirty="0">
                <a:cs typeface="msgothic" charset="0"/>
              </a:rPr>
              <a:t>are thought to involve functional antinociceptive modulation in the </a:t>
            </a:r>
            <a:r>
              <a:rPr lang="en-US" sz="1200" b="0" i="0" kern="1200" dirty="0">
                <a:solidFill>
                  <a:schemeClr val="tx1"/>
                </a:solidFill>
                <a:effectLst/>
                <a:latin typeface="+mn-lt"/>
                <a:ea typeface="+mn-ea"/>
                <a:cs typeface="+mn-cs"/>
              </a:rPr>
              <a:t>anterior cingulate cortex</a:t>
            </a:r>
            <a:r>
              <a:rPr lang="en-US" altLang="en-US" dirty="0">
                <a:cs typeface="msgothic" charset="0"/>
              </a:rPr>
              <a:t> (ACC</a:t>
            </a:r>
            <a:r>
              <a:rPr lang="en-US" altLang="en-US">
                <a:cs typeface="msgothic" charset="0"/>
              </a:rPr>
              <a:t>). </a:t>
            </a:r>
          </a:p>
          <a:p>
            <a:pPr marL="0" indent="0" eaLnBrk="1" hangingPunct="1">
              <a:lnSpc>
                <a:spcPct val="93000"/>
              </a:lnSpc>
              <a:spcBef>
                <a:spcPct val="0"/>
              </a:spcBef>
              <a:buSzPct val="45000"/>
              <a:tabLst>
                <a:tab pos="649288" algn="l"/>
                <a:tab pos="1298575" algn="l"/>
                <a:tab pos="1947863" algn="l"/>
                <a:tab pos="2597150" algn="l"/>
                <a:tab pos="3248025" algn="l"/>
                <a:tab pos="3897313" algn="l"/>
                <a:tab pos="4546600" algn="l"/>
              </a:tabLst>
            </a:pPr>
            <a:endParaRPr lang="en-GB" altLang="en-US" dirty="0">
              <a:cs typeface="msgothic" charset="0"/>
            </a:endParaRPr>
          </a:p>
          <a:p>
            <a:pPr marL="0" indent="0" eaLnBrk="1" hangingPunct="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a:cs typeface="msgothic" charset="0"/>
              </a:rPr>
              <a:t>Whole-brain </a:t>
            </a:r>
            <a:r>
              <a:rPr lang="en-GB" altLang="en-US"/>
              <a:t>blood oxygen level–dependent (</a:t>
            </a:r>
            <a:r>
              <a:rPr lang="en-GB" altLang="en-US">
                <a:cs typeface="msgothic" charset="0"/>
              </a:rPr>
              <a:t>BOLD)-fMRI </a:t>
            </a:r>
            <a:r>
              <a:rPr lang="en-GB" altLang="en-US" dirty="0">
                <a:cs typeface="msgothic" charset="0"/>
              </a:rPr>
              <a:t>(as depicted on the left side of the slide) showed </a:t>
            </a:r>
            <a:r>
              <a:rPr lang="en-US" altLang="en-US" dirty="0">
                <a:cs typeface="msgothic" charset="0"/>
              </a:rPr>
              <a:t>a greater BOLD response to noxious </a:t>
            </a:r>
            <a:r>
              <a:rPr lang="en-US" sz="1200" b="0" i="0" kern="1200" dirty="0">
                <a:solidFill>
                  <a:schemeClr val="tx1"/>
                </a:solidFill>
                <a:effectLst/>
                <a:latin typeface="+mn-lt"/>
                <a:ea typeface="+mn-ea"/>
                <a:cs typeface="+mn-cs"/>
              </a:rPr>
              <a:t>trigeminal heat stimulation in the </a:t>
            </a:r>
            <a:r>
              <a:rPr lang="en-US" sz="1200" b="0" i="0" kern="1200" dirty="0" err="1">
                <a:solidFill>
                  <a:schemeClr val="tx1"/>
                </a:solidFill>
                <a:effectLst/>
                <a:latin typeface="+mn-lt"/>
                <a:ea typeface="+mn-ea"/>
                <a:cs typeface="+mn-cs"/>
              </a:rPr>
              <a:t>perigenual</a:t>
            </a:r>
            <a:r>
              <a:rPr lang="en-US" sz="1200" b="0" i="0" kern="1200" dirty="0">
                <a:solidFill>
                  <a:schemeClr val="tx1"/>
                </a:solidFill>
                <a:effectLst/>
                <a:latin typeface="+mn-lt"/>
                <a:ea typeface="+mn-ea"/>
                <a:cs typeface="+mn-cs"/>
              </a:rPr>
              <a:t> part of the right ACC </a:t>
            </a:r>
            <a:r>
              <a:rPr lang="en-US" altLang="en-US" dirty="0">
                <a:cs typeface="msgothic" charset="0"/>
              </a:rPr>
              <a:t>in </a:t>
            </a:r>
            <a:r>
              <a:rPr lang="en-GB" altLang="en-US" dirty="0">
                <a:cs typeface="msgothic" charset="0"/>
              </a:rPr>
              <a:t>adults with migraine without aura vs </a:t>
            </a:r>
            <a:r>
              <a:rPr lang="en-US" altLang="en-US" dirty="0">
                <a:cs typeface="msgothic" charset="0"/>
              </a:rPr>
              <a:t>healthy controls. Treatment with </a:t>
            </a:r>
            <a:r>
              <a:rPr lang="en-US" altLang="en-US" dirty="0" err="1">
                <a:cs typeface="msgothic" charset="0"/>
              </a:rPr>
              <a:t>eTNS</a:t>
            </a:r>
            <a:r>
              <a:rPr lang="en-US" altLang="en-US" dirty="0">
                <a:cs typeface="msgothic" charset="0"/>
              </a:rPr>
              <a:t> resulted in a significant </a:t>
            </a:r>
            <a:r>
              <a:rPr lang="en-US" altLang="en-US">
                <a:cs typeface="msgothic" charset="0"/>
              </a:rPr>
              <a:t>reduction (</a:t>
            </a:r>
            <a:r>
              <a:rPr lang="en-US" altLang="en-US" i="1">
                <a:cs typeface="msgothic" charset="0"/>
              </a:rPr>
              <a:t>P</a:t>
            </a:r>
            <a:r>
              <a:rPr lang="en-US" altLang="en-US">
                <a:cs typeface="msgothic" charset="0"/>
              </a:rPr>
              <a:t>=0.008</a:t>
            </a:r>
            <a:r>
              <a:rPr lang="en-US" altLang="en-US" dirty="0">
                <a:cs typeface="msgothic" charset="0"/>
              </a:rPr>
              <a:t>) in BOLD response induced by the noxious stimulus in patients with migraine, as shown in the graph. </a:t>
            </a:r>
            <a:endParaRPr lang="en-GB" altLang="en-US" dirty="0">
              <a:cs typeface="msgothic" charset="0"/>
            </a:endParaRPr>
          </a:p>
        </p:txBody>
      </p:sp>
    </p:spTree>
    <p:extLst>
      <p:ext uri="{BB962C8B-B14F-4D97-AF65-F5344CB8AC3E}">
        <p14:creationId xmlns:p14="http://schemas.microsoft.com/office/powerpoint/2010/main" val="434391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left side of the slide shows r</a:t>
            </a:r>
            <a:r>
              <a:rPr lang="en-US" dirty="0" err="1"/>
              <a:t>epresentative</a:t>
            </a:r>
            <a:r>
              <a:rPr lang="en-US" dirty="0"/>
              <a:t> examples of waves of cortical </a:t>
            </a:r>
            <a:r>
              <a:rPr lang="en-US"/>
              <a:t>spreading depression (CSD) </a:t>
            </a:r>
            <a:r>
              <a:rPr lang="en-US" dirty="0"/>
              <a:t>induced in rats by topical application of </a:t>
            </a:r>
            <a:r>
              <a:rPr lang="en-US"/>
              <a:t>potassium chloride (KCl). </a:t>
            </a:r>
            <a:r>
              <a:rPr lang="en-US" dirty="0"/>
              <a:t>The upper panel is from an untreated animal, and the lower panel is from an animal treated by </a:t>
            </a:r>
            <a:r>
              <a:rPr lang="en-US" dirty="0" err="1"/>
              <a:t>sTMS</a:t>
            </a:r>
            <a:r>
              <a:rPr lang="en-US" dirty="0"/>
              <a:t> (170 µs, 1.1 T) 30 minutes post-</a:t>
            </a:r>
            <a:r>
              <a:rPr lang="en-US" dirty="0" err="1"/>
              <a:t>KCl</a:t>
            </a:r>
            <a:r>
              <a:rPr lang="en-US" dirty="0"/>
              <a:t> </a:t>
            </a:r>
            <a:r>
              <a:rPr lang="en-US"/>
              <a:t>application.</a:t>
            </a:r>
          </a:p>
          <a:p>
            <a:endParaRPr lang="en-US" dirty="0"/>
          </a:p>
          <a:p>
            <a:r>
              <a:rPr lang="en-US" dirty="0"/>
              <a:t>As the graph on the right shows</a:t>
            </a:r>
            <a:r>
              <a:rPr lang="en-US"/>
              <a:t>, single-pulse transcranial magnetic stimulation (s</a:t>
            </a:r>
            <a:r>
              <a:rPr lang="en-US" sz="1200" b="0" i="0" kern="1200">
                <a:solidFill>
                  <a:schemeClr val="tx1"/>
                </a:solidFill>
                <a:effectLst/>
                <a:latin typeface="+mn-lt"/>
                <a:ea typeface="+mn-ea"/>
                <a:cs typeface="+mn-cs"/>
              </a:rPr>
              <a:t>TMS) </a:t>
            </a:r>
            <a:r>
              <a:rPr lang="en-US" sz="1200" b="0" i="0" kern="1200" dirty="0">
                <a:solidFill>
                  <a:schemeClr val="tx1"/>
                </a:solidFill>
                <a:effectLst/>
                <a:latin typeface="+mn-lt"/>
                <a:ea typeface="+mn-ea"/>
                <a:cs typeface="+mn-cs"/>
              </a:rPr>
              <a:t>significantly decreased the frequency of CSD waves, as indicated by the number of cerebral blood flow and </a:t>
            </a:r>
            <a:r>
              <a:rPr lang="en-US" sz="1200" b="0" i="0" kern="1200">
                <a:solidFill>
                  <a:schemeClr val="tx1"/>
                </a:solidFill>
                <a:effectLst/>
                <a:latin typeface="+mn-lt"/>
                <a:ea typeface="+mn-ea"/>
                <a:cs typeface="+mn-cs"/>
              </a:rPr>
              <a:t>intracortical steady-state </a:t>
            </a:r>
            <a:r>
              <a:rPr lang="en-US" sz="1200" b="0" i="0" kern="1200" dirty="0">
                <a:solidFill>
                  <a:schemeClr val="tx1"/>
                </a:solidFill>
                <a:effectLst/>
                <a:latin typeface="+mn-lt"/>
                <a:ea typeface="+mn-ea"/>
                <a:cs typeface="+mn-cs"/>
              </a:rPr>
              <a:t>potential shift changes within </a:t>
            </a:r>
            <a:r>
              <a:rPr lang="en-US" sz="1200" b="0" i="0" kern="1200">
                <a:solidFill>
                  <a:schemeClr val="tx1"/>
                </a:solidFill>
                <a:effectLst/>
                <a:latin typeface="+mn-lt"/>
                <a:ea typeface="+mn-ea"/>
                <a:cs typeface="+mn-cs"/>
              </a:rPr>
              <a:t>60 minutes of </a:t>
            </a:r>
            <a:r>
              <a:rPr lang="en-US" sz="1200" b="0" i="0" kern="1200" dirty="0">
                <a:solidFill>
                  <a:schemeClr val="tx1"/>
                </a:solidFill>
                <a:effectLst/>
                <a:latin typeface="+mn-lt"/>
                <a:ea typeface="+mn-ea"/>
                <a:cs typeface="+mn-cs"/>
              </a:rPr>
              <a:t>topical </a:t>
            </a:r>
            <a:r>
              <a:rPr lang="en-US" sz="1200" b="0" i="0" kern="1200" dirty="0" err="1">
                <a:solidFill>
                  <a:schemeClr val="tx1"/>
                </a:solidFill>
                <a:effectLst/>
                <a:latin typeface="+mn-lt"/>
                <a:ea typeface="+mn-ea"/>
                <a:cs typeface="+mn-cs"/>
              </a:rPr>
              <a:t>KCl</a:t>
            </a:r>
            <a:r>
              <a:rPr lang="en-US" sz="1200" b="0" i="0" kern="1200" dirty="0">
                <a:solidFill>
                  <a:schemeClr val="tx1"/>
                </a:solidFill>
                <a:effectLst/>
                <a:latin typeface="+mn-lt"/>
                <a:ea typeface="+mn-ea"/>
                <a:cs typeface="+mn-cs"/>
              </a:rPr>
              <a:t> application.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0D3EB-3236-4511-BF64-DA960EC7CB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981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8349D-B8D5-4A88-BFC1-92A98A06392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84995" name="Rectangle 5"/>
          <p:cNvSpPr txBox="1">
            <a:spLocks noGrp="1" noChangeArrowheads="1"/>
          </p:cNvSpPr>
          <p:nvPr/>
        </p:nvSpPr>
        <p:spPr bwMode="auto">
          <a:xfrm>
            <a:off x="4144963" y="9121775"/>
            <a:ext cx="3170237" cy="479425"/>
          </a:xfrm>
          <a:prstGeom prst="rect">
            <a:avLst/>
          </a:prstGeom>
          <a:noFill/>
          <a:ln w="9525">
            <a:noFill/>
            <a:miter lim="800000"/>
            <a:headEnd/>
            <a:tailEnd/>
          </a:ln>
        </p:spPr>
        <p:txBody>
          <a:bodyPr lIns="19654" tIns="0" rIns="19654" bIns="0" anchor="b"/>
          <a:lstStyle>
            <a:lvl1pPr defTabSz="949325" eaLnBrk="0" hangingPunct="0">
              <a:defRPr>
                <a:solidFill>
                  <a:schemeClr val="tx1"/>
                </a:solidFill>
                <a:latin typeface="Calibri" panose="020F0502020204030204" pitchFamily="34" charset="0"/>
                <a:cs typeface="Arial" panose="020B0604020202020204" pitchFamily="34" charset="0"/>
              </a:defRPr>
            </a:lvl1pPr>
            <a:lvl2pPr marL="742950" indent="-285750" defTabSz="949325" eaLnBrk="0" hangingPunct="0">
              <a:defRPr>
                <a:solidFill>
                  <a:schemeClr val="tx1"/>
                </a:solidFill>
                <a:latin typeface="Calibri" panose="020F0502020204030204" pitchFamily="34" charset="0"/>
                <a:cs typeface="Arial" panose="020B0604020202020204" pitchFamily="34" charset="0"/>
              </a:defRPr>
            </a:lvl2pPr>
            <a:lvl3pPr marL="1143000" indent="-228600" defTabSz="949325" eaLnBrk="0" hangingPunct="0">
              <a:defRPr>
                <a:solidFill>
                  <a:schemeClr val="tx1"/>
                </a:solidFill>
                <a:latin typeface="Calibri" panose="020F0502020204030204" pitchFamily="34" charset="0"/>
                <a:cs typeface="Arial" panose="020B0604020202020204" pitchFamily="34" charset="0"/>
              </a:defRPr>
            </a:lvl3pPr>
            <a:lvl4pPr marL="1600200" indent="-228600" defTabSz="949325" eaLnBrk="0" hangingPunct="0">
              <a:defRPr>
                <a:solidFill>
                  <a:schemeClr val="tx1"/>
                </a:solidFill>
                <a:latin typeface="Calibri" panose="020F0502020204030204" pitchFamily="34" charset="0"/>
                <a:cs typeface="Arial" panose="020B0604020202020204" pitchFamily="34" charset="0"/>
              </a:defRPr>
            </a:lvl4pPr>
            <a:lvl5pPr marL="2057400" indent="-228600" defTabSz="949325" eaLnBrk="0" hangingPunct="0">
              <a:defRPr>
                <a:solidFill>
                  <a:schemeClr val="tx1"/>
                </a:solidFill>
                <a:latin typeface="Calibri" panose="020F0502020204030204" pitchFamily="34" charset="0"/>
                <a:cs typeface="Arial" panose="020B0604020202020204" pitchFamily="34" charset="0"/>
              </a:defRPr>
            </a:lvl5pPr>
            <a:lvl6pPr marL="2514600" indent="-228600" defTabSz="9493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493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493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493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49325" rtl="0" eaLnBrk="1" fontAlgn="base" latinLnBrk="0" hangingPunct="1">
              <a:lnSpc>
                <a:spcPct val="100000"/>
              </a:lnSpc>
              <a:spcBef>
                <a:spcPct val="0"/>
              </a:spcBef>
              <a:spcAft>
                <a:spcPct val="0"/>
              </a:spcAft>
              <a:buClrTx/>
              <a:buSzTx/>
              <a:buFontTx/>
              <a:buNone/>
              <a:tabLst/>
              <a:defRPr/>
            </a:pPr>
            <a:fld id="{46BE94DB-D604-41C4-9716-0C1C903146BE}" type="slidenum">
              <a:rPr kumimoji="0" lang="en-US" altLang="en-US" sz="1000" b="0" i="1" u="none" strike="noStrike" kern="1200" cap="none" spc="0" normalizeH="0" baseline="-2500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13</a:t>
            </a:fld>
            <a:endParaRPr kumimoji="0" lang="en-US" altLang="en-US" sz="1000" b="0" i="1" u="none" strike="noStrike" kern="1200" cap="none" spc="0" normalizeH="0" baseline="-25000" noProof="0" dirty="0">
              <a:ln>
                <a:noFill/>
              </a:ln>
              <a:solidFill>
                <a:srgbClr val="0000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921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4985" tIns="47494" rIns="94985" bIns="47494" numCol="1" anchor="t" anchorCtr="0" compatLnSpc="1">
            <a:prstTxWarp prst="textNoShape">
              <a:avLst/>
            </a:prstTxWarp>
          </a:bodyPr>
          <a:lstStyle/>
          <a:p>
            <a:pPr defTabSz="954088" eaLnBrk="1" hangingPunct="1"/>
            <a:endParaRPr lang="en-US" altLang="en-US" dirty="0">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80500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Remote electrical neuromodulation (REN) </a:t>
            </a:r>
            <a:r>
              <a:rPr lang="en-US" dirty="0"/>
              <a:t>involves stimulation of upper arm peripheral nerves to induce conditioned pain modulation, an endogenous analgesic </a:t>
            </a:r>
            <a:r>
              <a:rPr lang="en-US"/>
              <a:t>mechanism.</a:t>
            </a:r>
          </a:p>
          <a:p>
            <a:endParaRPr lang="en-US" dirty="0"/>
          </a:p>
          <a:p>
            <a:r>
              <a:rPr lang="en-US" dirty="0"/>
              <a:t>The REN device stimulates C and </a:t>
            </a:r>
            <a:r>
              <a:rPr lang="en-US" dirty="0" err="1"/>
              <a:t>Aδ</a:t>
            </a:r>
            <a:r>
              <a:rPr lang="en-US" dirty="0"/>
              <a:t> noxious sensory fibers of the upper arm above their depolarization thresholds but below the perceived pain threshold. The noxious information reaches the brainstem through the ascending pain pathway (depicted in black). This information activates the descending pain inhibitory pathway (shown in green), involving the brainstem pain regulation center (which includes the periaqueductal gray, rostral </a:t>
            </a:r>
            <a:r>
              <a:rPr lang="en-US"/>
              <a:t>ventromedial medulla, </a:t>
            </a:r>
            <a:r>
              <a:rPr lang="en-US" dirty="0"/>
              <a:t>and </a:t>
            </a:r>
            <a:r>
              <a:rPr lang="en-US" dirty="0" err="1"/>
              <a:t>subnucleus</a:t>
            </a:r>
            <a:r>
              <a:rPr lang="en-US" dirty="0"/>
              <a:t> </a:t>
            </a:r>
            <a:r>
              <a:rPr lang="en-US"/>
              <a:t>reticularis dorsalis), </a:t>
            </a:r>
            <a:r>
              <a:rPr lang="en-US" dirty="0"/>
              <a:t>and the release of serotonin and norepinephrine, which inhibit incoming messages of pain in the trigeminal cervical complex that occur during migraine headache (indicated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30D3EB-3236-4511-BF64-DA960EC7CBF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164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6843-47E7-7586-0475-A11AE89481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F118E4-3140-171F-12D8-F86485E21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DF215-E7C6-282E-2E51-9D8B6FD1C20B}"/>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B1057EAE-4BB3-0A8B-8941-DA0FA6737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3D985-58DE-2716-75FC-9918CE140D3F}"/>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322768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E340-C9F3-DC99-E89B-793427234C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F5244B-0D19-092D-3592-FA8F37F98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DAB02-CC4F-C4EF-AFF5-6FA31BDB7F05}"/>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C9FF0008-C45F-2EC8-72E7-2510CF015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AA4EB-38B7-A1F0-5F8F-134A696983F7}"/>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203585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1F96E2-EB15-B18B-4AEF-794A6592DA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E3F2B-7F98-7AFA-B6DA-973E74EE3E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A024A-4F08-2CD1-0B44-E748A44329B3}"/>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EED4E26D-39A8-7B56-C0FC-0A690C43D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0CAB9-E4E5-22AC-B5DF-D1E4EA1D3125}"/>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2145149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254011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2529152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Title Only">
    <p:spTree>
      <p:nvGrpSpPr>
        <p:cNvPr id="1" name=""/>
        <p:cNvGrpSpPr/>
        <p:nvPr/>
      </p:nvGrpSpPr>
      <p:grpSpPr>
        <a:xfrm>
          <a:off x="0" y="0"/>
          <a:ext cx="0" cy="0"/>
          <a:chOff x="0" y="0"/>
          <a:chExt cx="0" cy="0"/>
        </a:xfrm>
      </p:grpSpPr>
      <p:sp>
        <p:nvSpPr>
          <p:cNvPr id="11" name="Freeform 10"/>
          <p:cNvSpPr/>
          <p:nvPr userDrawn="1"/>
        </p:nvSpPr>
        <p:spPr>
          <a:xfrm>
            <a:off x="11599069" y="109538"/>
            <a:ext cx="595312" cy="407193"/>
          </a:xfrm>
          <a:custGeom>
            <a:avLst/>
            <a:gdLst>
              <a:gd name="connsiteX0" fmla="*/ 592931 w 595312"/>
              <a:gd name="connsiteY0" fmla="*/ 0 h 407193"/>
              <a:gd name="connsiteX1" fmla="*/ 0 w 595312"/>
              <a:gd name="connsiteY1" fmla="*/ 0 h 407193"/>
              <a:gd name="connsiteX2" fmla="*/ 242887 w 595312"/>
              <a:gd name="connsiteY2" fmla="*/ 407193 h 407193"/>
              <a:gd name="connsiteX3" fmla="*/ 595312 w 595312"/>
              <a:gd name="connsiteY3" fmla="*/ 407193 h 407193"/>
              <a:gd name="connsiteX4" fmla="*/ 592931 w 595312"/>
              <a:gd name="connsiteY4" fmla="*/ 0 h 40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2" h="407193">
                <a:moveTo>
                  <a:pt x="592931" y="0"/>
                </a:moveTo>
                <a:lnTo>
                  <a:pt x="0" y="0"/>
                </a:lnTo>
                <a:lnTo>
                  <a:pt x="242887" y="407193"/>
                </a:lnTo>
                <a:lnTo>
                  <a:pt x="595312" y="407193"/>
                </a:lnTo>
                <a:cubicBezTo>
                  <a:pt x="594518" y="271462"/>
                  <a:pt x="593725" y="135731"/>
                  <a:pt x="592931" y="0"/>
                </a:cubicBezTo>
                <a:close/>
              </a:path>
            </a:pathLst>
          </a:custGeom>
          <a:gradFill flip="none" rotWithShape="1">
            <a:gsLst>
              <a:gs pos="0">
                <a:schemeClr val="tx2"/>
              </a:gs>
              <a:gs pos="100000">
                <a:schemeClr val="accent2"/>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EC6796C0-0133-4DD7-89B5-ABF0770FD54C}" type="slidenum">
              <a:rPr lang="en-GB" smtClean="0"/>
              <a:t>‹#›</a:t>
            </a:fld>
            <a:endParaRPr lang="en-GB" dirty="0"/>
          </a:p>
        </p:txBody>
      </p:sp>
      <p:cxnSp>
        <p:nvCxnSpPr>
          <p:cNvPr id="10" name="Straight Connector 9"/>
          <p:cNvCxnSpPr/>
          <p:nvPr userDrawn="1"/>
        </p:nvCxnSpPr>
        <p:spPr>
          <a:xfrm>
            <a:off x="334963" y="1268413"/>
            <a:ext cx="115220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33D4745D-382B-4D2A-B5CB-CDA7B86AC9F5}"/>
              </a:ext>
            </a:extLst>
          </p:cNvPr>
          <p:cNvSpPr>
            <a:spLocks noGrp="1"/>
          </p:cNvSpPr>
          <p:nvPr>
            <p:ph type="body" sz="quarter" idx="13" hasCustomPrompt="1"/>
          </p:nvPr>
        </p:nvSpPr>
        <p:spPr>
          <a:xfrm>
            <a:off x="237598" y="5959860"/>
            <a:ext cx="11620800" cy="363600"/>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Reference</a:t>
            </a:r>
            <a:endParaRPr lang="en-GB" dirty="0"/>
          </a:p>
        </p:txBody>
      </p:sp>
    </p:spTree>
    <p:extLst>
      <p:ext uri="{BB962C8B-B14F-4D97-AF65-F5344CB8AC3E}">
        <p14:creationId xmlns:p14="http://schemas.microsoft.com/office/powerpoint/2010/main" val="306253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1697040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48028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Freeform 11"/>
          <p:cNvSpPr/>
          <p:nvPr userDrawn="1"/>
        </p:nvSpPr>
        <p:spPr>
          <a:xfrm>
            <a:off x="11599069" y="109538"/>
            <a:ext cx="595312" cy="407193"/>
          </a:xfrm>
          <a:custGeom>
            <a:avLst/>
            <a:gdLst>
              <a:gd name="connsiteX0" fmla="*/ 592931 w 595312"/>
              <a:gd name="connsiteY0" fmla="*/ 0 h 407193"/>
              <a:gd name="connsiteX1" fmla="*/ 0 w 595312"/>
              <a:gd name="connsiteY1" fmla="*/ 0 h 407193"/>
              <a:gd name="connsiteX2" fmla="*/ 242887 w 595312"/>
              <a:gd name="connsiteY2" fmla="*/ 407193 h 407193"/>
              <a:gd name="connsiteX3" fmla="*/ 595312 w 595312"/>
              <a:gd name="connsiteY3" fmla="*/ 407193 h 407193"/>
              <a:gd name="connsiteX4" fmla="*/ 592931 w 595312"/>
              <a:gd name="connsiteY4" fmla="*/ 0 h 40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2" h="407193">
                <a:moveTo>
                  <a:pt x="592931" y="0"/>
                </a:moveTo>
                <a:lnTo>
                  <a:pt x="0" y="0"/>
                </a:lnTo>
                <a:lnTo>
                  <a:pt x="242887" y="407193"/>
                </a:lnTo>
                <a:lnTo>
                  <a:pt x="595312" y="407193"/>
                </a:lnTo>
                <a:cubicBezTo>
                  <a:pt x="594518" y="271462"/>
                  <a:pt x="593725" y="135731"/>
                  <a:pt x="592931" y="0"/>
                </a:cubicBezTo>
                <a:close/>
              </a:path>
            </a:pathLst>
          </a:custGeom>
          <a:gradFill flip="none" rotWithShape="1">
            <a:gsLst>
              <a:gs pos="0">
                <a:schemeClr val="tx2"/>
              </a:gs>
              <a:gs pos="100000">
                <a:schemeClr val="accent2"/>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37600" y="111600"/>
            <a:ext cx="11350800" cy="1159200"/>
          </a:xfrm>
        </p:spPr>
        <p:txBody>
          <a:bodyPr/>
          <a:lstStyle/>
          <a:p>
            <a:r>
              <a:rPr lang="en-US" dirty="0"/>
              <a:t>Click to edit Master title style</a:t>
            </a:r>
            <a:endParaRPr lang="en-GB" dirty="0"/>
          </a:p>
        </p:txBody>
      </p:sp>
      <p:cxnSp>
        <p:nvCxnSpPr>
          <p:cNvPr id="8" name="Straight Connector 7"/>
          <p:cNvCxnSpPr/>
          <p:nvPr userDrawn="1"/>
        </p:nvCxnSpPr>
        <p:spPr>
          <a:xfrm>
            <a:off x="334963" y="1268413"/>
            <a:ext cx="115220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quarter" idx="11"/>
          </p:nvPr>
        </p:nvSpPr>
        <p:spPr>
          <a:xfrm>
            <a:off x="238125" y="1404000"/>
            <a:ext cx="11620800" cy="45015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Slide Number Placeholder 5"/>
          <p:cNvSpPr>
            <a:spLocks noGrp="1"/>
          </p:cNvSpPr>
          <p:nvPr>
            <p:ph type="sldNum" sz="quarter" idx="4"/>
          </p:nvPr>
        </p:nvSpPr>
        <p:spPr>
          <a:xfrm>
            <a:off x="11750400" y="129600"/>
            <a:ext cx="399600" cy="363600"/>
          </a:xfrm>
          <a:prstGeom prst="rect">
            <a:avLst/>
          </a:prstGeom>
        </p:spPr>
        <p:txBody>
          <a:bodyPr vert="horz" lIns="91440" tIns="45720" rIns="91440" bIns="45720" rtlCol="0" anchor="ctr"/>
          <a:lstStyle>
            <a:lvl1pPr algn="ctr">
              <a:defRPr sz="1200">
                <a:solidFill>
                  <a:schemeClr val="bg1"/>
                </a:solidFill>
              </a:defRPr>
            </a:lvl1pPr>
          </a:lstStyle>
          <a:p>
            <a:fld id="{EC6796C0-0133-4DD7-89B5-ABF0770FD54C}" type="slidenum">
              <a:rPr lang="en-GB" smtClean="0"/>
              <a:pPr/>
              <a:t>‹#›</a:t>
            </a:fld>
            <a:endParaRPr lang="en-GB" dirty="0"/>
          </a:p>
        </p:txBody>
      </p:sp>
      <p:sp>
        <p:nvSpPr>
          <p:cNvPr id="10" name="Text Placeholder 6">
            <a:extLst>
              <a:ext uri="{FF2B5EF4-FFF2-40B4-BE49-F238E27FC236}">
                <a16:creationId xmlns:a16="http://schemas.microsoft.com/office/drawing/2014/main" id="{0BBE756C-0835-4DB4-937F-FE3516BCA556}"/>
              </a:ext>
            </a:extLst>
          </p:cNvPr>
          <p:cNvSpPr>
            <a:spLocks noGrp="1"/>
          </p:cNvSpPr>
          <p:nvPr>
            <p:ph type="body" sz="quarter" idx="13" hasCustomPrompt="1"/>
          </p:nvPr>
        </p:nvSpPr>
        <p:spPr>
          <a:xfrm>
            <a:off x="237598" y="5959860"/>
            <a:ext cx="11620800" cy="363600"/>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Reference</a:t>
            </a:r>
            <a:endParaRPr lang="en-GB" dirty="0"/>
          </a:p>
        </p:txBody>
      </p:sp>
    </p:spTree>
    <p:extLst>
      <p:ext uri="{BB962C8B-B14F-4D97-AF65-F5344CB8AC3E}">
        <p14:creationId xmlns:p14="http://schemas.microsoft.com/office/powerpoint/2010/main" val="2876597246"/>
      </p:ext>
    </p:extLst>
  </p:cSld>
  <p:clrMapOvr>
    <a:masterClrMapping/>
  </p:clrMapOvr>
  <p:extLst>
    <p:ext uri="{DCECCB84-F9BA-43D5-87BE-67443E8EF086}">
      <p15:sldGuideLst xmlns:p15="http://schemas.microsoft.com/office/powerpoint/2012/main">
        <p15:guide id="8" pos="752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2853545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425051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A344-D16C-E8F1-25A8-E00C5DCDA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E230E-BD5A-97BD-6141-93B67CB4C8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DABB0-E4C0-A4D2-F643-E11CF16757C5}"/>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8EBDCA87-5FE8-65B4-EA69-0956744BD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B4EDC-9A17-F489-5B48-6EFBBD475E02}"/>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3808113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395998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3372989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A523D-BC97-4E44-9B69-D8E41852183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166BB73-E9A9-044C-98C4-12DA7C6C143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AAAB79-72D5-AB48-9C88-0EE68DC69735}"/>
              </a:ext>
            </a:extLst>
          </p:cNvPr>
          <p:cNvSpPr>
            <a:spLocks noGrp="1"/>
          </p:cNvSpPr>
          <p:nvPr>
            <p:ph type="sldNum" sz="quarter" idx="11"/>
          </p:nvPr>
        </p:nvSpPr>
        <p:spPr/>
        <p:txBody>
          <a:bodyPr/>
          <a:lstStyle/>
          <a:p>
            <a:fld id="{FA6D5799-AEB4-4843-8CC1-555064461BE1}" type="slidenum">
              <a:rPr lang="en-US" smtClean="0"/>
              <a:pPr/>
              <a:t>‹#›</a:t>
            </a:fld>
            <a:endParaRPr lang="en-US"/>
          </a:p>
        </p:txBody>
      </p:sp>
    </p:spTree>
    <p:extLst>
      <p:ext uri="{BB962C8B-B14F-4D97-AF65-F5344CB8AC3E}">
        <p14:creationId xmlns:p14="http://schemas.microsoft.com/office/powerpoint/2010/main" val="2351637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76822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1849575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1229008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2401828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3550838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1" name="Freeform 10"/>
          <p:cNvSpPr/>
          <p:nvPr userDrawn="1"/>
        </p:nvSpPr>
        <p:spPr>
          <a:xfrm>
            <a:off x="11599069" y="109538"/>
            <a:ext cx="595312" cy="407193"/>
          </a:xfrm>
          <a:custGeom>
            <a:avLst/>
            <a:gdLst>
              <a:gd name="connsiteX0" fmla="*/ 592931 w 595312"/>
              <a:gd name="connsiteY0" fmla="*/ 0 h 407193"/>
              <a:gd name="connsiteX1" fmla="*/ 0 w 595312"/>
              <a:gd name="connsiteY1" fmla="*/ 0 h 407193"/>
              <a:gd name="connsiteX2" fmla="*/ 242887 w 595312"/>
              <a:gd name="connsiteY2" fmla="*/ 407193 h 407193"/>
              <a:gd name="connsiteX3" fmla="*/ 595312 w 595312"/>
              <a:gd name="connsiteY3" fmla="*/ 407193 h 407193"/>
              <a:gd name="connsiteX4" fmla="*/ 592931 w 595312"/>
              <a:gd name="connsiteY4" fmla="*/ 0 h 40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2" h="407193">
                <a:moveTo>
                  <a:pt x="592931" y="0"/>
                </a:moveTo>
                <a:lnTo>
                  <a:pt x="0" y="0"/>
                </a:lnTo>
                <a:lnTo>
                  <a:pt x="242887" y="407193"/>
                </a:lnTo>
                <a:lnTo>
                  <a:pt x="595312" y="407193"/>
                </a:lnTo>
                <a:cubicBezTo>
                  <a:pt x="594518" y="271462"/>
                  <a:pt x="593725" y="135731"/>
                  <a:pt x="592931" y="0"/>
                </a:cubicBezTo>
                <a:close/>
              </a:path>
            </a:pathLst>
          </a:custGeom>
          <a:gradFill flip="none" rotWithShape="1">
            <a:gsLst>
              <a:gs pos="0">
                <a:schemeClr val="tx2"/>
              </a:gs>
              <a:gs pos="100000">
                <a:schemeClr val="accent2"/>
              </a:gs>
            </a:gsLst>
            <a:lin ang="10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Slide Number Placeholder 4"/>
          <p:cNvSpPr>
            <a:spLocks noGrp="1"/>
          </p:cNvSpPr>
          <p:nvPr>
            <p:ph type="sldNum" sz="quarter" idx="12"/>
          </p:nvPr>
        </p:nvSpPr>
        <p:spPr/>
        <p:txBody>
          <a:bodyPr/>
          <a:lstStyle/>
          <a:p>
            <a:fld id="{EC6796C0-0133-4DD7-89B5-ABF0770FD54C}" type="slidenum">
              <a:rPr lang="en-GB" smtClean="0"/>
              <a:t>‹#›</a:t>
            </a:fld>
            <a:endParaRPr lang="en-GB" dirty="0"/>
          </a:p>
        </p:txBody>
      </p:sp>
      <p:cxnSp>
        <p:nvCxnSpPr>
          <p:cNvPr id="10" name="Straight Connector 9"/>
          <p:cNvCxnSpPr/>
          <p:nvPr userDrawn="1"/>
        </p:nvCxnSpPr>
        <p:spPr>
          <a:xfrm>
            <a:off x="334963" y="1268413"/>
            <a:ext cx="115220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B1A3EE60-A434-4E9D-AFC1-C10C56DEC8B7}"/>
              </a:ext>
            </a:extLst>
          </p:cNvPr>
          <p:cNvSpPr>
            <a:spLocks noGrp="1"/>
          </p:cNvSpPr>
          <p:nvPr>
            <p:ph type="body" sz="quarter" idx="13" hasCustomPrompt="1"/>
          </p:nvPr>
        </p:nvSpPr>
        <p:spPr>
          <a:xfrm>
            <a:off x="237598" y="5959860"/>
            <a:ext cx="11620800" cy="363600"/>
          </a:xfrm>
        </p:spPr>
        <p:txBody>
          <a:bodyPr anchor="b" anchorCtr="0">
            <a:no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Reference</a:t>
            </a:r>
            <a:endParaRPr lang="en-GB" dirty="0"/>
          </a:p>
        </p:txBody>
      </p:sp>
    </p:spTree>
    <p:extLst>
      <p:ext uri="{BB962C8B-B14F-4D97-AF65-F5344CB8AC3E}">
        <p14:creationId xmlns:p14="http://schemas.microsoft.com/office/powerpoint/2010/main" val="3025881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360395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281C-5660-5864-7079-AC23CF12B0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7DA378-E6F6-7DAF-EBB1-3AF24BF49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35B85-81E6-DE68-7266-C734DDC8B662}"/>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7469496D-E378-C9ED-F08C-412E02C21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3C901-D8A7-D9F6-23CE-6F486E484B70}"/>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508819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143977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DC839-2396-7D4A-9EBD-1253B517004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p:nvPr>
        </p:nvSpPr>
        <p:spPr/>
        <p:txBody>
          <a:bodyPr/>
          <a:lstStyle/>
          <a:p>
            <a:r>
              <a:rPr lang="en-US" dirty="0"/>
              <a:t>Click to edit </a:t>
            </a:r>
            <a:r>
              <a:rPr lang="en-US"/>
              <a:t>Master title </a:t>
            </a:r>
            <a:r>
              <a:rPr lang="en-US" dirty="0"/>
              <a:t>style</a:t>
            </a:r>
          </a:p>
        </p:txBody>
      </p:sp>
      <p:sp>
        <p:nvSpPr>
          <p:cNvPr id="3" name="Content Placeholder 2"/>
          <p:cNvSpPr>
            <a:spLocks noGrp="1"/>
          </p:cNvSpPr>
          <p:nvPr>
            <p:ph idx="1"/>
          </p:nvPr>
        </p:nvSpPr>
        <p:spPr>
          <a:xfrm>
            <a:off x="910167" y="1483856"/>
            <a:ext cx="10371667" cy="459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6"/>
          <p:cNvSpPr>
            <a:spLocks noGrp="1"/>
          </p:cNvSpPr>
          <p:nvPr>
            <p:ph type="body" sz="quarter" idx="11" hasCustomPrompt="1"/>
          </p:nvPr>
        </p:nvSpPr>
        <p:spPr>
          <a:xfrm>
            <a:off x="0" y="6383512"/>
            <a:ext cx="12192000" cy="474489"/>
          </a:xfrm>
        </p:spPr>
        <p:txBody>
          <a:bodyPr lIns="274320" tIns="137160" rIns="274320" bIns="137160" anchor="b" anchorCtr="0">
            <a:spAutoFit/>
          </a:bodyPr>
          <a:lstStyle>
            <a:lvl1pPr marL="0" indent="0">
              <a:lnSpc>
                <a:spcPct val="90000"/>
              </a:lnSpc>
              <a:spcBef>
                <a:spcPts val="0"/>
              </a:spcBef>
              <a:buNone/>
              <a:defRPr sz="1400" b="1"/>
            </a:lvl1pPr>
            <a:lvl2pPr marL="395288" indent="0">
              <a:buNone/>
              <a:defRPr sz="1200"/>
            </a:lvl2pPr>
            <a:lvl3pPr marL="801688" indent="0">
              <a:buNone/>
              <a:defRPr sz="1200"/>
            </a:lvl3pPr>
            <a:lvl4pPr marL="1196975" indent="0">
              <a:buNone/>
              <a:defRPr sz="1200"/>
            </a:lvl4pPr>
            <a:lvl5pPr marL="1601787" indent="0">
              <a:buNone/>
              <a:defRPr sz="1200"/>
            </a:lvl5pPr>
          </a:lstStyle>
          <a:p>
            <a:pPr lvl="0"/>
            <a:r>
              <a:rPr lang="en-US" dirty="0"/>
              <a:t>Click to add Footnotes and References</a:t>
            </a:r>
          </a:p>
        </p:txBody>
      </p:sp>
      <p:sp>
        <p:nvSpPr>
          <p:cNvPr id="8" name="Title 1">
            <a:extLst>
              <a:ext uri="{FF2B5EF4-FFF2-40B4-BE49-F238E27FC236}">
                <a16:creationId xmlns:a16="http://schemas.microsoft.com/office/drawing/2014/main" id="{AFD1E230-C9B8-4068-907D-BBB09FF053E3}"/>
              </a:ext>
            </a:extLst>
          </p:cNvPr>
          <p:cNvSpPr txBox="1">
            <a:spLocks/>
          </p:cNvSpPr>
          <p:nvPr userDrawn="1"/>
        </p:nvSpPr>
        <p:spPr bwMode="auto">
          <a:xfrm>
            <a:off x="9525" y="9527"/>
            <a:ext cx="12192000" cy="1137036"/>
          </a:xfrm>
          <a:prstGeom prst="rect">
            <a:avLst/>
          </a:prstGeom>
          <a:solidFill>
            <a:srgbClr val="161546"/>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b="0" i="0" kern="0" dirty="0"/>
              <a:t> </a:t>
            </a:r>
          </a:p>
        </p:txBody>
      </p:sp>
    </p:spTree>
    <p:extLst>
      <p:ext uri="{BB962C8B-B14F-4D97-AF65-F5344CB8AC3E}">
        <p14:creationId xmlns:p14="http://schemas.microsoft.com/office/powerpoint/2010/main" val="1367538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429895" y="2372995"/>
            <a:ext cx="10972800" cy="3350895"/>
          </a:xfrm>
          <a:prstGeom prst="rect">
            <a:avLst/>
          </a:prstGeom>
          <a:noFill/>
          <a:ln w="0" cmpd="sng">
            <a:noFill/>
            <a:prstDash val="solid"/>
          </a:ln>
        </p:spPr>
        <p:txBody>
          <a:bodyPr vert="horz" lIns="0" tIns="31750" rIns="0" bIns="0" anchor="t"/>
          <a:lstStyle/>
          <a:p>
            <a:pPr marL="45720" marR="0" indent="0" algn="l">
              <a:lnSpc>
                <a:spcPts val="1600"/>
              </a:lnSpc>
              <a:spcAft>
                <a:spcPts val="0"/>
              </a:spcAft>
              <a:tabLst>
                <a:tab pos="4206240" algn="l"/>
              </a:tabLst>
            </a:pPr>
            <a:r>
              <a:rPr lang="en-US" sz="1600" spc="0">
                <a:solidFill>
                  <a:srgbClr val="000000"/>
                </a:solidFill>
                <a:latin typeface="Calibri" panose="02020603050405020304" pitchFamily="2"/>
              </a:rPr>
              <a:t>Advisory boards AbbVie/Allergan, Ameal, Amgen, </a:t>
            </a:r>
            <a:r>
              <a:rPr lang="en-US" sz="1600" b="1" spc="0">
                <a:solidFill>
                  <a:srgbClr val="000000"/>
                </a:solidFill>
                <a:latin typeface="Calibri" panose="02020603050405020304" pitchFamily="2"/>
              </a:rPr>
              <a:t>Aurene Corporation/eNeura, </a:t>
            </a:r>
            <a:r>
              <a:rPr lang="en-US" sz="1600" spc="0">
                <a:solidFill>
                  <a:srgbClr val="000000"/>
                </a:solidFill>
                <a:latin typeface="Calibri" panose="02020603050405020304" pitchFamily="2"/>
              </a:rPr>
              <a:t>Biohaven, Ctrl M </a:t>
            </a:r>
          </a:p>
          <a:p>
            <a:pPr marL="45720" marR="0" indent="0" algn="l">
              <a:lnSpc>
                <a:spcPts val="1600"/>
              </a:lnSpc>
              <a:spcBef>
                <a:spcPts val="285"/>
              </a:spcBef>
              <a:spcAft>
                <a:spcPts val="0"/>
              </a:spcAft>
              <a:tabLst>
                <a:tab pos="4206240" algn="l"/>
              </a:tabLst>
            </a:pPr>
            <a:r>
              <a:rPr lang="en-US" sz="1600" spc="-5">
                <a:solidFill>
                  <a:srgbClr val="000000"/>
                </a:solidFill>
                <a:latin typeface="Calibri" panose="02020603050405020304" pitchFamily="2"/>
              </a:rPr>
              <a:t>and / or consultant: Health, Haleon, LinPharma, Lundbeck/Alder, Pfizer, Satsuma, Teva </a:t>
            </a:r>
          </a:p>
          <a:p>
            <a:pPr marL="4206240" marR="45720" indent="0" algn="just">
              <a:lnSpc>
                <a:spcPts val="1900"/>
              </a:lnSpc>
              <a:spcBef>
                <a:spcPts val="1570"/>
              </a:spcBef>
              <a:spcAft>
                <a:spcPts val="0"/>
              </a:spcAft>
              <a:tabLst>
                <a:tab pos="4206240" algn="l"/>
              </a:tabLst>
            </a:pPr>
            <a:r>
              <a:rPr lang="en-US" sz="1600" spc="-10">
                <a:solidFill>
                  <a:srgbClr val="000000"/>
                </a:solidFill>
                <a:latin typeface="Calibri" panose="02020603050405020304" pitchFamily="2"/>
              </a:rPr>
              <a:t>CME honoraria: American Academy of Neurology, American Headache Society, BrainWeekend, Migraine360 CME Program, NeurologyWeek, Primary Care Education Consortium, </a:t>
            </a:r>
          </a:p>
          <a:p>
            <a:pPr marL="45720" marR="0" indent="0" algn="just">
              <a:lnSpc>
                <a:spcPts val="1600"/>
              </a:lnSpc>
              <a:spcBef>
                <a:spcPts val="1860"/>
              </a:spcBef>
              <a:spcAft>
                <a:spcPts val="0"/>
              </a:spcAft>
              <a:tabLst>
                <a:tab pos="4206240" algn="l"/>
              </a:tabLst>
            </a:pPr>
            <a:r>
              <a:rPr lang="en-US" sz="1600" spc="0">
                <a:solidFill>
                  <a:srgbClr val="000000"/>
                </a:solidFill>
                <a:latin typeface="Calibri" panose="02020603050405020304" pitchFamily="2"/>
              </a:rPr>
              <a:t>Grants for research: Coalition for Headache and Migraine Patient (CHAMP)’s Diversity in Headache </a:t>
            </a:r>
          </a:p>
          <a:p>
            <a:pPr marL="4206240" marR="0" indent="0" algn="l">
              <a:lnSpc>
                <a:spcPts val="1600"/>
              </a:lnSpc>
              <a:spcBef>
                <a:spcPts val="300"/>
              </a:spcBef>
              <a:spcAft>
                <a:spcPts val="0"/>
              </a:spcAft>
            </a:pPr>
            <a:r>
              <a:rPr lang="en-US" sz="1600" spc="0">
                <a:solidFill>
                  <a:srgbClr val="000000"/>
                </a:solidFill>
                <a:latin typeface="Calibri" panose="02020603050405020304" pitchFamily="2"/>
              </a:rPr>
              <a:t>Advisory Council (DiHAC) </a:t>
            </a:r>
          </a:p>
          <a:p>
            <a:pPr marL="4206240" marR="0" indent="0" algn="l">
              <a:lnSpc>
                <a:spcPts val="1600"/>
              </a:lnSpc>
              <a:spcBef>
                <a:spcPts val="300"/>
              </a:spcBef>
              <a:spcAft>
                <a:spcPts val="0"/>
              </a:spcAft>
            </a:pPr>
            <a:r>
              <a:rPr lang="en-US" sz="1600" spc="-5">
                <a:solidFill>
                  <a:srgbClr val="000000"/>
                </a:solidFill>
                <a:latin typeface="Calibri" panose="02020603050405020304" pitchFamily="2"/>
              </a:rPr>
              <a:t>Amgen Competitive Grant Program in Migraine </a:t>
            </a:r>
          </a:p>
          <a:p>
            <a:pPr marL="45720" marR="0" indent="0" algn="l">
              <a:lnSpc>
                <a:spcPts val="1600"/>
              </a:lnSpc>
              <a:spcBef>
                <a:spcPts val="855"/>
              </a:spcBef>
              <a:spcAft>
                <a:spcPts val="0"/>
              </a:spcAft>
              <a:tabLst>
                <a:tab pos="4206240" algn="l"/>
              </a:tabLst>
            </a:pPr>
            <a:r>
              <a:rPr lang="en-US" sz="1600" spc="0">
                <a:solidFill>
                  <a:srgbClr val="000000"/>
                </a:solidFill>
                <a:latin typeface="Calibri" panose="02020603050405020304" pitchFamily="2"/>
              </a:rPr>
              <a:t>Grant, salary: Michigan State University College of Human Medicine, </a:t>
            </a:r>
          </a:p>
          <a:p>
            <a:pPr marL="45720" marR="0" indent="0" algn="ctr">
              <a:lnSpc>
                <a:spcPts val="1000"/>
              </a:lnSpc>
              <a:spcBef>
                <a:spcPts val="280"/>
              </a:spcBef>
              <a:spcAft>
                <a:spcPts val="0"/>
              </a:spcAft>
            </a:pPr>
            <a:r>
              <a:rPr lang="en-US" sz="1600" spc="0">
                <a:solidFill>
                  <a:srgbClr val="000000"/>
                </a:solidFill>
                <a:latin typeface="Calibri" panose="02020603050405020304" pitchFamily="2"/>
              </a:rPr>
              <a:t>Thomas Jefferson University </a:t>
            </a:r>
          </a:p>
          <a:p>
            <a:pPr marL="45720" marR="0" indent="0" algn="ctr">
              <a:lnSpc>
                <a:spcPts val="1700"/>
              </a:lnSpc>
              <a:spcBef>
                <a:spcPts val="0"/>
              </a:spcBef>
              <a:spcAft>
                <a:spcPts val="0"/>
              </a:spcAft>
            </a:pPr>
            <a:r>
              <a:rPr lang="en-US" sz="2150" spc="1085">
                <a:solidFill>
                  <a:srgbClr val="000000"/>
                </a:solidFill>
                <a:latin typeface="Arial" panose="02020603050405020304" pitchFamily="2"/>
              </a:rPr>
              <a:t>Example call </a:t>
            </a:r>
          </a:p>
          <a:p>
            <a:pPr marL="45720" marR="0" indent="0" algn="l">
              <a:lnSpc>
                <a:spcPts val="800"/>
              </a:lnSpc>
              <a:spcBef>
                <a:spcPts val="0"/>
              </a:spcBef>
              <a:spcAft>
                <a:spcPts val="0"/>
              </a:spcAft>
              <a:tabLst>
                <a:tab pos="4206240" algn="l"/>
              </a:tabLst>
            </a:pPr>
            <a:r>
              <a:rPr lang="en-US" sz="1600" spc="-5">
                <a:solidFill>
                  <a:srgbClr val="000000"/>
                </a:solidFill>
                <a:latin typeface="Calibri" panose="02020603050405020304" pitchFamily="2"/>
              </a:rPr>
              <a:t>Non-compensated roles: Associate Editor, Headache: The Journal of Head and Facial Pain </a:t>
            </a:r>
          </a:p>
          <a:p>
            <a:pPr marL="5852160" marR="0" indent="0" algn="l">
              <a:lnSpc>
                <a:spcPts val="1500"/>
              </a:lnSpc>
              <a:spcBef>
                <a:spcPts val="210"/>
              </a:spcBef>
              <a:spcAft>
                <a:spcPts val="0"/>
              </a:spcAft>
            </a:pPr>
            <a:r>
              <a:rPr lang="en-US" sz="2150" spc="1265">
                <a:solidFill>
                  <a:srgbClr val="000000"/>
                </a:solidFill>
                <a:latin typeface="Arial" panose="02020603050405020304" pitchFamily="2"/>
              </a:rPr>
              <a:t>R255 G255 B255 </a:t>
            </a:r>
          </a:p>
          <a:p>
            <a:pPr marL="4206240" marR="0" indent="0" algn="l">
              <a:lnSpc>
                <a:spcPts val="1600"/>
              </a:lnSpc>
              <a:spcBef>
                <a:spcPts val="300"/>
              </a:spcBef>
              <a:spcAft>
                <a:spcPts val="2180"/>
              </a:spcAft>
            </a:pPr>
            <a:r>
              <a:rPr lang="en-US" sz="1600" spc="-5">
                <a:solidFill>
                  <a:srgbClr val="000000"/>
                </a:solidFill>
                <a:latin typeface="Calibri" panose="02020603050405020304" pitchFamily="2"/>
              </a:rPr>
              <a:t>Board Member-at-Large, Clinical Neurological Society of America </a:t>
            </a:r>
          </a:p>
        </p:txBody>
      </p:sp>
    </p:spTree>
    <p:extLst>
      <p:ext uri="{BB962C8B-B14F-4D97-AF65-F5344CB8AC3E}">
        <p14:creationId xmlns:p14="http://schemas.microsoft.com/office/powerpoint/2010/main" val="2374796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AFCF-B113-F9E5-DED7-FB11CCAFA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1F491-FAAC-9C43-2ECA-0A25943DE6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19D9C9-2C21-5479-27C6-837593B2D9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16363B-CC5D-CE12-BCF7-ED6F043CFAD0}"/>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6" name="Footer Placeholder 5">
            <a:extLst>
              <a:ext uri="{FF2B5EF4-FFF2-40B4-BE49-F238E27FC236}">
                <a16:creationId xmlns:a16="http://schemas.microsoft.com/office/drawing/2014/main" id="{F2D28862-8CD1-43FF-544A-15C7353AA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5943B-5F58-8D2B-D6FC-757243209C10}"/>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23281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38A27-ADC9-1ACE-73A8-1C26D2E2A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BBC19C-DCF8-7C50-5030-6F945BCAC1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BBD57D-3FA2-16A2-C943-401E342132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D79309-810C-CE0E-DD64-6EAC10232C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C2909-06FA-09C6-97BF-4AC09B1B50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0653DA-3F5A-EADA-C2F4-32224E5C2262}"/>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8" name="Footer Placeholder 7">
            <a:extLst>
              <a:ext uri="{FF2B5EF4-FFF2-40B4-BE49-F238E27FC236}">
                <a16:creationId xmlns:a16="http://schemas.microsoft.com/office/drawing/2014/main" id="{0CF02CE9-92E3-1E13-4C28-5DA267C2B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465BC2-ADB3-D60E-0BAB-CF1A95323A79}"/>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91515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374A-465E-384E-624B-9FE6B5E4E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430EA-8440-43D5-609F-274D16675F0F}"/>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4" name="Footer Placeholder 3">
            <a:extLst>
              <a:ext uri="{FF2B5EF4-FFF2-40B4-BE49-F238E27FC236}">
                <a16:creationId xmlns:a16="http://schemas.microsoft.com/office/drawing/2014/main" id="{F821D09C-B151-ADC1-4E56-2F2B9E9BA4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62689F-86D6-72BC-A426-EBA1E049E5B9}"/>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869058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A8D18-FBEA-328F-591D-BE0C7AE68DC4}"/>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3" name="Footer Placeholder 2">
            <a:extLst>
              <a:ext uri="{FF2B5EF4-FFF2-40B4-BE49-F238E27FC236}">
                <a16:creationId xmlns:a16="http://schemas.microsoft.com/office/drawing/2014/main" id="{40D15FD4-581C-0982-B624-3E4330FB41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433B5-B873-7205-3F61-BD58AF861C8D}"/>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344839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8781-94A6-C047-CD45-75367CFC1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540737-53EE-6643-4501-8CCAE9A281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970B2-751F-E8DC-895E-1B017B0BA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3F2FB-904D-2CA0-F7A9-C2669A963F30}"/>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6" name="Footer Placeholder 5">
            <a:extLst>
              <a:ext uri="{FF2B5EF4-FFF2-40B4-BE49-F238E27FC236}">
                <a16:creationId xmlns:a16="http://schemas.microsoft.com/office/drawing/2014/main" id="{F7BFD8EA-D653-2C08-C939-5E7C731F7E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0DFAD-A404-C536-7868-07DB545DD9BE}"/>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62710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D0D3-0826-C33F-58DC-D22A862FA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F0C232-D93A-733F-4B9E-337B6C957D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0D428-76F3-EE5B-EBC4-DBC33FB3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62DD2-833D-B66A-26D2-73AFE35EF926}"/>
              </a:ext>
            </a:extLst>
          </p:cNvPr>
          <p:cNvSpPr>
            <a:spLocks noGrp="1"/>
          </p:cNvSpPr>
          <p:nvPr>
            <p:ph type="dt" sz="half" idx="10"/>
          </p:nvPr>
        </p:nvSpPr>
        <p:spPr/>
        <p:txBody>
          <a:bodyPr/>
          <a:lstStyle/>
          <a:p>
            <a:fld id="{CBFA1768-F05F-4081-8744-3376C4E1A313}" type="datetimeFigureOut">
              <a:rPr lang="en-US" smtClean="0"/>
              <a:t>1/13/2024</a:t>
            </a:fld>
            <a:endParaRPr lang="en-US"/>
          </a:p>
        </p:txBody>
      </p:sp>
      <p:sp>
        <p:nvSpPr>
          <p:cNvPr id="6" name="Footer Placeholder 5">
            <a:extLst>
              <a:ext uri="{FF2B5EF4-FFF2-40B4-BE49-F238E27FC236}">
                <a16:creationId xmlns:a16="http://schemas.microsoft.com/office/drawing/2014/main" id="{F939D6FD-24CC-1CCA-B0AF-5B1DE2742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2FB7C3-C707-844A-3AE5-344CF71EC515}"/>
              </a:ext>
            </a:extLst>
          </p:cNvPr>
          <p:cNvSpPr>
            <a:spLocks noGrp="1"/>
          </p:cNvSpPr>
          <p:nvPr>
            <p:ph type="sldNum" sz="quarter" idx="12"/>
          </p:nvPr>
        </p:nvSpPr>
        <p:spPr/>
        <p:txBody>
          <a:bodyPr/>
          <a:lstStyle/>
          <a:p>
            <a:fld id="{9A6458F5-1A43-4E2C-981F-09B15489EF5E}" type="slidenum">
              <a:rPr lang="en-US" smtClean="0"/>
              <a:t>‹#›</a:t>
            </a:fld>
            <a:endParaRPr lang="en-US"/>
          </a:p>
        </p:txBody>
      </p:sp>
    </p:spTree>
    <p:extLst>
      <p:ext uri="{BB962C8B-B14F-4D97-AF65-F5344CB8AC3E}">
        <p14:creationId xmlns:p14="http://schemas.microsoft.com/office/powerpoint/2010/main" val="16475660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C7AF42-9DCE-1D4A-A86E-630753EBF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544732-D826-0A35-C712-B75F3D6F5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D7586-A308-3282-E0AA-8E433C02C4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A1768-F05F-4081-8744-3376C4E1A313}" type="datetimeFigureOut">
              <a:rPr lang="en-US" smtClean="0"/>
              <a:t>1/13/2024</a:t>
            </a:fld>
            <a:endParaRPr lang="en-US"/>
          </a:p>
        </p:txBody>
      </p:sp>
      <p:sp>
        <p:nvSpPr>
          <p:cNvPr id="5" name="Footer Placeholder 4">
            <a:extLst>
              <a:ext uri="{FF2B5EF4-FFF2-40B4-BE49-F238E27FC236}">
                <a16:creationId xmlns:a16="http://schemas.microsoft.com/office/drawing/2014/main" id="{F04B0F7C-1DFB-C758-C336-39D616914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62DB3F-DFE9-FB15-008B-6FF8615B5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458F5-1A43-4E2C-981F-09B15489EF5E}" type="slidenum">
              <a:rPr lang="en-US" smtClean="0"/>
              <a:t>‹#›</a:t>
            </a:fld>
            <a:endParaRPr lang="en-US"/>
          </a:p>
        </p:txBody>
      </p:sp>
    </p:spTree>
    <p:extLst>
      <p:ext uri="{BB962C8B-B14F-4D97-AF65-F5344CB8AC3E}">
        <p14:creationId xmlns:p14="http://schemas.microsoft.com/office/powerpoint/2010/main" val="3056650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linked.com/in/LCharlestonIVM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theranica.com/technology-professional/"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linked.com/in/LCharlestonIVMD"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903" y="476256"/>
            <a:ext cx="6986015" cy="1407733"/>
          </a:xfrm>
        </p:spPr>
        <p:txBody>
          <a:bodyPr vert="horz" lIns="91440" tIns="45720" rIns="91440" bIns="45720" rtlCol="0" anchor="b">
            <a:noAutofit/>
          </a:bodyPr>
          <a:lstStyle/>
          <a:p>
            <a:r>
              <a:rPr lang="en-US" sz="4400" b="1" i="0" dirty="0">
                <a:solidFill>
                  <a:srgbClr val="000000"/>
                </a:solidFill>
                <a:effectLst/>
                <a:latin typeface="+mn-lt"/>
              </a:rPr>
              <a:t>Neuromodulation in Headache Disease</a:t>
            </a:r>
            <a:endParaRPr lang="en-US" sz="4400" b="1" dirty="0">
              <a:latin typeface="+mn-lt"/>
            </a:endParaRPr>
          </a:p>
        </p:txBody>
      </p:sp>
      <p:pic>
        <p:nvPicPr>
          <p:cNvPr id="6" name="Picture 5">
            <a:extLst>
              <a:ext uri="{FF2B5EF4-FFF2-40B4-BE49-F238E27FC236}">
                <a16:creationId xmlns:a16="http://schemas.microsoft.com/office/drawing/2014/main" id="{A8BE804E-1C9D-6548-94D3-55A5F755BCB9}"/>
              </a:ext>
            </a:extLst>
          </p:cNvPr>
          <p:cNvPicPr>
            <a:picLocks noChangeAspect="1"/>
          </p:cNvPicPr>
          <p:nvPr/>
        </p:nvPicPr>
        <p:blipFill>
          <a:blip r:embed="rId3"/>
          <a:stretch>
            <a:fillRect/>
          </a:stretch>
        </p:blipFill>
        <p:spPr>
          <a:xfrm>
            <a:off x="8177605" y="265044"/>
            <a:ext cx="3733840" cy="1577008"/>
          </a:xfrm>
          <a:prstGeom prst="rect">
            <a:avLst/>
          </a:prstGeom>
        </p:spPr>
      </p:pic>
      <p:sp>
        <p:nvSpPr>
          <p:cNvPr id="3" name="Subtitle 2"/>
          <p:cNvSpPr>
            <a:spLocks noGrp="1"/>
          </p:cNvSpPr>
          <p:nvPr>
            <p:ph type="subTitle" idx="1"/>
          </p:nvPr>
        </p:nvSpPr>
        <p:spPr>
          <a:xfrm>
            <a:off x="635704" y="3576761"/>
            <a:ext cx="6986016" cy="3176464"/>
          </a:xfrm>
        </p:spPr>
        <p:txBody>
          <a:bodyPr vert="horz" lIns="91440" tIns="45720" rIns="91440" bIns="45720" rtlCol="0">
            <a:normAutofit fontScale="92500" lnSpcReduction="20000"/>
          </a:bodyPr>
          <a:lstStyle/>
          <a:p>
            <a:r>
              <a:rPr lang="en-US" sz="2000" dirty="0"/>
              <a:t>L. Charleston IV, MD, MSc, FAHS</a:t>
            </a:r>
          </a:p>
          <a:p>
            <a:r>
              <a:rPr lang="en-US" sz="2000" dirty="0"/>
              <a:t>Professor of Neurology </a:t>
            </a:r>
          </a:p>
          <a:p>
            <a:r>
              <a:rPr lang="en-US" sz="2000" dirty="0"/>
              <a:t>Director, Division of Headache and Facial Pain</a:t>
            </a:r>
          </a:p>
          <a:p>
            <a:r>
              <a:rPr lang="en-US" sz="2000" dirty="0"/>
              <a:t>Department of Neurology &amp; Ophthalmology</a:t>
            </a:r>
          </a:p>
          <a:p>
            <a:r>
              <a:rPr lang="en-US" sz="2000" dirty="0"/>
              <a:t>Michigan State University College of Human Medicine</a:t>
            </a:r>
          </a:p>
          <a:p>
            <a:r>
              <a:rPr lang="en-US" sz="2000" dirty="0"/>
              <a:t>Chief Consultant</a:t>
            </a:r>
          </a:p>
          <a:p>
            <a:r>
              <a:rPr lang="en-US" sz="2000" dirty="0"/>
              <a:t>Charleston Health Neurology &amp; Head Pain Consultants </a:t>
            </a:r>
          </a:p>
          <a:p>
            <a:r>
              <a:rPr lang="en-US" sz="2000" dirty="0"/>
              <a:t>Twitter: @LCharlestonIVMD </a:t>
            </a:r>
          </a:p>
          <a:p>
            <a:r>
              <a:rPr lang="en-US" sz="2000" dirty="0"/>
              <a:t>LinkedIn: </a:t>
            </a:r>
            <a:r>
              <a:rPr lang="en-US" sz="2000" dirty="0">
                <a:hlinkClick r:id="rId4">
                  <a:extLst>
                    <a:ext uri="{A12FA001-AC4F-418D-AE19-62706E023703}">
                      <ahyp:hlinkClr xmlns:ahyp="http://schemas.microsoft.com/office/drawing/2018/hyperlinkcolor" val="tx"/>
                    </a:ext>
                  </a:extLst>
                </a:hlinkClick>
              </a:rPr>
              <a:t>www.linked.com/in/LCharlestonIVMD</a:t>
            </a:r>
            <a:endParaRPr lang="en-US" sz="2000" dirty="0"/>
          </a:p>
          <a:p>
            <a:pPr indent="-228600">
              <a:buFont typeface="Arial" panose="020B0604020202020204" pitchFamily="34" charset="0"/>
              <a:buChar char="•"/>
            </a:pPr>
            <a:endParaRPr lang="en-US" sz="2000" dirty="0"/>
          </a:p>
        </p:txBody>
      </p:sp>
      <p:pic>
        <p:nvPicPr>
          <p:cNvPr id="8" name="Picture 7">
            <a:extLst>
              <a:ext uri="{FF2B5EF4-FFF2-40B4-BE49-F238E27FC236}">
                <a16:creationId xmlns:a16="http://schemas.microsoft.com/office/drawing/2014/main" id="{8988EF34-2CB4-D34B-8234-E4D9C500D978}"/>
              </a:ext>
            </a:extLst>
          </p:cNvPr>
          <p:cNvPicPr>
            <a:picLocks noChangeAspect="1"/>
          </p:cNvPicPr>
          <p:nvPr/>
        </p:nvPicPr>
        <p:blipFill>
          <a:blip r:embed="rId5"/>
          <a:stretch>
            <a:fillRect/>
          </a:stretch>
        </p:blipFill>
        <p:spPr>
          <a:xfrm>
            <a:off x="8177605" y="2107096"/>
            <a:ext cx="3733840" cy="2170868"/>
          </a:xfrm>
          <a:prstGeom prst="rect">
            <a:avLst/>
          </a:prstGeom>
        </p:spPr>
      </p:pic>
      <p:pic>
        <p:nvPicPr>
          <p:cNvPr id="7" name="Picture 6">
            <a:extLst>
              <a:ext uri="{FF2B5EF4-FFF2-40B4-BE49-F238E27FC236}">
                <a16:creationId xmlns:a16="http://schemas.microsoft.com/office/drawing/2014/main" id="{BC9DE03D-7AB1-794A-A21C-960D8814B8F9}"/>
              </a:ext>
            </a:extLst>
          </p:cNvPr>
          <p:cNvPicPr>
            <a:picLocks noChangeAspect="1"/>
          </p:cNvPicPr>
          <p:nvPr/>
        </p:nvPicPr>
        <p:blipFill>
          <a:blip r:embed="rId6"/>
          <a:stretch>
            <a:fillRect/>
          </a:stretch>
        </p:blipFill>
        <p:spPr>
          <a:xfrm>
            <a:off x="8175879" y="4543008"/>
            <a:ext cx="3733839" cy="1818109"/>
          </a:xfrm>
          <a:prstGeom prst="rect">
            <a:avLst/>
          </a:prstGeom>
        </p:spPr>
      </p:pic>
      <p:sp>
        <p:nvSpPr>
          <p:cNvPr id="4" name="TextBox 3">
            <a:extLst>
              <a:ext uri="{FF2B5EF4-FFF2-40B4-BE49-F238E27FC236}">
                <a16:creationId xmlns:a16="http://schemas.microsoft.com/office/drawing/2014/main" id="{67CF4348-76FC-83EF-32C1-67B3DB1DCC10}"/>
              </a:ext>
            </a:extLst>
          </p:cNvPr>
          <p:cNvSpPr txBox="1"/>
          <p:nvPr/>
        </p:nvSpPr>
        <p:spPr>
          <a:xfrm>
            <a:off x="608901" y="2376432"/>
            <a:ext cx="6986017" cy="707886"/>
          </a:xfrm>
          <a:prstGeom prst="rect">
            <a:avLst/>
          </a:prstGeom>
          <a:noFill/>
        </p:spPr>
        <p:txBody>
          <a:bodyPr wrap="square" rtlCol="0">
            <a:spAutoFit/>
          </a:bodyPr>
          <a:lstStyle/>
          <a:p>
            <a:pPr algn="r"/>
            <a:r>
              <a:rPr lang="en-US" sz="2000" b="1" i="1" dirty="0">
                <a:solidFill>
                  <a:schemeClr val="accent6">
                    <a:lumMod val="50000"/>
                  </a:schemeClr>
                </a:solidFill>
              </a:rPr>
              <a:t>50</a:t>
            </a:r>
            <a:r>
              <a:rPr lang="en-US" sz="2000" b="1" i="1" baseline="30000" dirty="0">
                <a:solidFill>
                  <a:schemeClr val="accent6">
                    <a:lumMod val="50000"/>
                  </a:schemeClr>
                </a:solidFill>
              </a:rPr>
              <a:t>th</a:t>
            </a:r>
            <a:r>
              <a:rPr lang="en-US" sz="2000" b="1" i="1" dirty="0">
                <a:solidFill>
                  <a:schemeClr val="accent6">
                    <a:lumMod val="50000"/>
                  </a:schemeClr>
                </a:solidFill>
              </a:rPr>
              <a:t> Clinical Neurological Society of American Meeting</a:t>
            </a:r>
          </a:p>
          <a:p>
            <a:pPr algn="r"/>
            <a:r>
              <a:rPr lang="en-US" sz="2000" b="1" i="1" dirty="0">
                <a:solidFill>
                  <a:schemeClr val="accent6">
                    <a:lumMod val="50000"/>
                  </a:schemeClr>
                </a:solidFill>
              </a:rPr>
              <a:t>January 2024  </a:t>
            </a:r>
          </a:p>
        </p:txBody>
      </p:sp>
    </p:spTree>
    <p:extLst>
      <p:ext uri="{BB962C8B-B14F-4D97-AF65-F5344CB8AC3E}">
        <p14:creationId xmlns:p14="http://schemas.microsoft.com/office/powerpoint/2010/main" val="195983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Neura device">
            <a:extLst>
              <a:ext uri="{FF2B5EF4-FFF2-40B4-BE49-F238E27FC236}">
                <a16:creationId xmlns:a16="http://schemas.microsoft.com/office/drawing/2014/main" id="{397A54DF-751C-F641-A1EB-0946164AF7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99" t="32302" r="13077" b="28574"/>
          <a:stretch/>
        </p:blipFill>
        <p:spPr bwMode="auto">
          <a:xfrm>
            <a:off x="9013371" y="2638634"/>
            <a:ext cx="3178629" cy="1654628"/>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1BB3C072-7682-F149-8121-1893C6454AED}"/>
              </a:ext>
            </a:extLst>
          </p:cNvPr>
          <p:cNvSpPr>
            <a:spLocks noGrp="1"/>
          </p:cNvSpPr>
          <p:nvPr>
            <p:ph type="title"/>
          </p:nvPr>
        </p:nvSpPr>
        <p:spPr>
          <a:xfrm>
            <a:off x="0" y="-88"/>
            <a:ext cx="12192000" cy="1128966"/>
          </a:xfrm>
          <a:solidFill>
            <a:schemeClr val="accent6">
              <a:lumMod val="50000"/>
            </a:schemeClr>
          </a:solidFill>
        </p:spPr>
        <p:txBody>
          <a:bodyPr>
            <a:normAutofit/>
          </a:bodyPr>
          <a:lstStyle/>
          <a:p>
            <a:pPr algn="ctr"/>
            <a:r>
              <a:rPr lang="en-US" sz="3200" b="1" dirty="0">
                <a:solidFill>
                  <a:schemeClr val="bg1"/>
                </a:solidFill>
              </a:rPr>
              <a:t>	Single Pulse Transcranial Magnetic Stimulator for Acute </a:t>
            </a:r>
            <a:br>
              <a:rPr lang="en-US" sz="3200" b="1" dirty="0">
                <a:solidFill>
                  <a:schemeClr val="bg1"/>
                </a:solidFill>
              </a:rPr>
            </a:br>
            <a:r>
              <a:rPr lang="en-US" sz="3200" b="1" dirty="0">
                <a:solidFill>
                  <a:schemeClr val="bg1"/>
                </a:solidFill>
              </a:rPr>
              <a:t>and Preventive Migraine Treatment Ages 12 and Above (</a:t>
            </a:r>
            <a:r>
              <a:rPr lang="en-US" sz="3200" b="1" dirty="0" err="1">
                <a:solidFill>
                  <a:schemeClr val="bg1"/>
                </a:solidFill>
              </a:rPr>
              <a:t>sTMS</a:t>
            </a:r>
            <a:r>
              <a:rPr lang="en-US" sz="3200" b="1" dirty="0">
                <a:solidFill>
                  <a:schemeClr val="bg1"/>
                </a:solidFill>
              </a:rPr>
              <a:t>) </a:t>
            </a:r>
          </a:p>
        </p:txBody>
      </p:sp>
      <p:sp>
        <p:nvSpPr>
          <p:cNvPr id="3" name="Content Placeholder 2">
            <a:extLst>
              <a:ext uri="{FF2B5EF4-FFF2-40B4-BE49-F238E27FC236}">
                <a16:creationId xmlns:a16="http://schemas.microsoft.com/office/drawing/2014/main" id="{80DD0F46-B2A8-DE45-81C9-8FC6AC8F5CED}"/>
              </a:ext>
            </a:extLst>
          </p:cNvPr>
          <p:cNvSpPr>
            <a:spLocks noGrp="1"/>
          </p:cNvSpPr>
          <p:nvPr>
            <p:ph idx="1"/>
          </p:nvPr>
        </p:nvSpPr>
        <p:spPr>
          <a:xfrm>
            <a:off x="238021" y="1348774"/>
            <a:ext cx="10371667" cy="4598987"/>
          </a:xfrm>
        </p:spPr>
        <p:txBody>
          <a:bodyPr>
            <a:normAutofit/>
          </a:bodyPr>
          <a:lstStyle/>
          <a:p>
            <a:r>
              <a:rPr lang="en-US" b="1" dirty="0"/>
              <a:t>Acute: </a:t>
            </a:r>
            <a:r>
              <a:rPr lang="en-US" dirty="0"/>
              <a:t>RCT for migraine with aura</a:t>
            </a:r>
            <a:r>
              <a:rPr lang="en-US" baseline="30000" dirty="0"/>
              <a:t>1</a:t>
            </a:r>
            <a:r>
              <a:rPr lang="en-US" dirty="0"/>
              <a:t>, now cleared for all migraine, </a:t>
            </a:r>
            <a:r>
              <a:rPr lang="en-US" b="1" dirty="0"/>
              <a:t>3 pulses, after 15 minute separations, may repeat twice more</a:t>
            </a:r>
          </a:p>
          <a:p>
            <a:endParaRPr lang="en-US" dirty="0"/>
          </a:p>
          <a:p>
            <a:endParaRPr lang="en-US" dirty="0"/>
          </a:p>
          <a:p>
            <a:endParaRPr lang="en-US" dirty="0"/>
          </a:p>
          <a:p>
            <a:r>
              <a:rPr lang="en-US" b="1" dirty="0"/>
              <a:t>Prevention</a:t>
            </a:r>
            <a:r>
              <a:rPr lang="en-US" baseline="30000" dirty="0"/>
              <a:t>2</a:t>
            </a:r>
            <a:r>
              <a:rPr lang="en-US" dirty="0"/>
              <a:t>: </a:t>
            </a:r>
            <a:r>
              <a:rPr lang="en-US" b="1" dirty="0"/>
              <a:t>4 pulses BID</a:t>
            </a:r>
          </a:p>
          <a:p>
            <a:pPr marL="0" indent="0">
              <a:buNone/>
            </a:pPr>
            <a:r>
              <a:rPr lang="en-US" b="1" dirty="0"/>
              <a:t>   plus prn acute pulses</a:t>
            </a:r>
          </a:p>
          <a:p>
            <a:r>
              <a:rPr lang="en-US" b="1" dirty="0"/>
              <a:t>Max pulses/d= 17</a:t>
            </a:r>
          </a:p>
        </p:txBody>
      </p:sp>
      <p:sp>
        <p:nvSpPr>
          <p:cNvPr id="4" name="Text Placeholder 3">
            <a:extLst>
              <a:ext uri="{FF2B5EF4-FFF2-40B4-BE49-F238E27FC236}">
                <a16:creationId xmlns:a16="http://schemas.microsoft.com/office/drawing/2014/main" id="{798A2B09-0AA0-E54E-A825-6033E3A4AD35}"/>
              </a:ext>
            </a:extLst>
          </p:cNvPr>
          <p:cNvSpPr>
            <a:spLocks noGrp="1"/>
          </p:cNvSpPr>
          <p:nvPr>
            <p:ph type="body" sz="quarter" idx="11"/>
          </p:nvPr>
        </p:nvSpPr>
        <p:spPr>
          <a:xfrm>
            <a:off x="-96354" y="5957476"/>
            <a:ext cx="12192000" cy="997196"/>
          </a:xfrm>
        </p:spPr>
        <p:txBody>
          <a:bodyPr/>
          <a:lstStyle/>
          <a:p>
            <a:r>
              <a:rPr lang="ro-RO" altLang="en-US" sz="1300" b="0" dirty="0">
                <a:cs typeface="Arial" panose="020B0604020202020204" pitchFamily="34" charset="0"/>
              </a:rPr>
              <a:t>1. Lipton et al. </a:t>
            </a:r>
            <a:r>
              <a:rPr lang="ro-RO" altLang="en-US" sz="1300" b="0" i="1" dirty="0" err="1">
                <a:cs typeface="Arial" panose="020B0604020202020204" pitchFamily="34" charset="0"/>
              </a:rPr>
              <a:t>Lancet</a:t>
            </a:r>
            <a:r>
              <a:rPr lang="ro-RO" altLang="en-US" sz="1300" b="0" i="1" dirty="0">
                <a:cs typeface="Arial" panose="020B0604020202020204" pitchFamily="34" charset="0"/>
              </a:rPr>
              <a:t> </a:t>
            </a:r>
            <a:r>
              <a:rPr lang="ro-RO" altLang="en-US" sz="1300" b="0" i="1" dirty="0" err="1">
                <a:cs typeface="Arial" panose="020B0604020202020204" pitchFamily="34" charset="0"/>
              </a:rPr>
              <a:t>Neurol</a:t>
            </a:r>
            <a:r>
              <a:rPr lang="ro-RO" altLang="en-US" sz="1300" b="0" i="1" dirty="0">
                <a:cs typeface="Arial" panose="020B0604020202020204" pitchFamily="34" charset="0"/>
              </a:rPr>
              <a:t>. </a:t>
            </a:r>
            <a:r>
              <a:rPr lang="ro-RO" altLang="en-US" sz="1300" b="0" dirty="0">
                <a:cs typeface="Arial" panose="020B0604020202020204" pitchFamily="34" charset="0"/>
              </a:rPr>
              <a:t>2010;9:373-80.</a:t>
            </a:r>
          </a:p>
          <a:p>
            <a:r>
              <a:rPr lang="en-US" altLang="en-US" sz="1300" b="0" dirty="0">
                <a:cs typeface="Arial" panose="020B0604020202020204" pitchFamily="34" charset="0"/>
              </a:rPr>
              <a:t>2. Starling et al. </a:t>
            </a:r>
            <a:r>
              <a:rPr lang="en-US" sz="1300" b="0" i="1" dirty="0"/>
              <a:t>Cephalalgia. </a:t>
            </a:r>
            <a:r>
              <a:rPr lang="en-US" sz="1300" b="0" dirty="0"/>
              <a:t>2018;38:1038-1048.</a:t>
            </a:r>
            <a:endParaRPr lang="en-US" altLang="en-US" sz="1300" b="0" dirty="0">
              <a:cs typeface="Arial" panose="020B0604020202020204" pitchFamily="34" charset="0"/>
            </a:endParaRPr>
          </a:p>
          <a:p>
            <a:endParaRPr lang="en-US" altLang="en-US" sz="1300" b="0" dirty="0">
              <a:cs typeface="Arial" panose="020B0604020202020204" pitchFamily="34" charset="0"/>
            </a:endParaRPr>
          </a:p>
          <a:p>
            <a:endParaRPr lang="en-US" sz="1300" dirty="0"/>
          </a:p>
        </p:txBody>
      </p:sp>
      <p:pic>
        <p:nvPicPr>
          <p:cNvPr id="5" name="Picture 4">
            <a:extLst>
              <a:ext uri="{FF2B5EF4-FFF2-40B4-BE49-F238E27FC236}">
                <a16:creationId xmlns:a16="http://schemas.microsoft.com/office/drawing/2014/main" id="{9B25D6BE-CB80-0A43-BB55-E13B0AE01E31}"/>
              </a:ext>
            </a:extLst>
          </p:cNvPr>
          <p:cNvPicPr>
            <a:picLocks noChangeAspect="1"/>
          </p:cNvPicPr>
          <p:nvPr/>
        </p:nvPicPr>
        <p:blipFill>
          <a:blip r:embed="rId3"/>
          <a:stretch>
            <a:fillRect/>
          </a:stretch>
        </p:blipFill>
        <p:spPr>
          <a:xfrm>
            <a:off x="6063088" y="4559300"/>
            <a:ext cx="2794000" cy="2298700"/>
          </a:xfrm>
          <a:prstGeom prst="rect">
            <a:avLst/>
          </a:prstGeom>
        </p:spPr>
      </p:pic>
      <p:pic>
        <p:nvPicPr>
          <p:cNvPr id="6" name="Picture 4">
            <a:extLst>
              <a:ext uri="{FF2B5EF4-FFF2-40B4-BE49-F238E27FC236}">
                <a16:creationId xmlns:a16="http://schemas.microsoft.com/office/drawing/2014/main" id="{435AE32E-6B38-A443-B036-AD97DDFF2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370" y="2236370"/>
            <a:ext cx="2794001" cy="238526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075" name="Picture 3" descr="page19image2025013520">
            <a:extLst>
              <a:ext uri="{FF2B5EF4-FFF2-40B4-BE49-F238E27FC236}">
                <a16:creationId xmlns:a16="http://schemas.microsoft.com/office/drawing/2014/main" id="{64361A9D-373E-AA4F-BC57-054886E3A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850" y="4142008"/>
            <a:ext cx="3149600"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0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583988C0-BE26-497B-BA1A-8B30CC254B0C}"/>
              </a:ext>
            </a:extLst>
          </p:cNvPr>
          <p:cNvGrpSpPr/>
          <p:nvPr/>
        </p:nvGrpSpPr>
        <p:grpSpPr>
          <a:xfrm>
            <a:off x="344080" y="1608583"/>
            <a:ext cx="3351779" cy="4248081"/>
            <a:chOff x="234179" y="1096659"/>
            <a:chExt cx="3843075" cy="4870780"/>
          </a:xfrm>
        </p:grpSpPr>
        <p:pic>
          <p:nvPicPr>
            <p:cNvPr id="28" name="Picture 3" descr="C:\Users\Anna\Desktop\TMS lecture\TMS-KCl CSD.tif">
              <a:extLst>
                <a:ext uri="{FF2B5EF4-FFF2-40B4-BE49-F238E27FC236}">
                  <a16:creationId xmlns:a16="http://schemas.microsoft.com/office/drawing/2014/main" id="{4939459C-3E4F-4913-9BD5-5CF97D932C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27" r="54145" b="62314"/>
            <a:stretch/>
          </p:blipFill>
          <p:spPr bwMode="auto">
            <a:xfrm>
              <a:off x="241877" y="1096659"/>
              <a:ext cx="3323022" cy="2486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 descr="C:\Users\Anna\Desktop\TMS lecture\TMS-KCl CSD.tif">
              <a:extLst>
                <a:ext uri="{FF2B5EF4-FFF2-40B4-BE49-F238E27FC236}">
                  <a16:creationId xmlns:a16="http://schemas.microsoft.com/office/drawing/2014/main" id="{5B862322-1725-4196-A8E3-52748A40D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86" r="-641" b="62314"/>
            <a:stretch/>
          </p:blipFill>
          <p:spPr bwMode="auto">
            <a:xfrm>
              <a:off x="234179" y="3480711"/>
              <a:ext cx="3843075" cy="2486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 name="Title 15">
            <a:extLst>
              <a:ext uri="{FF2B5EF4-FFF2-40B4-BE49-F238E27FC236}">
                <a16:creationId xmlns:a16="http://schemas.microsoft.com/office/drawing/2014/main" id="{8488DD4B-9C25-414A-90D0-4CF84339B6D3}"/>
              </a:ext>
            </a:extLst>
          </p:cNvPr>
          <p:cNvSpPr>
            <a:spLocks noGrp="1"/>
          </p:cNvSpPr>
          <p:nvPr>
            <p:ph type="title"/>
          </p:nvPr>
        </p:nvSpPr>
        <p:spPr>
          <a:xfrm>
            <a:off x="0" y="-7989"/>
            <a:ext cx="12192000" cy="1290137"/>
          </a:xfrm>
          <a:solidFill>
            <a:schemeClr val="accent6">
              <a:lumMod val="50000"/>
            </a:schemeClr>
          </a:solidFill>
        </p:spPr>
        <p:txBody>
          <a:bodyPr>
            <a:noAutofit/>
          </a:bodyPr>
          <a:lstStyle/>
          <a:p>
            <a:pPr algn="ctr"/>
            <a:r>
              <a:rPr lang="en-US" sz="3600" b="1" dirty="0">
                <a:solidFill>
                  <a:schemeClr val="bg1"/>
                </a:solidFill>
              </a:rPr>
              <a:t>Potential mechanism of action of </a:t>
            </a:r>
            <a:r>
              <a:rPr lang="en-US" sz="3600" b="1" dirty="0" err="1">
                <a:solidFill>
                  <a:schemeClr val="bg1"/>
                </a:solidFill>
              </a:rPr>
              <a:t>sTMS</a:t>
            </a:r>
            <a:r>
              <a:rPr lang="en-US" sz="3600" b="1" dirty="0">
                <a:solidFill>
                  <a:schemeClr val="bg1"/>
                </a:solidFill>
              </a:rPr>
              <a:t>: Inhibits cortical spreading depolarization and inhibits thalamocortical pathways</a:t>
            </a:r>
          </a:p>
        </p:txBody>
      </p:sp>
      <p:sp>
        <p:nvSpPr>
          <p:cNvPr id="4" name="Text Placeholder 3">
            <a:extLst>
              <a:ext uri="{FF2B5EF4-FFF2-40B4-BE49-F238E27FC236}">
                <a16:creationId xmlns:a16="http://schemas.microsoft.com/office/drawing/2014/main" id="{D7155470-316B-4457-B296-B34BD6F07941}"/>
              </a:ext>
            </a:extLst>
          </p:cNvPr>
          <p:cNvSpPr>
            <a:spLocks noGrp="1"/>
          </p:cNvSpPr>
          <p:nvPr>
            <p:ph type="body" sz="quarter" idx="13"/>
          </p:nvPr>
        </p:nvSpPr>
        <p:spPr/>
        <p:txBody>
          <a:bodyPr/>
          <a:lstStyle/>
          <a:p>
            <a:r>
              <a:rPr lang="da-DK" dirty="0"/>
              <a:t>CSD, cortical spreading depression; DC, direct current; K</a:t>
            </a:r>
            <a:r>
              <a:rPr lang="da-DK" baseline="30000" dirty="0"/>
              <a:t>+</a:t>
            </a:r>
            <a:r>
              <a:rPr lang="da-DK" dirty="0"/>
              <a:t>, potassium; KCl, potassium chloride.</a:t>
            </a:r>
          </a:p>
          <a:p>
            <a:r>
              <a:rPr lang="da-DK" dirty="0" err="1"/>
              <a:t>Andreou</a:t>
            </a:r>
            <a:r>
              <a:rPr lang="da-DK" dirty="0"/>
              <a:t>  et al. </a:t>
            </a:r>
            <a:r>
              <a:rPr lang="da-DK" i="1" dirty="0"/>
              <a:t>Brain</a:t>
            </a:r>
            <a:r>
              <a:rPr lang="da-DK" dirty="0"/>
              <a:t>. 2016;139:2002</a:t>
            </a:r>
            <a:r>
              <a:rPr lang="fr-FR" dirty="0"/>
              <a:t>–</a:t>
            </a:r>
            <a:r>
              <a:rPr lang="da-DK" dirty="0"/>
              <a:t>2014. </a:t>
            </a:r>
          </a:p>
        </p:txBody>
      </p:sp>
      <p:sp>
        <p:nvSpPr>
          <p:cNvPr id="2" name="TextBox 1">
            <a:extLst>
              <a:ext uri="{FF2B5EF4-FFF2-40B4-BE49-F238E27FC236}">
                <a16:creationId xmlns:a16="http://schemas.microsoft.com/office/drawing/2014/main" id="{333CC7C7-6F16-409A-B2EC-3D2CDEEA1C10}"/>
              </a:ext>
            </a:extLst>
          </p:cNvPr>
          <p:cNvSpPr txBox="1"/>
          <p:nvPr/>
        </p:nvSpPr>
        <p:spPr>
          <a:xfrm>
            <a:off x="347872" y="1282149"/>
            <a:ext cx="43036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3"/>
                </a:solidFill>
                <a:effectLst/>
                <a:uLnTx/>
                <a:uFillTx/>
                <a:latin typeface="Arial"/>
                <a:ea typeface="+mn-ea"/>
                <a:cs typeface="+mn-cs"/>
              </a:rPr>
              <a:t>CSD waves induced by topical </a:t>
            </a:r>
            <a:r>
              <a:rPr kumimoji="0" lang="en-US" sz="2000" b="1" i="0" u="none" strike="noStrike" kern="1200" cap="none" spc="0" normalizeH="0" baseline="0" noProof="0" dirty="0" err="1">
                <a:ln>
                  <a:noFill/>
                </a:ln>
                <a:solidFill>
                  <a:srgbClr val="000003"/>
                </a:solidFill>
                <a:effectLst/>
                <a:uLnTx/>
                <a:uFillTx/>
                <a:latin typeface="Arial"/>
                <a:ea typeface="+mn-ea"/>
                <a:cs typeface="+mn-cs"/>
              </a:rPr>
              <a:t>KCl</a:t>
            </a:r>
            <a:r>
              <a:rPr kumimoji="0" lang="en-US" sz="2000" b="1" i="0" u="none" strike="noStrike" kern="1200" cap="none" spc="0" normalizeH="0" baseline="0" noProof="0" dirty="0">
                <a:ln>
                  <a:noFill/>
                </a:ln>
                <a:solidFill>
                  <a:srgbClr val="000003"/>
                </a:solidFill>
                <a:effectLst/>
                <a:uLnTx/>
                <a:uFillTx/>
                <a:latin typeface="Arial"/>
                <a:ea typeface="+mn-ea"/>
                <a:cs typeface="+mn-cs"/>
              </a:rPr>
              <a:t> application in rat cortex</a:t>
            </a:r>
          </a:p>
        </p:txBody>
      </p:sp>
      <p:sp>
        <p:nvSpPr>
          <p:cNvPr id="22" name="TextBox 21">
            <a:extLst>
              <a:ext uri="{FF2B5EF4-FFF2-40B4-BE49-F238E27FC236}">
                <a16:creationId xmlns:a16="http://schemas.microsoft.com/office/drawing/2014/main" id="{ADF1D66E-612A-4B7C-8EB7-23F152A3CAE6}"/>
              </a:ext>
            </a:extLst>
          </p:cNvPr>
          <p:cNvSpPr txBox="1"/>
          <p:nvPr/>
        </p:nvSpPr>
        <p:spPr>
          <a:xfrm>
            <a:off x="3727176" y="2499668"/>
            <a:ext cx="1401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3"/>
                </a:solidFill>
                <a:effectLst/>
                <a:uLnTx/>
                <a:uFillTx/>
                <a:latin typeface="Arial"/>
                <a:ea typeface="+mn-ea"/>
                <a:cs typeface="+mn-cs"/>
              </a:rPr>
              <a:t>Untreated animal</a:t>
            </a:r>
          </a:p>
        </p:txBody>
      </p:sp>
      <p:sp>
        <p:nvSpPr>
          <p:cNvPr id="23" name="TextBox 22">
            <a:extLst>
              <a:ext uri="{FF2B5EF4-FFF2-40B4-BE49-F238E27FC236}">
                <a16:creationId xmlns:a16="http://schemas.microsoft.com/office/drawing/2014/main" id="{81DBC0EC-78E2-4F28-9C12-C4F92D38A5BF}"/>
              </a:ext>
            </a:extLst>
          </p:cNvPr>
          <p:cNvSpPr txBox="1"/>
          <p:nvPr/>
        </p:nvSpPr>
        <p:spPr>
          <a:xfrm>
            <a:off x="3753445" y="4613417"/>
            <a:ext cx="16921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3"/>
                </a:solidFill>
                <a:effectLst/>
                <a:uLnTx/>
                <a:uFillTx/>
                <a:latin typeface="Arial"/>
                <a:ea typeface="+mn-ea"/>
                <a:cs typeface="+mn-cs"/>
              </a:rPr>
              <a:t>Animal treated with </a:t>
            </a:r>
            <a:r>
              <a:rPr kumimoji="0" lang="en-US" sz="1800" b="0" i="0" u="none" strike="noStrike" kern="1200" cap="none" spc="0" normalizeH="0" baseline="0" noProof="0" dirty="0" err="1">
                <a:ln>
                  <a:noFill/>
                </a:ln>
                <a:solidFill>
                  <a:srgbClr val="000003"/>
                </a:solidFill>
                <a:effectLst/>
                <a:uLnTx/>
                <a:uFillTx/>
                <a:latin typeface="Arial"/>
                <a:ea typeface="+mn-ea"/>
                <a:cs typeface="+mn-cs"/>
              </a:rPr>
              <a:t>sTMS</a:t>
            </a:r>
            <a:endParaRPr kumimoji="0" lang="en-US" sz="1800" b="0" i="0" u="none" strike="noStrike" kern="1200" cap="none" spc="0" normalizeH="0" baseline="0" noProof="0" dirty="0">
              <a:ln>
                <a:noFill/>
              </a:ln>
              <a:solidFill>
                <a:srgbClr val="000003"/>
              </a:solidFill>
              <a:effectLst/>
              <a:uLnTx/>
              <a:uFillTx/>
              <a:latin typeface="Arial"/>
              <a:ea typeface="+mn-ea"/>
              <a:cs typeface="+mn-cs"/>
            </a:endParaRPr>
          </a:p>
        </p:txBody>
      </p:sp>
      <p:sp>
        <p:nvSpPr>
          <p:cNvPr id="3" name="TextBox 2">
            <a:extLst>
              <a:ext uri="{FF2B5EF4-FFF2-40B4-BE49-F238E27FC236}">
                <a16:creationId xmlns:a16="http://schemas.microsoft.com/office/drawing/2014/main" id="{2DB02AF5-6D86-7F6F-6CC1-C2787CD2A95E}"/>
              </a:ext>
            </a:extLst>
          </p:cNvPr>
          <p:cNvSpPr txBox="1"/>
          <p:nvPr/>
        </p:nvSpPr>
        <p:spPr>
          <a:xfrm>
            <a:off x="5017832" y="3222991"/>
            <a:ext cx="7054720" cy="892552"/>
          </a:xfrm>
          <a:prstGeom prst="rect">
            <a:avLst/>
          </a:prstGeom>
          <a:noFill/>
        </p:spPr>
        <p:txBody>
          <a:bodyPr wrap="square" rtlCol="0">
            <a:spAutoFit/>
          </a:bodyPr>
          <a:lstStyle/>
          <a:p>
            <a:pPr marL="285750" indent="-285750">
              <a:buFont typeface="Arial" panose="020B0604020202020204" pitchFamily="34" charset="0"/>
              <a:buChar char="•"/>
            </a:pPr>
            <a:r>
              <a:rPr lang="en-US" sz="2600" dirty="0"/>
              <a:t>Also inhibits thalamocortical pathways </a:t>
            </a:r>
          </a:p>
          <a:p>
            <a:r>
              <a:rPr lang="en-US" sz="2600" dirty="0"/>
              <a:t>   via posterior to anterior magnetic pulses</a:t>
            </a:r>
          </a:p>
        </p:txBody>
      </p:sp>
    </p:spTree>
    <p:extLst>
      <p:ext uri="{BB962C8B-B14F-4D97-AF65-F5344CB8AC3E}">
        <p14:creationId xmlns:p14="http://schemas.microsoft.com/office/powerpoint/2010/main" val="181218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7DF8-BDE1-E644-A398-501ECC6B3FF5}"/>
              </a:ext>
            </a:extLst>
          </p:cNvPr>
          <p:cNvSpPr>
            <a:spLocks noGrp="1"/>
          </p:cNvSpPr>
          <p:nvPr>
            <p:ph type="title"/>
          </p:nvPr>
        </p:nvSpPr>
        <p:spPr>
          <a:xfrm>
            <a:off x="0" y="-29271"/>
            <a:ext cx="12192000" cy="1219199"/>
          </a:xfrm>
          <a:solidFill>
            <a:schemeClr val="accent6">
              <a:lumMod val="50000"/>
            </a:schemeClr>
          </a:solidFill>
        </p:spPr>
        <p:txBody>
          <a:bodyPr>
            <a:noAutofit/>
          </a:bodyPr>
          <a:lstStyle/>
          <a:p>
            <a:pPr algn="ctr"/>
            <a:r>
              <a:rPr lang="en-US" sz="3600" b="1" dirty="0">
                <a:solidFill>
                  <a:schemeClr val="bg1"/>
                </a:solidFill>
              </a:rPr>
              <a:t>Non-invasive Vagal Nerve Stimulator for Acute and Preventive Migraine Treatment, Ages 12 and Above (</a:t>
            </a:r>
            <a:r>
              <a:rPr lang="en-US" sz="3600" b="1" dirty="0" err="1">
                <a:solidFill>
                  <a:schemeClr val="bg1"/>
                </a:solidFill>
              </a:rPr>
              <a:t>nVNS</a:t>
            </a:r>
            <a:r>
              <a:rPr lang="en-US" sz="3600" b="1" dirty="0">
                <a:solidFill>
                  <a:schemeClr val="bg1"/>
                </a:solidFill>
              </a:rPr>
              <a: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C744856-89E0-DB41-B0AE-ED431C1BCDF2}"/>
                  </a:ext>
                </a:extLst>
              </p:cNvPr>
              <p:cNvSpPr>
                <a:spLocks noGrp="1"/>
              </p:cNvSpPr>
              <p:nvPr>
                <p:ph idx="1"/>
              </p:nvPr>
            </p:nvSpPr>
            <p:spPr>
              <a:xfrm>
                <a:off x="330619" y="1137039"/>
                <a:ext cx="11569460" cy="4636118"/>
              </a:xfrm>
            </p:spPr>
            <p:txBody>
              <a:bodyPr>
                <a:noAutofit/>
              </a:bodyPr>
              <a:lstStyle/>
              <a:p>
                <a:r>
                  <a:rPr lang="en-US" sz="2400" b="1" dirty="0"/>
                  <a:t>Acute</a:t>
                </a:r>
                <a:r>
                  <a:rPr lang="en-US" sz="2400" baseline="30000" dirty="0"/>
                  <a:t>1</a:t>
                </a:r>
                <a:r>
                  <a:rPr lang="en-US" sz="2400" dirty="0"/>
                  <a:t>: 2h PF NS; other endpoints positive: </a:t>
                </a:r>
                <a:r>
                  <a:rPr lang="en-US" sz="2400" b="1" dirty="0"/>
                  <a:t>Two 2-min stims</a:t>
                </a:r>
                <a:r>
                  <a:rPr lang="en-US" sz="2400" dirty="0"/>
                  <a:t>,                                     						               </a:t>
                </a:r>
                <a:r>
                  <a:rPr lang="en-US" sz="2400" b="1" dirty="0"/>
                  <a:t>after 20 min separations may </a:t>
                </a:r>
                <a:r>
                  <a:rPr lang="en-US" sz="2400" dirty="0"/>
                  <a:t>		</a:t>
                </a:r>
                <a:r>
                  <a:rPr lang="en-US" dirty="0"/>
                  <a:t>		 			             </a:t>
                </a:r>
                <a:r>
                  <a:rPr lang="en-US" sz="2400" b="1" dirty="0"/>
                  <a:t>repeat twice more </a:t>
                </a:r>
                <a:endParaRPr lang="en-US" b="1" dirty="0"/>
              </a:p>
              <a:p>
                <a:endParaRPr lang="en-US" dirty="0"/>
              </a:p>
              <a:p>
                <a:pPr marL="0" indent="0">
                  <a:buNone/>
                </a:pPr>
                <a:r>
                  <a:rPr lang="en-US" dirty="0"/>
                  <a:t>                         							</a:t>
                </a:r>
              </a:p>
              <a:p>
                <a:pPr marL="0" indent="0">
                  <a:buNone/>
                </a:pPr>
                <a:endParaRPr lang="en-US" dirty="0"/>
              </a:p>
              <a:p>
                <a:pPr marL="0" indent="0">
                  <a:buNone/>
                </a:pPr>
                <a:endParaRPr lang="en-US" dirty="0"/>
              </a:p>
              <a:p>
                <a:r>
                  <a:rPr lang="en-US" sz="2400" b="1" dirty="0"/>
                  <a:t>Preventive</a:t>
                </a:r>
                <a:r>
                  <a:rPr lang="en-US" sz="2400" baseline="30000" dirty="0"/>
                  <a:t>2</a:t>
                </a:r>
                <a:r>
                  <a:rPr lang="en-US" sz="2400" dirty="0"/>
                  <a:t>: MITT positive for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i="1" dirty="0">
                    <a:latin typeface="Cambria Math" panose="02040503050406030204" pitchFamily="18" charset="0"/>
                    <a:ea typeface="Cambria Math" panose="02040503050406030204" pitchFamily="18" charset="0"/>
                  </a:rPr>
                  <a:t> </a:t>
                </a:r>
                <a:r>
                  <a:rPr lang="en-US" sz="2400" dirty="0">
                    <a:ea typeface="Cambria Math" panose="02040503050406030204" pitchFamily="18" charset="0"/>
                  </a:rPr>
                  <a:t>migraine days:                                                                                                                                                                                                                                   </a:t>
                </a:r>
                <a:r>
                  <a:rPr lang="en-US" sz="2400" b="1" dirty="0">
                    <a:ea typeface="Cambria Math" panose="02040503050406030204" pitchFamily="18" charset="0"/>
                  </a:rPr>
                  <a:t>Two 2-minutes stimulation cycles TID</a:t>
                </a:r>
                <a:endParaRPr lang="en-US" sz="2400" b="1" i="1" dirty="0">
                  <a:latin typeface="Cambria Math" panose="02040503050406030204" pitchFamily="18" charset="0"/>
                  <a:ea typeface="Cambria Math" panose="02040503050406030204" pitchFamily="18" charset="0"/>
                </a:endParaRPr>
              </a:p>
            </p:txBody>
          </p:sp>
        </mc:Choice>
        <mc:Fallback>
          <p:sp>
            <p:nvSpPr>
              <p:cNvPr id="3" name="Content Placeholder 2">
                <a:extLst>
                  <a:ext uri="{FF2B5EF4-FFF2-40B4-BE49-F238E27FC236}">
                    <a16:creationId xmlns:a16="http://schemas.microsoft.com/office/drawing/2014/main" id="{AC744856-89E0-DB41-B0AE-ED431C1BCDF2}"/>
                  </a:ext>
                </a:extLst>
              </p:cNvPr>
              <p:cNvSpPr>
                <a:spLocks noGrp="1" noRot="1" noChangeAspect="1" noMove="1" noResize="1" noEditPoints="1" noAdjustHandles="1" noChangeArrowheads="1" noChangeShapeType="1" noTextEdit="1"/>
              </p:cNvSpPr>
              <p:nvPr>
                <p:ph idx="1"/>
              </p:nvPr>
            </p:nvSpPr>
            <p:spPr>
              <a:xfrm>
                <a:off x="330619" y="1137039"/>
                <a:ext cx="11569460" cy="4636118"/>
              </a:xfrm>
              <a:blipFill>
                <a:blip r:embed="rId2"/>
                <a:stretch>
                  <a:fillRect l="-685" t="-1842" r="-19758"/>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7A8CB0C3-D39A-0344-9849-432B3382FE3E}"/>
              </a:ext>
            </a:extLst>
          </p:cNvPr>
          <p:cNvSpPr>
            <a:spLocks noGrp="1"/>
          </p:cNvSpPr>
          <p:nvPr>
            <p:ph type="body" sz="quarter" idx="11"/>
          </p:nvPr>
        </p:nvSpPr>
        <p:spPr>
          <a:xfrm>
            <a:off x="0" y="6208237"/>
            <a:ext cx="12192000" cy="1052596"/>
          </a:xfrm>
        </p:spPr>
        <p:txBody>
          <a:bodyPr/>
          <a:lstStyle/>
          <a:p>
            <a:pPr marL="342900" indent="-342900">
              <a:buClr>
                <a:schemeClr val="bg1"/>
              </a:buClr>
              <a:buAutoNum type="arabicPeriod"/>
            </a:pPr>
            <a:r>
              <a:rPr lang="en-US" b="0" dirty="0" err="1"/>
              <a:t>Tassorelli</a:t>
            </a:r>
            <a:r>
              <a:rPr lang="en-US" b="0" dirty="0"/>
              <a:t> et al. Neurology. 2018;91(4):e364-e373.</a:t>
            </a:r>
          </a:p>
          <a:p>
            <a:pPr marL="342900" indent="-342900">
              <a:buClr>
                <a:schemeClr val="bg1"/>
              </a:buClr>
              <a:buFont typeface="Times" charset="0"/>
              <a:buAutoNum type="arabicPeriod"/>
            </a:pPr>
            <a:r>
              <a:rPr lang="en-US" b="0" dirty="0"/>
              <a:t>Diener et al. </a:t>
            </a:r>
            <a:r>
              <a:rPr lang="en-US" b="0" i="1" dirty="0"/>
              <a:t>Cephalalgia</a:t>
            </a:r>
            <a:r>
              <a:rPr lang="en-US" b="0" dirty="0"/>
              <a:t> 2019;39:1475-1487.</a:t>
            </a:r>
          </a:p>
          <a:p>
            <a:endParaRPr lang="en-US" dirty="0"/>
          </a:p>
          <a:p>
            <a:endParaRPr lang="en-US" dirty="0"/>
          </a:p>
        </p:txBody>
      </p:sp>
      <p:grpSp>
        <p:nvGrpSpPr>
          <p:cNvPr id="5" name="Group 4">
            <a:extLst>
              <a:ext uri="{FF2B5EF4-FFF2-40B4-BE49-F238E27FC236}">
                <a16:creationId xmlns:a16="http://schemas.microsoft.com/office/drawing/2014/main" id="{5EA0AAA3-7BBD-8149-A673-E43576F46991}"/>
              </a:ext>
            </a:extLst>
          </p:cNvPr>
          <p:cNvGrpSpPr>
            <a:grpSpLocks noChangeAspect="1"/>
          </p:cNvGrpSpPr>
          <p:nvPr/>
        </p:nvGrpSpPr>
        <p:grpSpPr bwMode="auto">
          <a:xfrm>
            <a:off x="527586" y="874712"/>
            <a:ext cx="9955213" cy="5108575"/>
            <a:chOff x="-511" y="551"/>
            <a:chExt cx="6271" cy="3218"/>
          </a:xfrm>
        </p:grpSpPr>
        <p:sp>
          <p:nvSpPr>
            <p:cNvPr id="6" name="AutoShape 3">
              <a:extLst>
                <a:ext uri="{FF2B5EF4-FFF2-40B4-BE49-F238E27FC236}">
                  <a16:creationId xmlns:a16="http://schemas.microsoft.com/office/drawing/2014/main" id="{DD9EC03B-BA77-1E4F-AB07-0ADDEE2C38DE}"/>
                </a:ext>
              </a:extLst>
            </p:cNvPr>
            <p:cNvSpPr>
              <a:spLocks noChangeAspect="1" noChangeArrowheads="1" noTextEdit="1"/>
            </p:cNvSpPr>
            <p:nvPr/>
          </p:nvSpPr>
          <p:spPr bwMode="auto">
            <a:xfrm>
              <a:off x="0" y="551"/>
              <a:ext cx="5760"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7" name="Picture 5">
              <a:extLst>
                <a:ext uri="{FF2B5EF4-FFF2-40B4-BE49-F238E27FC236}">
                  <a16:creationId xmlns:a16="http://schemas.microsoft.com/office/drawing/2014/main" id="{C11680C5-BDD0-BC46-A2C1-4DE44C11B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 t="24999" r="21121" b="2517"/>
            <a:stretch/>
          </p:blipFill>
          <p:spPr bwMode="auto">
            <a:xfrm>
              <a:off x="-511" y="1054"/>
              <a:ext cx="3157" cy="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
            <a:extLst>
              <a:ext uri="{FF2B5EF4-FFF2-40B4-BE49-F238E27FC236}">
                <a16:creationId xmlns:a16="http://schemas.microsoft.com/office/drawing/2014/main" id="{5572FE67-9D7C-794A-8517-26B416BF546D}"/>
              </a:ext>
            </a:extLst>
          </p:cNvPr>
          <p:cNvGrpSpPr>
            <a:grpSpLocks noChangeAspect="1"/>
          </p:cNvGrpSpPr>
          <p:nvPr/>
        </p:nvGrpSpPr>
        <p:grpSpPr bwMode="auto">
          <a:xfrm>
            <a:off x="4037821" y="1444722"/>
            <a:ext cx="7800533" cy="5412875"/>
            <a:chOff x="1747" y="584"/>
            <a:chExt cx="5518" cy="3829"/>
          </a:xfrm>
        </p:grpSpPr>
        <p:sp>
          <p:nvSpPr>
            <p:cNvPr id="9" name="AutoShape 3">
              <a:extLst>
                <a:ext uri="{FF2B5EF4-FFF2-40B4-BE49-F238E27FC236}">
                  <a16:creationId xmlns:a16="http://schemas.microsoft.com/office/drawing/2014/main" id="{D5B6B694-7560-7A42-A3D1-6901F318D930}"/>
                </a:ext>
              </a:extLst>
            </p:cNvPr>
            <p:cNvSpPr>
              <a:spLocks noChangeAspect="1" noChangeArrowheads="1" noTextEdit="1"/>
            </p:cNvSpPr>
            <p:nvPr/>
          </p:nvSpPr>
          <p:spPr bwMode="auto">
            <a:xfrm>
              <a:off x="1747" y="584"/>
              <a:ext cx="4186" cy="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5">
              <a:extLst>
                <a:ext uri="{FF2B5EF4-FFF2-40B4-BE49-F238E27FC236}">
                  <a16:creationId xmlns:a16="http://schemas.microsoft.com/office/drawing/2014/main" id="{0978179E-638C-A540-8ECC-06523055F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8" t="9480" r="7956" b="8038"/>
            <a:stretch/>
          </p:blipFill>
          <p:spPr bwMode="auto">
            <a:xfrm>
              <a:off x="3823" y="2026"/>
              <a:ext cx="3442" cy="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6" descr="gammaCore (nVNS): Non-Drug Relief for Migraine &amp;amp; Cluster Headache Pain">
            <a:extLst>
              <a:ext uri="{FF2B5EF4-FFF2-40B4-BE49-F238E27FC236}">
                <a16:creationId xmlns:a16="http://schemas.microsoft.com/office/drawing/2014/main" id="{3F4AB07E-2868-7D46-AFAE-689906818D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8924" y="1859951"/>
            <a:ext cx="1884338" cy="1533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937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
            <a:ext cx="12192000" cy="1311739"/>
          </a:xfrm>
          <a:solidFill>
            <a:schemeClr val="accent6">
              <a:lumMod val="50000"/>
            </a:schemeClr>
          </a:solidFill>
        </p:spPr>
        <p:txBody>
          <a:bodyPr>
            <a:normAutofit/>
          </a:bodyPr>
          <a:lstStyle/>
          <a:p>
            <a:pPr algn="ctr"/>
            <a:r>
              <a:rPr lang="en-US" sz="4800" b="1" dirty="0" err="1">
                <a:solidFill>
                  <a:schemeClr val="bg1"/>
                </a:solidFill>
              </a:rPr>
              <a:t>nVNS</a:t>
            </a:r>
            <a:r>
              <a:rPr lang="en-US" sz="4800" b="1" dirty="0">
                <a:solidFill>
                  <a:schemeClr val="bg1"/>
                </a:solidFill>
              </a:rPr>
              <a:t> Mechanisms of Action</a:t>
            </a:r>
            <a:endParaRPr lang="en-US" altLang="en-US" sz="4800" b="1" dirty="0">
              <a:solidFill>
                <a:schemeClr val="bg1"/>
              </a:solidFill>
            </a:endParaRPr>
          </a:p>
        </p:txBody>
      </p:sp>
      <p:sp>
        <p:nvSpPr>
          <p:cNvPr id="14" name="Text Placeholder 13">
            <a:extLst>
              <a:ext uri="{FF2B5EF4-FFF2-40B4-BE49-F238E27FC236}">
                <a16:creationId xmlns:a16="http://schemas.microsoft.com/office/drawing/2014/main" id="{FECA2346-06AA-45CD-BA9B-8F21A4DBE1AA}"/>
              </a:ext>
            </a:extLst>
          </p:cNvPr>
          <p:cNvSpPr>
            <a:spLocks noGrp="1"/>
          </p:cNvSpPr>
          <p:nvPr>
            <p:ph type="body" sz="quarter" idx="13"/>
          </p:nvPr>
        </p:nvSpPr>
        <p:spPr>
          <a:xfrm>
            <a:off x="285600" y="6240857"/>
            <a:ext cx="11620800" cy="363600"/>
          </a:xfrm>
        </p:spPr>
        <p:txBody>
          <a:bodyPr/>
          <a:lstStyle/>
          <a:p>
            <a:r>
              <a:rPr lang="fr-FR" sz="1200" dirty="0"/>
              <a:t>Durham  et al. </a:t>
            </a:r>
            <a:r>
              <a:rPr lang="fr-FR" sz="1200" i="1" dirty="0" err="1"/>
              <a:t>Headache</a:t>
            </a:r>
            <a:r>
              <a:rPr lang="fr-FR" sz="1200" dirty="0"/>
              <a:t>. 2019;59(</a:t>
            </a:r>
            <a:r>
              <a:rPr lang="fr-FR" sz="1200" dirty="0" err="1"/>
              <a:t>Suppl</a:t>
            </a:r>
            <a:r>
              <a:rPr lang="fr-FR" sz="1200" dirty="0"/>
              <a:t> 1):8.</a:t>
            </a:r>
            <a:endParaRPr lang="en-GB" sz="1200" dirty="0"/>
          </a:p>
        </p:txBody>
      </p:sp>
      <p:sp>
        <p:nvSpPr>
          <p:cNvPr id="8" name="Rectangle: Rounded Corners 7">
            <a:extLst>
              <a:ext uri="{FF2B5EF4-FFF2-40B4-BE49-F238E27FC236}">
                <a16:creationId xmlns:a16="http://schemas.microsoft.com/office/drawing/2014/main" id="{8433991E-3C29-4108-A807-826E6A581862}"/>
              </a:ext>
            </a:extLst>
          </p:cNvPr>
          <p:cNvSpPr/>
          <p:nvPr/>
        </p:nvSpPr>
        <p:spPr>
          <a:xfrm>
            <a:off x="1064010" y="1658628"/>
            <a:ext cx="3818583" cy="354074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a:ea typeface="+mn-ea"/>
                <a:cs typeface="+mn-cs"/>
              </a:rPr>
              <a:t>nVNS</a:t>
            </a:r>
            <a:r>
              <a:rPr kumimoji="0" lang="en-US" sz="2000" b="1" i="0" u="none" strike="noStrike" kern="1200" cap="none" spc="0" normalizeH="0" baseline="0" noProof="0" dirty="0">
                <a:ln>
                  <a:noFill/>
                </a:ln>
                <a:solidFill>
                  <a:srgbClr val="FFFFFF"/>
                </a:solidFill>
                <a:effectLst/>
                <a:uLnTx/>
                <a:uFillTx/>
                <a:latin typeface="Arial"/>
                <a:ea typeface="+mn-ea"/>
                <a:cs typeface="+mn-cs"/>
              </a:rPr>
              <a:t>:</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US" sz="2000" b="1" dirty="0">
                <a:solidFill>
                  <a:srgbClr val="FFFFFF"/>
                </a:solidFill>
                <a:latin typeface="Arial"/>
              </a:rPr>
              <a:t>I</a:t>
            </a:r>
            <a:r>
              <a:rPr kumimoji="0" lang="en-US" sz="2000" b="1" i="0" u="none" strike="noStrike" kern="1200" cap="none" spc="0" normalizeH="0" baseline="0" noProof="0" dirty="0" err="1">
                <a:ln>
                  <a:noFill/>
                </a:ln>
                <a:solidFill>
                  <a:srgbClr val="FFFFFF"/>
                </a:solidFill>
                <a:effectLst/>
                <a:uLnTx/>
                <a:uFillTx/>
                <a:latin typeface="Arial"/>
                <a:ea typeface="+mn-ea"/>
                <a:cs typeface="+mn-cs"/>
              </a:rPr>
              <a:t>nhibits</a:t>
            </a:r>
            <a:r>
              <a:rPr kumimoji="0" lang="en-US" sz="2000" b="1" i="0" u="none" strike="noStrike" kern="1200" cap="none" spc="0" normalizeH="0" baseline="0" noProof="0" dirty="0">
                <a:ln>
                  <a:noFill/>
                </a:ln>
                <a:solidFill>
                  <a:srgbClr val="FFFFFF"/>
                </a:solidFill>
                <a:effectLst/>
                <a:uLnTx/>
                <a:uFillTx/>
                <a:latin typeface="Arial"/>
                <a:ea typeface="+mn-ea"/>
                <a:cs typeface="+mn-cs"/>
              </a:rPr>
              <a:t> trigeminal activation by enhanced descending pain modulation to prevent ascending nociceptive transmission</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Terminates CSD</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US" sz="2000" b="1" dirty="0">
                <a:solidFill>
                  <a:srgbClr val="FFFFFF"/>
                </a:solidFill>
                <a:latin typeface="Arial"/>
              </a:rPr>
              <a:t>Inhibits thalamocortical pathways</a:t>
            </a:r>
            <a:endParaRPr kumimoji="0" lang="en-US" sz="2000" b="1"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descr="A close up of a map&#10;&#10;Description automatically generated">
            <a:extLst>
              <a:ext uri="{FF2B5EF4-FFF2-40B4-BE49-F238E27FC236}">
                <a16:creationId xmlns:a16="http://schemas.microsoft.com/office/drawing/2014/main" id="{36090030-20F4-4823-ACF3-283A0DCBE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41222"/>
            <a:ext cx="3641614" cy="5051951"/>
          </a:xfrm>
          <a:prstGeom prst="rect">
            <a:avLst/>
          </a:prstGeom>
        </p:spPr>
      </p:pic>
    </p:spTree>
    <p:extLst>
      <p:ext uri="{BB962C8B-B14F-4D97-AF65-F5344CB8AC3E}">
        <p14:creationId xmlns:p14="http://schemas.microsoft.com/office/powerpoint/2010/main" val="3113185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1CF4-A2A1-4E5F-BCFB-BBDDA9999206}"/>
              </a:ext>
            </a:extLst>
          </p:cNvPr>
          <p:cNvSpPr>
            <a:spLocks noGrp="1"/>
          </p:cNvSpPr>
          <p:nvPr>
            <p:ph type="title"/>
          </p:nvPr>
        </p:nvSpPr>
        <p:spPr>
          <a:xfrm>
            <a:off x="0" y="-42530"/>
            <a:ext cx="12192000" cy="1137036"/>
          </a:xfrm>
          <a:solidFill>
            <a:schemeClr val="accent6">
              <a:lumMod val="50000"/>
            </a:schemeClr>
          </a:solidFill>
        </p:spPr>
        <p:txBody>
          <a:bodyPr>
            <a:normAutofit/>
          </a:bodyPr>
          <a:lstStyle/>
          <a:p>
            <a:pPr algn="ctr"/>
            <a:r>
              <a:rPr lang="en-US" sz="3600" b="1" dirty="0">
                <a:solidFill>
                  <a:schemeClr val="bg1"/>
                </a:solidFill>
              </a:rPr>
              <a:t>Remote Electrical Neuromodulation for Acute Treatment of Migraine Ages 12 and Above (REN) </a:t>
            </a:r>
          </a:p>
        </p:txBody>
      </p:sp>
      <p:sp>
        <p:nvSpPr>
          <p:cNvPr id="4" name="Text Placeholder 3">
            <a:extLst>
              <a:ext uri="{FF2B5EF4-FFF2-40B4-BE49-F238E27FC236}">
                <a16:creationId xmlns:a16="http://schemas.microsoft.com/office/drawing/2014/main" id="{19E882F7-D74C-4BD4-9D0C-799B1ACC5D54}"/>
              </a:ext>
            </a:extLst>
          </p:cNvPr>
          <p:cNvSpPr>
            <a:spLocks noGrp="1"/>
          </p:cNvSpPr>
          <p:nvPr>
            <p:ph type="body" sz="quarter" idx="11"/>
          </p:nvPr>
        </p:nvSpPr>
        <p:spPr>
          <a:xfrm>
            <a:off x="-129346" y="5966661"/>
            <a:ext cx="12192000" cy="817147"/>
          </a:xfrm>
        </p:spPr>
        <p:txBody>
          <a:bodyPr/>
          <a:lstStyle/>
          <a:p>
            <a:pPr>
              <a:buClr>
                <a:schemeClr val="bg1"/>
              </a:buClr>
            </a:pPr>
            <a:r>
              <a:rPr lang="en-US" sz="1300" b="0" dirty="0"/>
              <a:t>1. </a:t>
            </a:r>
            <a:r>
              <a:rPr lang="en-US" sz="1300" b="0" dirty="0" err="1"/>
              <a:t>Yarnitsky</a:t>
            </a:r>
            <a:r>
              <a:rPr lang="en-US" sz="1300" b="0" dirty="0"/>
              <a:t> et al. </a:t>
            </a:r>
            <a:r>
              <a:rPr lang="en-US" sz="1300" b="0" i="1" dirty="0"/>
              <a:t>Headache </a:t>
            </a:r>
            <a:r>
              <a:rPr lang="en-US" sz="1300" b="0" dirty="0"/>
              <a:t>2019;59:1240-1252.</a:t>
            </a:r>
          </a:p>
          <a:p>
            <a:pPr>
              <a:buClr>
                <a:schemeClr val="bg1"/>
              </a:buClr>
            </a:pPr>
            <a:r>
              <a:rPr lang="en-US" sz="1300" b="0" dirty="0"/>
              <a:t>2. Tepper SJ et al. </a:t>
            </a:r>
            <a:r>
              <a:rPr lang="en-US" sz="1300" b="0" i="1" dirty="0"/>
              <a:t>Pain Medicine </a:t>
            </a:r>
            <a:r>
              <a:rPr lang="en-US" sz="1300" b="0" dirty="0"/>
              <a:t>2020;21:3522-3529.</a:t>
            </a:r>
          </a:p>
          <a:p>
            <a:pPr marL="342900" indent="-342900">
              <a:buAutoNum type="arabicPeriod"/>
            </a:pPr>
            <a:endParaRPr lang="en-US" sz="1300" b="0" dirty="0"/>
          </a:p>
        </p:txBody>
      </p:sp>
      <p:grpSp>
        <p:nvGrpSpPr>
          <p:cNvPr id="7" name="Group 4">
            <a:extLst>
              <a:ext uri="{FF2B5EF4-FFF2-40B4-BE49-F238E27FC236}">
                <a16:creationId xmlns:a16="http://schemas.microsoft.com/office/drawing/2014/main" id="{663139F7-D8C6-40D8-B828-1884ED974472}"/>
              </a:ext>
            </a:extLst>
          </p:cNvPr>
          <p:cNvGrpSpPr>
            <a:grpSpLocks noChangeAspect="1"/>
          </p:cNvGrpSpPr>
          <p:nvPr/>
        </p:nvGrpSpPr>
        <p:grpSpPr bwMode="auto">
          <a:xfrm>
            <a:off x="6758609" y="1137038"/>
            <a:ext cx="4611757" cy="5646770"/>
            <a:chOff x="2657" y="935"/>
            <a:chExt cx="2366" cy="2897"/>
          </a:xfrm>
        </p:grpSpPr>
        <p:sp>
          <p:nvSpPr>
            <p:cNvPr id="8" name="AutoShape 3">
              <a:extLst>
                <a:ext uri="{FF2B5EF4-FFF2-40B4-BE49-F238E27FC236}">
                  <a16:creationId xmlns:a16="http://schemas.microsoft.com/office/drawing/2014/main" id="{773CE428-9A91-4729-943B-C67E993A96D5}"/>
                </a:ext>
              </a:extLst>
            </p:cNvPr>
            <p:cNvSpPr>
              <a:spLocks noChangeAspect="1" noChangeArrowheads="1" noTextEdit="1"/>
            </p:cNvSpPr>
            <p:nvPr/>
          </p:nvSpPr>
          <p:spPr bwMode="auto">
            <a:xfrm>
              <a:off x="2657" y="935"/>
              <a:ext cx="2366" cy="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a:extLst>
                <a:ext uri="{FF2B5EF4-FFF2-40B4-BE49-F238E27FC236}">
                  <a16:creationId xmlns:a16="http://schemas.microsoft.com/office/drawing/2014/main" id="{2DF3E382-8445-407C-AD63-B4802F8CE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 y="935"/>
              <a:ext cx="2370" cy="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20DF79D9-836C-4D5D-9A6E-1670B196C85A}"/>
              </a:ext>
            </a:extLst>
          </p:cNvPr>
          <p:cNvSpPr txBox="1"/>
          <p:nvPr/>
        </p:nvSpPr>
        <p:spPr>
          <a:xfrm>
            <a:off x="-129346" y="1394588"/>
            <a:ext cx="6983897" cy="2769989"/>
          </a:xfrm>
          <a:prstGeom prst="rect">
            <a:avLst/>
          </a:prstGeom>
          <a:noFill/>
        </p:spPr>
        <p:txBody>
          <a:bodyPr wrap="square" lIns="182880" tIns="91440" rIns="182880" bIns="91440" rtlCol="0" anchor="ctr" anchorCtr="0">
            <a:spAutoFit/>
          </a:bodyPr>
          <a:lstStyle/>
          <a:p>
            <a:pPr marL="342900" indent="-342900" algn="l">
              <a:buClr>
                <a:schemeClr val="bg1"/>
              </a:buClr>
              <a:buFont typeface="Arial" panose="020B0604020202020204" pitchFamily="34" charset="0"/>
              <a:buChar char="•"/>
            </a:pPr>
            <a:r>
              <a:rPr lang="en-US" sz="2200" b="0" i="0" dirty="0"/>
              <a:t>Regulatory RCT</a:t>
            </a:r>
            <a:r>
              <a:rPr lang="en-US" sz="2200" b="0" i="0" baseline="30000" dirty="0"/>
              <a:t>1</a:t>
            </a:r>
            <a:r>
              <a:rPr lang="en-US" sz="2200" b="0" i="0" dirty="0"/>
              <a:t>, N=103, treatment </a:t>
            </a:r>
            <a:r>
              <a:rPr lang="en-US" sz="2200" i="0" dirty="0"/>
              <a:t>45 min</a:t>
            </a:r>
          </a:p>
          <a:p>
            <a:pPr marL="342900" indent="-342900" algn="l">
              <a:buFont typeface="Arial" panose="020B0604020202020204" pitchFamily="34" charset="0"/>
              <a:buChar char="•"/>
            </a:pPr>
            <a:r>
              <a:rPr lang="en-US" sz="2200" b="0" i="0" dirty="0"/>
              <a:t>2h pain free statistically significant vs placebo</a:t>
            </a:r>
          </a:p>
          <a:p>
            <a:pPr marL="342900" indent="-342900" algn="l">
              <a:buFont typeface="Arial" panose="020B0604020202020204" pitchFamily="34" charset="0"/>
              <a:buChar char="•"/>
            </a:pPr>
            <a:r>
              <a:rPr lang="en-US" sz="2200" b="0" i="0" dirty="0"/>
              <a:t>37.4% active vs 18.4% placebo</a:t>
            </a:r>
          </a:p>
          <a:p>
            <a:pPr marL="342900" indent="-342900" algn="l">
              <a:buFont typeface="Arial" panose="020B0604020202020204" pitchFamily="34" charset="0"/>
              <a:buChar char="•"/>
            </a:pPr>
            <a:r>
              <a:rPr lang="en-US" sz="2200" b="0" i="0" dirty="0"/>
              <a:t>Cloud data collection</a:t>
            </a:r>
            <a:r>
              <a:rPr lang="en-US" sz="2200" b="0" i="0" baseline="30000" dirty="0"/>
              <a:t>2</a:t>
            </a:r>
            <a:r>
              <a:rPr lang="en-US" sz="2200" b="0" i="0" dirty="0"/>
              <a:t>: </a:t>
            </a:r>
            <a:r>
              <a:rPr lang="en-US" sz="2000" b="0" i="0" dirty="0"/>
              <a:t>1,339 patients who treated without medication:</a:t>
            </a:r>
          </a:p>
          <a:p>
            <a:pPr marL="800100" lvl="1" indent="-342900" algn="l">
              <a:buFont typeface="Arial" panose="020B0604020202020204" pitchFamily="34" charset="0"/>
              <a:buChar char="•"/>
            </a:pPr>
            <a:r>
              <a:rPr lang="en-US" sz="2000" b="0" i="0" dirty="0"/>
              <a:t> 58.9% 2h pain relief in ≥50% of attacks </a:t>
            </a:r>
          </a:p>
          <a:p>
            <a:pPr marL="800100" lvl="1" indent="-342900" algn="l">
              <a:buFont typeface="Arial" panose="020B0604020202020204" pitchFamily="34" charset="0"/>
              <a:buChar char="•"/>
            </a:pPr>
            <a:r>
              <a:rPr lang="en-US" sz="2000" b="0" i="0" dirty="0"/>
              <a:t>20% pain free in ≥50% of attacks </a:t>
            </a:r>
          </a:p>
          <a:p>
            <a:pPr marL="342900" indent="-342900">
              <a:buFont typeface="Arial" panose="020B0604020202020204" pitchFamily="34" charset="0"/>
              <a:buChar char="•"/>
            </a:pPr>
            <a:r>
              <a:rPr lang="en-US" sz="2000" dirty="0"/>
              <a:t>Positive studies and cleared for migraine prevention</a:t>
            </a:r>
            <a:endParaRPr lang="en-US" sz="2000" b="0" i="0" dirty="0"/>
          </a:p>
        </p:txBody>
      </p:sp>
      <p:pic>
        <p:nvPicPr>
          <p:cNvPr id="5127" name="Picture 7" descr="What to Know About Nerivio™, the Migraine Treatment Armband | Cove - Cove">
            <a:extLst>
              <a:ext uri="{FF2B5EF4-FFF2-40B4-BE49-F238E27FC236}">
                <a16:creationId xmlns:a16="http://schemas.microsoft.com/office/drawing/2014/main" id="{F111D8C4-C81C-4CA8-8FA3-D508087A15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47" t="7536" r="1711" b="14589"/>
          <a:stretch/>
        </p:blipFill>
        <p:spPr bwMode="auto">
          <a:xfrm>
            <a:off x="4176440" y="4354344"/>
            <a:ext cx="2744371" cy="2525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able, plate, indoor, sitting&#10;&#10;Description automatically generated">
            <a:extLst>
              <a:ext uri="{FF2B5EF4-FFF2-40B4-BE49-F238E27FC236}">
                <a16:creationId xmlns:a16="http://schemas.microsoft.com/office/drawing/2014/main" id="{CE1E7689-758F-6713-A3EB-59E2614EFD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522" y="4003344"/>
            <a:ext cx="3276075" cy="1920785"/>
          </a:xfrm>
          <a:prstGeom prst="rect">
            <a:avLst/>
          </a:prstGeom>
        </p:spPr>
      </p:pic>
    </p:spTree>
    <p:extLst>
      <p:ext uri="{BB962C8B-B14F-4D97-AF65-F5344CB8AC3E}">
        <p14:creationId xmlns:p14="http://schemas.microsoft.com/office/powerpoint/2010/main" val="1006367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A0E9-33CD-4C11-AAFC-846AA25C5BD8}"/>
              </a:ext>
            </a:extLst>
          </p:cNvPr>
          <p:cNvSpPr>
            <a:spLocks noGrp="1"/>
          </p:cNvSpPr>
          <p:nvPr>
            <p:ph type="title"/>
          </p:nvPr>
        </p:nvSpPr>
        <p:spPr>
          <a:xfrm>
            <a:off x="0" y="12879"/>
            <a:ext cx="12192000" cy="1301668"/>
          </a:xfrm>
          <a:solidFill>
            <a:schemeClr val="accent6">
              <a:lumMod val="50000"/>
            </a:schemeClr>
          </a:solidFill>
        </p:spPr>
        <p:txBody>
          <a:bodyPr>
            <a:normAutofit/>
          </a:bodyPr>
          <a:lstStyle/>
          <a:p>
            <a:pPr algn="ctr"/>
            <a:r>
              <a:rPr lang="en-US" sz="4800" b="1" dirty="0">
                <a:solidFill>
                  <a:schemeClr val="bg1"/>
                </a:solidFill>
              </a:rPr>
              <a:t>Mechanism of action of REN</a:t>
            </a:r>
          </a:p>
        </p:txBody>
      </p:sp>
      <p:sp>
        <p:nvSpPr>
          <p:cNvPr id="5" name="Text Placeholder 4">
            <a:extLst>
              <a:ext uri="{FF2B5EF4-FFF2-40B4-BE49-F238E27FC236}">
                <a16:creationId xmlns:a16="http://schemas.microsoft.com/office/drawing/2014/main" id="{ED2AD487-1A30-4851-B113-FD4AF942B990}"/>
              </a:ext>
            </a:extLst>
          </p:cNvPr>
          <p:cNvSpPr>
            <a:spLocks noGrp="1"/>
          </p:cNvSpPr>
          <p:nvPr>
            <p:ph type="body" sz="quarter" idx="13"/>
          </p:nvPr>
        </p:nvSpPr>
        <p:spPr/>
        <p:txBody>
          <a:bodyPr/>
          <a:lstStyle/>
          <a:p>
            <a:r>
              <a:rPr lang="en-US" sz="1200" dirty="0"/>
              <a:t>TCC, trigeminal cervical complex. </a:t>
            </a:r>
            <a:endParaRPr lang="en-US" sz="1200" dirty="0">
              <a:hlinkClick r:id="rId3"/>
            </a:endParaRPr>
          </a:p>
          <a:p>
            <a:r>
              <a:rPr lang="en-US" sz="1200" dirty="0" err="1"/>
              <a:t>Yarnitsky</a:t>
            </a:r>
            <a:r>
              <a:rPr lang="en-US" sz="1200" dirty="0"/>
              <a:t>  et al. </a:t>
            </a:r>
            <a:r>
              <a:rPr lang="en-US" sz="1200" i="1" dirty="0"/>
              <a:t>Headache</a:t>
            </a:r>
            <a:r>
              <a:rPr lang="en-US" sz="1200" dirty="0"/>
              <a:t>. 2019;59:1240</a:t>
            </a:r>
            <a:r>
              <a:rPr lang="en-US" sz="1200" dirty="0">
                <a:latin typeface="Calibri" panose="020F0502020204030204" pitchFamily="34" charset="0"/>
                <a:cs typeface="Calibri" panose="020F0502020204030204" pitchFamily="34" charset="0"/>
              </a:rPr>
              <a:t>–</a:t>
            </a:r>
            <a:r>
              <a:rPr lang="en-US" sz="1200" dirty="0"/>
              <a:t>1252.</a:t>
            </a:r>
            <a:endParaRPr lang="en-GB" sz="1200" dirty="0"/>
          </a:p>
        </p:txBody>
      </p:sp>
      <p:pic>
        <p:nvPicPr>
          <p:cNvPr id="8" name="Picture 7">
            <a:extLst>
              <a:ext uri="{FF2B5EF4-FFF2-40B4-BE49-F238E27FC236}">
                <a16:creationId xmlns:a16="http://schemas.microsoft.com/office/drawing/2014/main" id="{85892C32-EA34-4F49-BE9A-2211166BC9C7}"/>
              </a:ext>
            </a:extLst>
          </p:cNvPr>
          <p:cNvPicPr>
            <a:picLocks noChangeAspect="1"/>
          </p:cNvPicPr>
          <p:nvPr/>
        </p:nvPicPr>
        <p:blipFill>
          <a:blip r:embed="rId4"/>
          <a:stretch>
            <a:fillRect/>
          </a:stretch>
        </p:blipFill>
        <p:spPr>
          <a:xfrm>
            <a:off x="333602" y="1536968"/>
            <a:ext cx="7791400" cy="4515451"/>
          </a:xfrm>
          <a:prstGeom prst="rect">
            <a:avLst/>
          </a:prstGeom>
        </p:spPr>
      </p:pic>
      <p:sp>
        <p:nvSpPr>
          <p:cNvPr id="6" name="Rectangle: Rounded Corners 5">
            <a:extLst>
              <a:ext uri="{FF2B5EF4-FFF2-40B4-BE49-F238E27FC236}">
                <a16:creationId xmlns:a16="http://schemas.microsoft.com/office/drawing/2014/main" id="{39E30A35-E10C-4C22-B524-A77B6F4E0957}"/>
              </a:ext>
            </a:extLst>
          </p:cNvPr>
          <p:cNvSpPr/>
          <p:nvPr/>
        </p:nvSpPr>
        <p:spPr>
          <a:xfrm>
            <a:off x="8666921" y="1818861"/>
            <a:ext cx="3190117" cy="3568147"/>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REN:</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FFFFFF"/>
                </a:solidFill>
                <a:latin typeface="Arial"/>
              </a:rPr>
              <a:t>A</a:t>
            </a:r>
            <a:r>
              <a:rPr kumimoji="0" lang="en-US" sz="2000" b="0" i="0" u="none" strike="noStrike" kern="1200" cap="none" spc="0" normalizeH="0" baseline="0" noProof="0" dirty="0" err="1">
                <a:ln>
                  <a:noFill/>
                </a:ln>
                <a:solidFill>
                  <a:srgbClr val="FFFFFF"/>
                </a:solidFill>
                <a:effectLst/>
                <a:uLnTx/>
                <a:uFillTx/>
                <a:latin typeface="Arial"/>
                <a:ea typeface="+mn-ea"/>
                <a:cs typeface="+mn-cs"/>
              </a:rPr>
              <a:t>ctivates</a:t>
            </a:r>
            <a:r>
              <a:rPr kumimoji="0" lang="en-US" sz="2000" b="0" i="0" u="none" strike="noStrike" kern="1200" cap="none" spc="0" normalizeH="0" baseline="0" noProof="0" dirty="0">
                <a:ln>
                  <a:noFill/>
                </a:ln>
                <a:solidFill>
                  <a:srgbClr val="FFFFFF"/>
                </a:solidFill>
                <a:effectLst/>
                <a:uLnTx/>
                <a:uFillTx/>
                <a:latin typeface="Arial"/>
                <a:ea typeface="+mn-ea"/>
                <a:cs typeface="+mn-cs"/>
              </a:rPr>
              <a:t> nociceptive afferents without inducing pain, and by a </a:t>
            </a:r>
            <a:r>
              <a:rPr kumimoji="0" lang="en-US" sz="2000" b="0" i="1" u="none" strike="noStrike" kern="1200" cap="none" spc="0" normalizeH="0" baseline="0" noProof="0" dirty="0">
                <a:ln>
                  <a:noFill/>
                </a:ln>
                <a:solidFill>
                  <a:srgbClr val="FFFFFF"/>
                </a:solidFill>
                <a:effectLst/>
                <a:uLnTx/>
                <a:uFillTx/>
                <a:latin typeface="Arial"/>
                <a:ea typeface="+mn-ea"/>
                <a:cs typeface="+mn-cs"/>
              </a:rPr>
              <a:t>conditioned</a:t>
            </a:r>
            <a:r>
              <a:rPr kumimoji="0" lang="en-US" sz="2000" b="0" i="1" u="none" strike="noStrike" kern="1200" cap="none" spc="0" normalizeH="0" noProof="0" dirty="0">
                <a:ln>
                  <a:noFill/>
                </a:ln>
                <a:solidFill>
                  <a:srgbClr val="FFFFFF"/>
                </a:solidFill>
                <a:effectLst/>
                <a:uLnTx/>
                <a:uFillTx/>
                <a:latin typeface="Arial"/>
                <a:ea typeface="+mn-ea"/>
                <a:cs typeface="+mn-cs"/>
              </a:rPr>
              <a:t> pain modulation </a:t>
            </a:r>
            <a:r>
              <a:rPr kumimoji="0" lang="en-US" sz="2000" b="0" i="0" u="none" strike="noStrike" kern="1200" cap="none" spc="0" normalizeH="0" noProof="0" dirty="0">
                <a:ln>
                  <a:noFill/>
                </a:ln>
                <a:solidFill>
                  <a:srgbClr val="FFFFFF"/>
                </a:solidFill>
                <a:effectLst/>
                <a:uLnTx/>
                <a:uFillTx/>
                <a:latin typeface="Arial"/>
                <a:ea typeface="+mn-ea"/>
                <a:cs typeface="+mn-cs"/>
              </a:rPr>
              <a:t>reflex, this inhibits pain at a different location</a:t>
            </a: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96835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5710-E255-BE4A-B0B3-6C8E43D312DA}"/>
              </a:ext>
            </a:extLst>
          </p:cNvPr>
          <p:cNvSpPr>
            <a:spLocks noGrp="1"/>
          </p:cNvSpPr>
          <p:nvPr>
            <p:ph type="title"/>
          </p:nvPr>
        </p:nvSpPr>
        <p:spPr>
          <a:xfrm>
            <a:off x="0" y="0"/>
            <a:ext cx="12429600" cy="1270800"/>
          </a:xfrm>
          <a:solidFill>
            <a:schemeClr val="accent6">
              <a:lumMod val="50000"/>
            </a:schemeClr>
          </a:solidFill>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Combined Supra-orbital, Supra-trochlear (Trigeminal), and 	          Greater Occipital Nerve Stimulation (Cervical) for Acute Migraine Treatment in Adults (COT-NS)</a:t>
            </a:r>
            <a:endParaRPr lang="en-US" sz="2800" dirty="0">
              <a:solidFill>
                <a:schemeClr val="bg1"/>
              </a:solidFill>
            </a:endParaRPr>
          </a:p>
        </p:txBody>
      </p:sp>
      <p:sp>
        <p:nvSpPr>
          <p:cNvPr id="3" name="Content Placeholder 2">
            <a:extLst>
              <a:ext uri="{FF2B5EF4-FFF2-40B4-BE49-F238E27FC236}">
                <a16:creationId xmlns:a16="http://schemas.microsoft.com/office/drawing/2014/main" id="{9ED68046-660F-4F40-94AD-195D5987587D}"/>
              </a:ext>
            </a:extLst>
          </p:cNvPr>
          <p:cNvSpPr>
            <a:spLocks noGrp="1"/>
          </p:cNvSpPr>
          <p:nvPr>
            <p:ph idx="1"/>
          </p:nvPr>
        </p:nvSpPr>
        <p:spPr>
          <a:xfrm>
            <a:off x="291070" y="1449705"/>
            <a:ext cx="10371667" cy="4598987"/>
          </a:xfrm>
        </p:spPr>
        <p:txBody>
          <a:bodyPr/>
          <a:lstStyle/>
          <a:p>
            <a:r>
              <a:rPr lang="en-US" sz="2800" b="1" dirty="0"/>
              <a:t>Acute</a:t>
            </a:r>
            <a:r>
              <a:rPr lang="en-US" sz="2800" dirty="0"/>
              <a:t> Pivotal RCT, N=131, </a:t>
            </a:r>
            <a:r>
              <a:rPr lang="en-US" sz="2800" b="1" dirty="0"/>
              <a:t>Treat for 60 minutes</a:t>
            </a:r>
          </a:p>
          <a:p>
            <a:r>
              <a:rPr lang="en-US" sz="2800" dirty="0">
                <a:solidFill>
                  <a:srgbClr val="242021"/>
                </a:solidFill>
              </a:rPr>
              <a:t>2h Pain Relief Active: </a:t>
            </a:r>
            <a:r>
              <a:rPr lang="en-US" sz="2800" b="1" dirty="0">
                <a:solidFill>
                  <a:srgbClr val="242021"/>
                </a:solidFill>
              </a:rPr>
              <a:t>60%</a:t>
            </a:r>
            <a:r>
              <a:rPr lang="en-US" sz="2800" dirty="0">
                <a:solidFill>
                  <a:srgbClr val="242021"/>
                </a:solidFill>
              </a:rPr>
              <a:t> ; Sham: </a:t>
            </a:r>
            <a:r>
              <a:rPr lang="en-US" sz="2800" b="1" dirty="0">
                <a:solidFill>
                  <a:srgbClr val="242021"/>
                </a:solidFill>
              </a:rPr>
              <a:t>37%</a:t>
            </a:r>
            <a:r>
              <a:rPr lang="en-US" sz="2800" dirty="0">
                <a:solidFill>
                  <a:srgbClr val="242021"/>
                </a:solidFill>
              </a:rPr>
              <a:t> (P=0.0018)</a:t>
            </a:r>
          </a:p>
          <a:p>
            <a:r>
              <a:rPr lang="en-US" sz="2800" dirty="0">
                <a:solidFill>
                  <a:srgbClr val="242021"/>
                </a:solidFill>
              </a:rPr>
              <a:t>2h Pain Free and 2h Freedom from MBS positive</a:t>
            </a:r>
          </a:p>
          <a:p>
            <a:r>
              <a:rPr lang="en-US" sz="2800" dirty="0">
                <a:solidFill>
                  <a:schemeClr val="tx1"/>
                </a:solidFill>
              </a:rPr>
              <a:t>Also being studied for migraine prevention</a:t>
            </a:r>
          </a:p>
          <a:p>
            <a:endParaRPr lang="en-US" sz="2800" dirty="0">
              <a:solidFill>
                <a:srgbClr val="242021"/>
              </a:solidFill>
            </a:endParaRPr>
          </a:p>
          <a:p>
            <a:pPr marL="0" indent="0">
              <a:buNone/>
            </a:pPr>
            <a:endParaRPr lang="en-US" sz="2800" dirty="0"/>
          </a:p>
        </p:txBody>
      </p:sp>
      <p:sp>
        <p:nvSpPr>
          <p:cNvPr id="4" name="Text Placeholder 3">
            <a:extLst>
              <a:ext uri="{FF2B5EF4-FFF2-40B4-BE49-F238E27FC236}">
                <a16:creationId xmlns:a16="http://schemas.microsoft.com/office/drawing/2014/main" id="{AE8C91D4-52D3-AF4C-AE7D-DDA23EA3B4B1}"/>
              </a:ext>
            </a:extLst>
          </p:cNvPr>
          <p:cNvSpPr>
            <a:spLocks noGrp="1"/>
          </p:cNvSpPr>
          <p:nvPr>
            <p:ph type="body" sz="quarter" idx="11"/>
          </p:nvPr>
        </p:nvSpPr>
        <p:spPr>
          <a:xfrm>
            <a:off x="0" y="6193204"/>
            <a:ext cx="12192000" cy="664797"/>
          </a:xfrm>
        </p:spPr>
        <p:txBody>
          <a:bodyPr/>
          <a:lstStyle/>
          <a:p>
            <a:r>
              <a:rPr lang="en-US" sz="1400" b="0" i="0" kern="0" dirty="0">
                <a:solidFill>
                  <a:schemeClr val="tx1"/>
                </a:solidFill>
              </a:rPr>
              <a:t>Tepper SJ et al. </a:t>
            </a:r>
            <a:r>
              <a:rPr lang="en-US" sz="1400" b="0" i="1" kern="0" dirty="0">
                <a:solidFill>
                  <a:schemeClr val="tx1"/>
                </a:solidFill>
              </a:rPr>
              <a:t>Headache</a:t>
            </a:r>
            <a:r>
              <a:rPr lang="en-US" sz="1400" b="0" i="0" kern="0" dirty="0">
                <a:solidFill>
                  <a:schemeClr val="tx1"/>
                </a:solidFill>
              </a:rPr>
              <a:t> 2022;62: </a:t>
            </a:r>
            <a:r>
              <a:rPr lang="en-US" sz="1400" b="0" dirty="0">
                <a:solidFill>
                  <a:schemeClr val="tx1"/>
                </a:solidFill>
              </a:rPr>
              <a:t>DOI: 10.1111/head.14350.</a:t>
            </a:r>
          </a:p>
          <a:p>
            <a:r>
              <a:rPr lang="en-US" sz="1400" b="0" dirty="0">
                <a:solidFill>
                  <a:schemeClr val="tx1"/>
                </a:solidFill>
              </a:rPr>
              <a:t>Sharon R and Tepper SJ.</a:t>
            </a:r>
            <a:r>
              <a:rPr lang="en-US" sz="1400" b="0" i="1" dirty="0">
                <a:solidFill>
                  <a:schemeClr val="tx1"/>
                </a:solidFill>
              </a:rPr>
              <a:t> Headache </a:t>
            </a:r>
            <a:r>
              <a:rPr lang="en-US" sz="1400" b="0" dirty="0">
                <a:solidFill>
                  <a:schemeClr val="tx1"/>
                </a:solidFill>
              </a:rPr>
              <a:t>2022;62(S1):162 (abstract and </a:t>
            </a:r>
            <a:r>
              <a:rPr lang="en-US" sz="1400" b="0" dirty="0" err="1">
                <a:solidFill>
                  <a:schemeClr val="tx1"/>
                </a:solidFill>
              </a:rPr>
              <a:t>ePoster</a:t>
            </a:r>
            <a:r>
              <a:rPr lang="en-US" sz="1400" b="0" dirty="0">
                <a:solidFill>
                  <a:schemeClr val="tx1"/>
                </a:solidFill>
              </a:rPr>
              <a:t> presentation, AHS Annual Scientific Meeting 6/11/22</a:t>
            </a:r>
            <a:endParaRPr lang="en-US" sz="1300" dirty="0"/>
          </a:p>
        </p:txBody>
      </p:sp>
      <p:pic>
        <p:nvPicPr>
          <p:cNvPr id="5" name="Picture 4">
            <a:extLst>
              <a:ext uri="{FF2B5EF4-FFF2-40B4-BE49-F238E27FC236}">
                <a16:creationId xmlns:a16="http://schemas.microsoft.com/office/drawing/2014/main" id="{21893438-1C35-644C-8F0E-3D1BC2E50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3811" y="2435643"/>
            <a:ext cx="4334682" cy="3811188"/>
          </a:xfrm>
          <a:prstGeom prst="rect">
            <a:avLst/>
          </a:prstGeom>
        </p:spPr>
      </p:pic>
      <p:graphicFrame>
        <p:nvGraphicFramePr>
          <p:cNvPr id="7" name="Chart 6">
            <a:extLst>
              <a:ext uri="{FF2B5EF4-FFF2-40B4-BE49-F238E27FC236}">
                <a16:creationId xmlns:a16="http://schemas.microsoft.com/office/drawing/2014/main" id="{12A50E8F-5FDC-CC45-97CB-D78CEDE0D008}"/>
              </a:ext>
            </a:extLst>
          </p:cNvPr>
          <p:cNvGraphicFramePr>
            <a:graphicFrameLocks/>
          </p:cNvGraphicFramePr>
          <p:nvPr/>
        </p:nvGraphicFramePr>
        <p:xfrm>
          <a:off x="9202185" y="6220336"/>
          <a:ext cx="2511505" cy="3680778"/>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57099CB5-F29D-5D0B-B859-B7A495DB859F}"/>
              </a:ext>
            </a:extLst>
          </p:cNvPr>
          <p:cNvPicPr>
            <a:picLocks noChangeAspect="1"/>
          </p:cNvPicPr>
          <p:nvPr/>
        </p:nvPicPr>
        <p:blipFill rotWithShape="1">
          <a:blip r:embed="rId4"/>
          <a:srcRect l="32674" t="17283" r="34534" b="6763"/>
          <a:stretch/>
        </p:blipFill>
        <p:spPr>
          <a:xfrm>
            <a:off x="5057775" y="3668332"/>
            <a:ext cx="2888436" cy="2452616"/>
          </a:xfrm>
          <a:prstGeom prst="rect">
            <a:avLst/>
          </a:prstGeom>
        </p:spPr>
      </p:pic>
      <p:sp>
        <p:nvSpPr>
          <p:cNvPr id="6" name="TextBox 5">
            <a:extLst>
              <a:ext uri="{FF2B5EF4-FFF2-40B4-BE49-F238E27FC236}">
                <a16:creationId xmlns:a16="http://schemas.microsoft.com/office/drawing/2014/main" id="{0F8F1E8B-BF1A-FF12-7FD7-4416FCD17B2E}"/>
              </a:ext>
            </a:extLst>
          </p:cNvPr>
          <p:cNvSpPr txBox="1"/>
          <p:nvPr/>
        </p:nvSpPr>
        <p:spPr>
          <a:xfrm>
            <a:off x="10662737" y="4015946"/>
            <a:ext cx="569349" cy="110371"/>
          </a:xfrm>
          <a:prstGeom prst="rect">
            <a:avLst/>
          </a:prstGeom>
          <a:solidFill>
            <a:schemeClr val="bg1">
              <a:lumMod val="65000"/>
            </a:schemeClr>
          </a:solidFill>
        </p:spPr>
        <p:txBody>
          <a:bodyPr wrap="square" rtlCol="0">
            <a:spAutoFit/>
          </a:bodyPr>
          <a:lstStyle/>
          <a:p>
            <a:endParaRPr lang="en-US" dirty="0"/>
          </a:p>
        </p:txBody>
      </p:sp>
    </p:spTree>
    <p:extLst>
      <p:ext uri="{BB962C8B-B14F-4D97-AF65-F5344CB8AC3E}">
        <p14:creationId xmlns:p14="http://schemas.microsoft.com/office/powerpoint/2010/main" val="800115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endParaRPr lang="en-US" dirty="0">
              <a:solidFill>
                <a:prstClr val="white"/>
              </a:solidFill>
            </a:endParaRPr>
          </a:p>
        </p:txBody>
      </p:sp>
      <p:sp>
        <p:nvSpPr>
          <p:cNvPr id="4" name="Rectangle 3"/>
          <p:cNvSpPr/>
          <p:nvPr/>
        </p:nvSpPr>
        <p:spPr>
          <a:xfrm>
            <a:off x="0" y="0"/>
            <a:ext cx="5112572" cy="2952750"/>
          </a:xfrm>
          <a:prstGeom prst="rect">
            <a:avLst/>
          </a:prstGeom>
          <a:solidFill>
            <a:srgbClr val="016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14218" y="83664"/>
            <a:ext cx="4873760" cy="2698755"/>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105829" y="66885"/>
            <a:ext cx="4873760" cy="2698755"/>
          </a:xfrm>
          <a:prstGeom prst="rect">
            <a:avLst/>
          </a:prstGeom>
        </p:spPr>
        <p:txBody>
          <a:bodyPr anchor="ctr">
            <a:normAutofit/>
          </a:bodyPr>
          <a:lstStyle>
            <a:lvl1pPr algn="ctr" defTabSz="914400" rtl="0" eaLnBrk="1" latinLnBrk="0" hangingPunct="1">
              <a:lnSpc>
                <a:spcPct val="90000"/>
              </a:lnSpc>
              <a:spcBef>
                <a:spcPct val="0"/>
              </a:spcBef>
              <a:buNone/>
              <a:defRPr sz="4800" b="1" kern="1200">
                <a:solidFill>
                  <a:schemeClr val="bg1"/>
                </a:solidFill>
                <a:latin typeface="Opinion Pro ExCn Lt" panose="02010000030000000004" pitchFamily="50" charset="0"/>
                <a:ea typeface="+mj-ea"/>
                <a:cs typeface="+mj-cs"/>
              </a:defRPr>
            </a:lvl1pPr>
          </a:lstStyle>
          <a:p>
            <a:r>
              <a:rPr lang="fr-FR" sz="3600" dirty="0" err="1">
                <a:latin typeface="+mj-lt"/>
              </a:rPr>
              <a:t>Trigeminal</a:t>
            </a:r>
            <a:r>
              <a:rPr lang="fr-FR" sz="3600" dirty="0">
                <a:latin typeface="+mj-lt"/>
              </a:rPr>
              <a:t> </a:t>
            </a:r>
            <a:r>
              <a:rPr lang="fr-FR" sz="3600" dirty="0" err="1">
                <a:latin typeface="+mj-lt"/>
              </a:rPr>
              <a:t>Autonomic</a:t>
            </a:r>
            <a:r>
              <a:rPr lang="fr-FR" sz="3600" dirty="0">
                <a:latin typeface="+mj-lt"/>
              </a:rPr>
              <a:t> </a:t>
            </a:r>
            <a:r>
              <a:rPr lang="fr-FR" sz="3600" dirty="0" err="1">
                <a:latin typeface="+mj-lt"/>
              </a:rPr>
              <a:t>Cephalalgia</a:t>
            </a:r>
            <a:r>
              <a:rPr lang="fr-FR" sz="3600" dirty="0">
                <a:latin typeface="+mj-lt"/>
              </a:rPr>
              <a:t> (TAC) </a:t>
            </a:r>
            <a:r>
              <a:rPr lang="fr-FR" sz="3600" dirty="0" err="1">
                <a:latin typeface="+mj-lt"/>
              </a:rPr>
              <a:t>Treatment</a:t>
            </a:r>
            <a:r>
              <a:rPr lang="fr-FR" sz="3600" dirty="0">
                <a:latin typeface="+mj-lt"/>
              </a:rPr>
              <a:t> via                Non-invasive Neuromodulation</a:t>
            </a:r>
            <a:endParaRPr lang="en-US" sz="3600" dirty="0">
              <a:latin typeface="+mj-lt"/>
            </a:endParaRPr>
          </a:p>
        </p:txBody>
      </p:sp>
      <p:pic>
        <p:nvPicPr>
          <p:cNvPr id="2" name="Picture 1">
            <a:extLst>
              <a:ext uri="{FF2B5EF4-FFF2-40B4-BE49-F238E27FC236}">
                <a16:creationId xmlns:a16="http://schemas.microsoft.com/office/drawing/2014/main" id="{1DB8FDCA-A0CB-6FCF-A989-47447C8E3650}"/>
              </a:ext>
            </a:extLst>
          </p:cNvPr>
          <p:cNvPicPr>
            <a:picLocks noChangeAspect="1"/>
          </p:cNvPicPr>
          <p:nvPr/>
        </p:nvPicPr>
        <p:blipFill>
          <a:blip r:embed="rId3"/>
          <a:stretch>
            <a:fillRect/>
          </a:stretch>
        </p:blipFill>
        <p:spPr>
          <a:xfrm>
            <a:off x="5112572" y="0"/>
            <a:ext cx="7079427" cy="6858000"/>
          </a:xfrm>
          <a:prstGeom prst="rect">
            <a:avLst/>
          </a:prstGeom>
        </p:spPr>
      </p:pic>
      <p:pic>
        <p:nvPicPr>
          <p:cNvPr id="8" name="Picture 7">
            <a:extLst>
              <a:ext uri="{FF2B5EF4-FFF2-40B4-BE49-F238E27FC236}">
                <a16:creationId xmlns:a16="http://schemas.microsoft.com/office/drawing/2014/main" id="{04F3A1CF-1034-C08B-3C92-FC390EC4421C}"/>
              </a:ext>
            </a:extLst>
          </p:cNvPr>
          <p:cNvPicPr>
            <a:picLocks noChangeAspect="1"/>
          </p:cNvPicPr>
          <p:nvPr/>
        </p:nvPicPr>
        <p:blipFill>
          <a:blip r:embed="rId4"/>
          <a:stretch>
            <a:fillRect/>
          </a:stretch>
        </p:blipFill>
        <p:spPr>
          <a:xfrm>
            <a:off x="0" y="2891482"/>
            <a:ext cx="5112572" cy="3966518"/>
          </a:xfrm>
          <a:prstGeom prst="rect">
            <a:avLst/>
          </a:prstGeom>
        </p:spPr>
      </p:pic>
    </p:spTree>
    <p:extLst>
      <p:ext uri="{BB962C8B-B14F-4D97-AF65-F5344CB8AC3E}">
        <p14:creationId xmlns:p14="http://schemas.microsoft.com/office/powerpoint/2010/main" val="1549783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CDF5-CD92-C24E-85B7-59F995ED657E}"/>
              </a:ext>
            </a:extLst>
          </p:cNvPr>
          <p:cNvSpPr>
            <a:spLocks noGrp="1"/>
          </p:cNvSpPr>
          <p:nvPr>
            <p:ph type="title"/>
          </p:nvPr>
        </p:nvSpPr>
        <p:spPr>
          <a:xfrm>
            <a:off x="0" y="26116"/>
            <a:ext cx="9963972" cy="1244683"/>
          </a:xfrm>
          <a:solidFill>
            <a:schemeClr val="accent6">
              <a:lumMod val="50000"/>
            </a:schemeClr>
          </a:solidFill>
        </p:spPr>
        <p:txBody>
          <a:bodyPr>
            <a:normAutofit fontScale="90000"/>
          </a:bodyPr>
          <a:lstStyle/>
          <a:p>
            <a:pPr algn="ctr"/>
            <a:r>
              <a:rPr lang="en-US" b="1" dirty="0" err="1">
                <a:solidFill>
                  <a:schemeClr val="bg1"/>
                </a:solidFill>
              </a:rPr>
              <a:t>nVNS</a:t>
            </a:r>
            <a:r>
              <a:rPr lang="en-US" b="1" dirty="0">
                <a:solidFill>
                  <a:schemeClr val="bg1"/>
                </a:solidFill>
              </a:rPr>
              <a:t> FDA Cleared for Cluster Headache, Paroxysmal Hemicrania, Hemicrania Continua</a:t>
            </a:r>
          </a:p>
        </p:txBody>
      </p:sp>
      <p:sp>
        <p:nvSpPr>
          <p:cNvPr id="3" name="Content Placeholder 2">
            <a:extLst>
              <a:ext uri="{FF2B5EF4-FFF2-40B4-BE49-F238E27FC236}">
                <a16:creationId xmlns:a16="http://schemas.microsoft.com/office/drawing/2014/main" id="{76C43B72-2E1D-D743-A43F-6455E486759E}"/>
              </a:ext>
            </a:extLst>
          </p:cNvPr>
          <p:cNvSpPr>
            <a:spLocks noGrp="1"/>
          </p:cNvSpPr>
          <p:nvPr>
            <p:ph idx="1"/>
          </p:nvPr>
        </p:nvSpPr>
        <p:spPr>
          <a:xfrm>
            <a:off x="0" y="1303551"/>
            <a:ext cx="10371667" cy="4598987"/>
          </a:xfrm>
        </p:spPr>
        <p:txBody>
          <a:bodyPr/>
          <a:lstStyle/>
          <a:p>
            <a:pPr marL="800100" lvl="1" indent="-342900">
              <a:buFont typeface="Arial" panose="020B0604020202020204" pitchFamily="34" charset="0"/>
              <a:buChar char="•"/>
            </a:pPr>
            <a:r>
              <a:rPr lang="en-US" sz="2400" b="1" i="1" dirty="0"/>
              <a:t>Acute</a:t>
            </a:r>
            <a:r>
              <a:rPr lang="en-US" sz="2400" b="1" dirty="0"/>
              <a:t> Treatment of </a:t>
            </a:r>
            <a:r>
              <a:rPr lang="en-US" sz="2400" b="1" i="1" dirty="0"/>
              <a:t>Episodic Cluster Headache</a:t>
            </a:r>
            <a:r>
              <a:rPr lang="en-US" sz="2400" b="1" baseline="30000" dirty="0"/>
              <a:t>1</a:t>
            </a:r>
            <a:r>
              <a:rPr lang="en-US" sz="2400" b="1" dirty="0"/>
              <a:t> </a:t>
            </a:r>
          </a:p>
          <a:p>
            <a:pPr marL="1079500" lvl="2" indent="-285750">
              <a:buFont typeface="Arial" panose="020B0604020202020204" pitchFamily="34" charset="0"/>
              <a:buChar char="•"/>
            </a:pPr>
            <a:r>
              <a:rPr lang="en-US" dirty="0"/>
              <a:t>3 two-minute stimulations</a:t>
            </a:r>
          </a:p>
          <a:p>
            <a:pPr marL="1079500" lvl="2" indent="-285750">
              <a:buFont typeface="Arial" panose="020B0604020202020204" pitchFamily="34" charset="0"/>
              <a:buChar char="•"/>
            </a:pPr>
            <a:r>
              <a:rPr lang="en-US" sz="2000" dirty="0"/>
              <a:t>Wait 3 minutes and do 3 more 2-minute stimulations if needed</a:t>
            </a:r>
          </a:p>
          <a:p>
            <a:pPr marL="1079500" lvl="2" indent="-285750">
              <a:buFont typeface="Arial" panose="020B0604020202020204" pitchFamily="34" charset="0"/>
              <a:buChar char="•"/>
            </a:pPr>
            <a:r>
              <a:rPr lang="en-US" sz="2000" dirty="0"/>
              <a:t>Up to 4 attacks or 24 stimulations/day</a:t>
            </a:r>
          </a:p>
          <a:p>
            <a:pPr marL="742950" lvl="1" indent="-285750">
              <a:buFont typeface="Arial" panose="020B0604020202020204" pitchFamily="34" charset="0"/>
              <a:buChar char="•"/>
            </a:pPr>
            <a:r>
              <a:rPr lang="en-US" sz="2400" b="1" dirty="0"/>
              <a:t>Adjunctive (on top of medication) </a:t>
            </a:r>
            <a:r>
              <a:rPr lang="en-US" sz="2400" b="1" i="1" dirty="0"/>
              <a:t>Prevention</a:t>
            </a:r>
            <a:r>
              <a:rPr lang="en-US" sz="2400" b="1" dirty="0"/>
              <a:t> of Cluster Headache</a:t>
            </a:r>
            <a:r>
              <a:rPr lang="en-US" sz="2400" b="1" baseline="30000" dirty="0"/>
              <a:t>2</a:t>
            </a:r>
            <a:endParaRPr lang="en-US" sz="2400" b="1" dirty="0"/>
          </a:p>
          <a:p>
            <a:pPr marL="1079500" lvl="2" indent="-285750">
              <a:buFont typeface="Arial" panose="020B0604020202020204" pitchFamily="34" charset="0"/>
              <a:buChar char="•"/>
            </a:pPr>
            <a:r>
              <a:rPr lang="en-US" sz="2000" dirty="0"/>
              <a:t>3 two-minute stimulations BID</a:t>
            </a:r>
          </a:p>
          <a:p>
            <a:pPr marL="742950" lvl="1" indent="-285750">
              <a:buFont typeface="Arial" panose="020B0604020202020204" pitchFamily="34" charset="0"/>
              <a:buChar char="•"/>
            </a:pPr>
            <a:r>
              <a:rPr lang="en-US" sz="2400" b="1" dirty="0"/>
              <a:t>Treatment of Paroxysmal Hemicrania (PH)</a:t>
            </a:r>
            <a:r>
              <a:rPr lang="en-US" sz="2400" b="1" baseline="30000" dirty="0"/>
              <a:t>3,4</a:t>
            </a:r>
            <a:r>
              <a:rPr lang="en-US" sz="2400" b="1" dirty="0"/>
              <a:t> and Hemicrania Continua (HC)</a:t>
            </a:r>
            <a:r>
              <a:rPr lang="en-US" sz="2400" b="1" baseline="30000" dirty="0"/>
              <a:t>4</a:t>
            </a:r>
            <a:endParaRPr lang="en-US" sz="2400" b="1" dirty="0"/>
          </a:p>
          <a:p>
            <a:pPr marL="1079500" lvl="2" indent="-285750">
              <a:buFont typeface="Arial" panose="020B0604020202020204" pitchFamily="34" charset="0"/>
              <a:buChar char="•"/>
            </a:pPr>
            <a:r>
              <a:rPr lang="en-US" sz="2000" dirty="0"/>
              <a:t>Two 2-minute stimulations TID</a:t>
            </a:r>
          </a:p>
          <a:p>
            <a:pPr marL="1079500" lvl="2" indent="-285750">
              <a:buFont typeface="Arial" panose="020B0604020202020204" pitchFamily="34" charset="0"/>
              <a:buChar char="•"/>
            </a:pPr>
            <a:endParaRPr lang="en-US" sz="1600" b="1" dirty="0"/>
          </a:p>
          <a:p>
            <a:endParaRPr lang="en-US" b="1" dirty="0"/>
          </a:p>
        </p:txBody>
      </p:sp>
      <p:sp>
        <p:nvSpPr>
          <p:cNvPr id="4" name="Text Placeholder 3">
            <a:extLst>
              <a:ext uri="{FF2B5EF4-FFF2-40B4-BE49-F238E27FC236}">
                <a16:creationId xmlns:a16="http://schemas.microsoft.com/office/drawing/2014/main" id="{2C241516-6B9E-8243-8CF6-22FAD1F91E02}"/>
              </a:ext>
            </a:extLst>
          </p:cNvPr>
          <p:cNvSpPr>
            <a:spLocks noGrp="1"/>
          </p:cNvSpPr>
          <p:nvPr>
            <p:ph type="body" sz="quarter" idx="11"/>
          </p:nvPr>
        </p:nvSpPr>
        <p:spPr>
          <a:xfrm>
            <a:off x="0" y="5739578"/>
            <a:ext cx="12192000" cy="1440394"/>
          </a:xfrm>
        </p:spPr>
        <p:txBody>
          <a:bodyPr/>
          <a:lstStyle/>
          <a:p>
            <a:pPr marL="342900" indent="-342900">
              <a:buClr>
                <a:schemeClr val="bg1"/>
              </a:buClr>
              <a:buAutoNum type="arabicPeriod"/>
            </a:pPr>
            <a:r>
              <a:rPr lang="en-US" b="0" dirty="0" err="1"/>
              <a:t>Goadsby</a:t>
            </a:r>
            <a:r>
              <a:rPr lang="en-US" b="0" dirty="0"/>
              <a:t> et al. </a:t>
            </a:r>
            <a:r>
              <a:rPr lang="en-US" b="0" i="1" dirty="0"/>
              <a:t>Cephalalgia </a:t>
            </a:r>
            <a:r>
              <a:rPr lang="en-US" b="0" dirty="0"/>
              <a:t>2018;38:959-969.</a:t>
            </a:r>
          </a:p>
          <a:p>
            <a:pPr marL="342900" indent="-342900">
              <a:buClr>
                <a:schemeClr val="bg1"/>
              </a:buClr>
              <a:buFont typeface="Times" charset="0"/>
              <a:buAutoNum type="arabicPeriod"/>
            </a:pPr>
            <a:r>
              <a:rPr lang="en-US" b="0" dirty="0"/>
              <a:t>Gaul et al. </a:t>
            </a:r>
            <a:r>
              <a:rPr lang="en-US" b="0" i="1" dirty="0"/>
              <a:t>Cephalalgia </a:t>
            </a:r>
            <a:r>
              <a:rPr lang="en-US" b="0" dirty="0"/>
              <a:t>2016; 36:534-546. </a:t>
            </a:r>
          </a:p>
          <a:p>
            <a:pPr marL="342900" indent="-342900">
              <a:buClr>
                <a:schemeClr val="bg1"/>
              </a:buClr>
              <a:buFont typeface="Times" charset="0"/>
              <a:buAutoNum type="arabicPeriod"/>
            </a:pPr>
            <a:r>
              <a:rPr lang="en-US" b="0" dirty="0" err="1"/>
              <a:t>Kamourieh</a:t>
            </a:r>
            <a:r>
              <a:rPr lang="en-US" b="0" dirty="0"/>
              <a:t> et al. </a:t>
            </a:r>
            <a:r>
              <a:rPr lang="en-US" b="0" i="1" dirty="0"/>
              <a:t>J Neurol </a:t>
            </a:r>
            <a:r>
              <a:rPr lang="en-US" b="0" i="1" dirty="0" err="1"/>
              <a:t>Neurosurg</a:t>
            </a:r>
            <a:r>
              <a:rPr lang="en-US" b="0" i="1" dirty="0"/>
              <a:t> Psychiatry. </a:t>
            </a:r>
            <a:r>
              <a:rPr lang="en-US" b="0" dirty="0"/>
              <a:t>2019;90:1072-1074. </a:t>
            </a:r>
          </a:p>
          <a:p>
            <a:pPr marL="342900" indent="-342900">
              <a:buClr>
                <a:schemeClr val="bg1"/>
              </a:buClr>
              <a:buFont typeface="Times" charset="0"/>
              <a:buAutoNum type="arabicPeriod"/>
            </a:pPr>
            <a:r>
              <a:rPr lang="en-US" b="0" dirty="0"/>
              <a:t>Tso et al. </a:t>
            </a:r>
            <a:r>
              <a:rPr lang="en-US" b="0" i="1" dirty="0"/>
              <a:t>JAMA Neurol. </a:t>
            </a:r>
            <a:r>
              <a:rPr lang="en-US" b="0" dirty="0"/>
              <a:t>2017;74:1266-1267. </a:t>
            </a:r>
          </a:p>
          <a:p>
            <a:pPr marL="342900" indent="-342900">
              <a:buAutoNum type="arabicPeriod"/>
            </a:pPr>
            <a:endParaRPr lang="en-US" b="0" dirty="0"/>
          </a:p>
          <a:p>
            <a:endParaRPr lang="en-US" dirty="0"/>
          </a:p>
        </p:txBody>
      </p:sp>
      <p:pic>
        <p:nvPicPr>
          <p:cNvPr id="5" name="Picture 4" descr="FDA grants emergency use of Gammacore for asthma in COVID-19 patients |  2020-07-13 | BioWorld">
            <a:extLst>
              <a:ext uri="{FF2B5EF4-FFF2-40B4-BE49-F238E27FC236}">
                <a16:creationId xmlns:a16="http://schemas.microsoft.com/office/drawing/2014/main" id="{64EBC514-B3AB-1B4F-AECC-7D723D69661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98" t="-1" r="23364" b="42142"/>
          <a:stretch/>
        </p:blipFill>
        <p:spPr bwMode="auto">
          <a:xfrm>
            <a:off x="9963972" y="26117"/>
            <a:ext cx="2228028" cy="209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89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F83A151-CB3F-4DA6-B9EB-09CD9F19D53F}" type="slidenum">
              <a:rPr lang="en-US" smtClean="0">
                <a:solidFill>
                  <a:prstClr val="white"/>
                </a:solidFill>
              </a:rPr>
              <a:pPr/>
              <a:t>19</a:t>
            </a:fld>
            <a:endParaRPr lang="en-US" dirty="0">
              <a:solidFill>
                <a:prstClr val="white"/>
              </a:solidFill>
            </a:endParaRPr>
          </a:p>
        </p:txBody>
      </p:sp>
      <p:pic>
        <p:nvPicPr>
          <p:cNvPr id="2" name="Picture 1">
            <a:extLst>
              <a:ext uri="{FF2B5EF4-FFF2-40B4-BE49-F238E27FC236}">
                <a16:creationId xmlns:a16="http://schemas.microsoft.com/office/drawing/2014/main" id="{EC37A095-4797-1D67-EC0C-4DD58428F990}"/>
              </a:ext>
            </a:extLst>
          </p:cNvPr>
          <p:cNvPicPr>
            <a:picLocks noChangeAspect="1"/>
          </p:cNvPicPr>
          <p:nvPr/>
        </p:nvPicPr>
        <p:blipFill>
          <a:blip r:embed="rId3"/>
          <a:stretch>
            <a:fillRect/>
          </a:stretch>
        </p:blipFill>
        <p:spPr>
          <a:xfrm>
            <a:off x="1" y="-2"/>
            <a:ext cx="12192000" cy="6858001"/>
          </a:xfrm>
          <a:prstGeom prst="rect">
            <a:avLst/>
          </a:prstGeom>
        </p:spPr>
      </p:pic>
      <p:sp>
        <p:nvSpPr>
          <p:cNvPr id="3" name="TextBox 2">
            <a:extLst>
              <a:ext uri="{FF2B5EF4-FFF2-40B4-BE49-F238E27FC236}">
                <a16:creationId xmlns:a16="http://schemas.microsoft.com/office/drawing/2014/main" id="{75AE85C3-6159-B3E8-7B8B-84839D4EB8CD}"/>
              </a:ext>
            </a:extLst>
          </p:cNvPr>
          <p:cNvSpPr txBox="1"/>
          <p:nvPr/>
        </p:nvSpPr>
        <p:spPr>
          <a:xfrm>
            <a:off x="2286000" y="0"/>
            <a:ext cx="9906000" cy="1569660"/>
          </a:xfrm>
          <a:prstGeom prst="rect">
            <a:avLst/>
          </a:prstGeom>
          <a:solidFill>
            <a:schemeClr val="accent6">
              <a:lumMod val="50000"/>
            </a:schemeClr>
          </a:solidFill>
        </p:spPr>
        <p:txBody>
          <a:bodyPr wrap="square" rtlCol="0">
            <a:spAutoFit/>
          </a:bodyPr>
          <a:lstStyle/>
          <a:p>
            <a:pPr algn="ctr"/>
            <a:r>
              <a:rPr lang="en-US" sz="4800" b="1" dirty="0">
                <a:solidFill>
                  <a:schemeClr val="bg1"/>
                </a:solidFill>
                <a:latin typeface="+mj-lt"/>
              </a:rPr>
              <a:t>Summary of Neuromodulation (proposed) Mechanism of Action</a:t>
            </a:r>
          </a:p>
        </p:txBody>
      </p:sp>
    </p:spTree>
    <p:extLst>
      <p:ext uri="{BB962C8B-B14F-4D97-AF65-F5344CB8AC3E}">
        <p14:creationId xmlns:p14="http://schemas.microsoft.com/office/powerpoint/2010/main" val="3798685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100945" y="0"/>
            <a:ext cx="2091055" cy="2206625"/>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981996541"/>
              </p:ext>
            </p:extLst>
          </p:nvPr>
        </p:nvGraphicFramePr>
        <p:xfrm>
          <a:off x="4105738" y="747489"/>
          <a:ext cx="7151268" cy="773241"/>
        </p:xfrm>
        <a:graphic>
          <a:graphicData uri="http://schemas.openxmlformats.org/drawingml/2006/table">
            <a:tbl>
              <a:tblPr/>
              <a:tblGrid>
                <a:gridCol w="5677974">
                  <a:extLst>
                    <a:ext uri="{9D8B030D-6E8A-4147-A177-3AD203B41FA5}">
                      <a16:colId xmlns:a16="http://schemas.microsoft.com/office/drawing/2014/main" val="20000"/>
                    </a:ext>
                  </a:extLst>
                </a:gridCol>
                <a:gridCol w="1473294">
                  <a:extLst>
                    <a:ext uri="{9D8B030D-6E8A-4147-A177-3AD203B41FA5}">
                      <a16:colId xmlns:a16="http://schemas.microsoft.com/office/drawing/2014/main" val="20001"/>
                    </a:ext>
                  </a:extLst>
                </a:gridCol>
              </a:tblGrid>
              <a:tr h="773241">
                <a:tc>
                  <a:txBody>
                    <a:bodyPr/>
                    <a:lstStyle/>
                    <a:p>
                      <a:pPr marL="0" marR="2992120" indent="0" algn="r">
                        <a:lnSpc>
                          <a:spcPts val="4000"/>
                        </a:lnSpc>
                        <a:spcBef>
                          <a:spcPts val="5930"/>
                        </a:spcBef>
                        <a:spcAft>
                          <a:spcPts val="0"/>
                        </a:spcAft>
                      </a:pPr>
                      <a:r>
                        <a:rPr lang="en-US" sz="3550" spc="0" dirty="0">
                          <a:solidFill>
                            <a:srgbClr val="000000"/>
                          </a:solidFill>
                          <a:latin typeface="Calibri Light" panose="02020603050405020304" pitchFamily="2"/>
                        </a:rPr>
                        <a:t>Disclosures </a:t>
                      </a:r>
                    </a:p>
                  </a:txBody>
                  <a:tcPr marL="0" marR="0" marT="0" marB="0" anchor="b">
                    <a:lnL w="0" cmpd="sng">
                      <a:noFill/>
                      <a:prstDash val="solid"/>
                    </a:lnL>
                    <a:lnR w="0" cmpd="sng">
                      <a:noFill/>
                      <a:prstDash val="solid"/>
                    </a:lnR>
                    <a:lnT w="0" cmpd="sng">
                      <a:noFill/>
                      <a:prstDash val="solid"/>
                    </a:lnT>
                    <a:lnB w="0" cmpd="sng">
                      <a:noFill/>
                      <a:prstDash val="solid"/>
                    </a:lnB>
                  </a:tcPr>
                </a:tc>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sp>
        <p:nvSpPr>
          <p:cNvPr id="7" name="Text Placeholder 6">
            <a:extLst>
              <a:ext uri="{FF2B5EF4-FFF2-40B4-BE49-F238E27FC236}">
                <a16:creationId xmlns:a16="http://schemas.microsoft.com/office/drawing/2014/main" id="{712B8C6C-4100-D91F-3B66-0CF68771D588}"/>
              </a:ext>
            </a:extLst>
          </p:cNvPr>
          <p:cNvSpPr>
            <a:spLocks noGrp="1"/>
          </p:cNvSpPr>
          <p:nvPr>
            <p:ph type="body" idx="10"/>
          </p:nvPr>
        </p:nvSpPr>
        <p:spPr/>
        <p:txBody>
          <a:bodyPr/>
          <a:lstStyle/>
          <a:p>
            <a:r>
              <a:rPr lang="en-US" sz="2400" b="1" dirty="0"/>
              <a:t>Consulting Fee (e.g., Advisory Board):  </a:t>
            </a:r>
          </a:p>
          <a:p>
            <a:r>
              <a:rPr lang="en-US" sz="2400" b="0" dirty="0"/>
              <a:t>AbbVie/Allergan, </a:t>
            </a:r>
            <a:r>
              <a:rPr lang="en-US" sz="2400" b="0" dirty="0" err="1"/>
              <a:t>Ameal</a:t>
            </a:r>
            <a:r>
              <a:rPr lang="en-US" sz="2400" b="0" dirty="0"/>
              <a:t>, Amgen, </a:t>
            </a:r>
            <a:r>
              <a:rPr lang="en-US" sz="2400" u="none" kern="1200" dirty="0">
                <a:solidFill>
                  <a:schemeClr val="dk1"/>
                </a:solidFill>
                <a:effectLst/>
                <a:latin typeface="+mn-lt"/>
                <a:ea typeface="+mn-ea"/>
                <a:cs typeface="+mn-cs"/>
              </a:rPr>
              <a:t>Aurene, </a:t>
            </a:r>
            <a:r>
              <a:rPr lang="en-US" sz="2400" b="0" dirty="0" err="1"/>
              <a:t>Biohaven</a:t>
            </a:r>
            <a:r>
              <a:rPr lang="en-US" sz="2400" b="0" dirty="0"/>
              <a:t>, </a:t>
            </a:r>
            <a:r>
              <a:rPr lang="en-US" sz="2400" b="0" dirty="0" err="1"/>
              <a:t>Haleon</a:t>
            </a:r>
            <a:r>
              <a:rPr lang="en-US" sz="2400" b="0" dirty="0"/>
              <a:t>, </a:t>
            </a:r>
            <a:r>
              <a:rPr lang="en-US" sz="2400" b="0" dirty="0" err="1"/>
              <a:t>LinPharma</a:t>
            </a:r>
            <a:r>
              <a:rPr lang="en-US" sz="2400" b="0" dirty="0"/>
              <a:t>, Lundbeck/Alder, Pfizer, Satsuma, Teva</a:t>
            </a:r>
          </a:p>
          <a:p>
            <a:endParaRPr lang="en-US" sz="2400" dirty="0"/>
          </a:p>
          <a:p>
            <a:r>
              <a:rPr lang="en-US" sz="2400" b="1" dirty="0"/>
              <a:t>Contracted Research (Principal Investigators must provide information, even if received by the institution): </a:t>
            </a:r>
          </a:p>
          <a:p>
            <a:r>
              <a:rPr lang="en-US" sz="2400" dirty="0"/>
              <a:t>Amgen</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CA4A-AFDC-45DC-ADF2-CA4EC6444841}"/>
              </a:ext>
            </a:extLst>
          </p:cNvPr>
          <p:cNvSpPr>
            <a:spLocks noGrp="1"/>
          </p:cNvSpPr>
          <p:nvPr>
            <p:ph type="title"/>
          </p:nvPr>
        </p:nvSpPr>
        <p:spPr/>
        <p:txBody>
          <a:bodyPr/>
          <a:lstStyle/>
          <a:p>
            <a:endParaRPr lang="en-US">
              <a:solidFill>
                <a:schemeClr val="tx1"/>
              </a:solidFill>
            </a:endParaRPr>
          </a:p>
        </p:txBody>
      </p:sp>
      <p:sp>
        <p:nvSpPr>
          <p:cNvPr id="3" name="Content Placeholder 2">
            <a:extLst>
              <a:ext uri="{FF2B5EF4-FFF2-40B4-BE49-F238E27FC236}">
                <a16:creationId xmlns:a16="http://schemas.microsoft.com/office/drawing/2014/main" id="{F39F9C86-0228-4DB7-AA42-1F2F71DA4377}"/>
              </a:ext>
            </a:extLst>
          </p:cNvPr>
          <p:cNvSpPr>
            <a:spLocks noGrp="1"/>
          </p:cNvSpPr>
          <p:nvPr>
            <p:ph idx="1"/>
          </p:nvPr>
        </p:nvSpPr>
        <p:spPr/>
        <p:txBody>
          <a:bodyPr/>
          <a:lstStyle/>
          <a:p>
            <a:endParaRPr lang="en-US" dirty="0">
              <a:solidFill>
                <a:schemeClr val="tx1"/>
              </a:solidFill>
            </a:endParaRPr>
          </a:p>
        </p:txBody>
      </p:sp>
      <p:sp>
        <p:nvSpPr>
          <p:cNvPr id="4" name="Text Placeholder 3">
            <a:extLst>
              <a:ext uri="{FF2B5EF4-FFF2-40B4-BE49-F238E27FC236}">
                <a16:creationId xmlns:a16="http://schemas.microsoft.com/office/drawing/2014/main" id="{C15781EA-9BAA-4F77-AFC4-0939D35668B9}"/>
              </a:ext>
            </a:extLst>
          </p:cNvPr>
          <p:cNvSpPr>
            <a:spLocks noGrp="1"/>
          </p:cNvSpPr>
          <p:nvPr>
            <p:ph type="body" sz="quarter" idx="11"/>
          </p:nvPr>
        </p:nvSpPr>
        <p:spPr/>
        <p:txBody>
          <a:bodyPr/>
          <a:lstStyle/>
          <a:p>
            <a:endParaRPr lang="en-US">
              <a:solidFill>
                <a:schemeClr val="tx1"/>
              </a:solidFill>
            </a:endParaRPr>
          </a:p>
        </p:txBody>
      </p:sp>
      <p:sp>
        <p:nvSpPr>
          <p:cNvPr id="5" name="Title 1">
            <a:extLst>
              <a:ext uri="{FF2B5EF4-FFF2-40B4-BE49-F238E27FC236}">
                <a16:creationId xmlns:a16="http://schemas.microsoft.com/office/drawing/2014/main" id="{486D7D61-BA77-4537-93CF-3D75976F5AE2}"/>
              </a:ext>
            </a:extLst>
          </p:cNvPr>
          <p:cNvSpPr txBox="1">
            <a:spLocks/>
          </p:cNvSpPr>
          <p:nvPr/>
        </p:nvSpPr>
        <p:spPr bwMode="auto">
          <a:xfrm>
            <a:off x="0" y="16041"/>
            <a:ext cx="12192000" cy="1172053"/>
          </a:xfrm>
          <a:prstGeom prst="rect">
            <a:avLst/>
          </a:prstGeom>
          <a:solidFill>
            <a:schemeClr val="accent6">
              <a:lumMod val="5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sz="4800" b="1" i="0" kern="0" dirty="0">
                <a:solidFill>
                  <a:schemeClr val="bg1"/>
                </a:solidFill>
                <a:latin typeface="+mj-lt"/>
                <a:cs typeface="Arial" panose="020B0604020202020204" pitchFamily="34" charset="0"/>
              </a:rPr>
              <a:t>How Do Neuromodulation Devices Work?</a:t>
            </a:r>
          </a:p>
        </p:txBody>
      </p:sp>
      <p:pic>
        <p:nvPicPr>
          <p:cNvPr id="6" name="Picture 5">
            <a:extLst>
              <a:ext uri="{FF2B5EF4-FFF2-40B4-BE49-F238E27FC236}">
                <a16:creationId xmlns:a16="http://schemas.microsoft.com/office/drawing/2014/main" id="{8CEC85A9-C288-471E-A15F-AEC3DACB29CB}"/>
              </a:ext>
            </a:extLst>
          </p:cNvPr>
          <p:cNvPicPr>
            <a:picLocks noChangeAspect="1"/>
          </p:cNvPicPr>
          <p:nvPr/>
        </p:nvPicPr>
        <p:blipFill>
          <a:blip r:embed="rId3"/>
          <a:stretch>
            <a:fillRect/>
          </a:stretch>
        </p:blipFill>
        <p:spPr>
          <a:xfrm>
            <a:off x="4042850" y="1789960"/>
            <a:ext cx="3793332" cy="3675709"/>
          </a:xfrm>
          <a:prstGeom prst="rect">
            <a:avLst/>
          </a:prstGeom>
        </p:spPr>
      </p:pic>
      <p:sp>
        <p:nvSpPr>
          <p:cNvPr id="7" name="TextBox 6">
            <a:extLst>
              <a:ext uri="{FF2B5EF4-FFF2-40B4-BE49-F238E27FC236}">
                <a16:creationId xmlns:a16="http://schemas.microsoft.com/office/drawing/2014/main" id="{256C9805-383A-41A5-8E6C-EAF09CF5567A}"/>
              </a:ext>
            </a:extLst>
          </p:cNvPr>
          <p:cNvSpPr txBox="1"/>
          <p:nvPr/>
        </p:nvSpPr>
        <p:spPr>
          <a:xfrm>
            <a:off x="5926937" y="3627815"/>
            <a:ext cx="502062" cy="276999"/>
          </a:xfrm>
          <a:prstGeom prst="rect">
            <a:avLst/>
          </a:prstGeom>
          <a:noFill/>
        </p:spPr>
        <p:txBody>
          <a:bodyPr wrap="none" rtlCol="0">
            <a:spAutoFit/>
          </a:bodyPr>
          <a:lstStyle/>
          <a:p>
            <a:r>
              <a:rPr lang="en-US" sz="1200" dirty="0" err="1"/>
              <a:t>Thal</a:t>
            </a:r>
            <a:endParaRPr lang="en-US" sz="1200" dirty="0"/>
          </a:p>
        </p:txBody>
      </p:sp>
      <p:sp>
        <p:nvSpPr>
          <p:cNvPr id="8" name="Arc 7">
            <a:extLst>
              <a:ext uri="{FF2B5EF4-FFF2-40B4-BE49-F238E27FC236}">
                <a16:creationId xmlns:a16="http://schemas.microsoft.com/office/drawing/2014/main" id="{88F6066B-E5AA-4816-880E-88436BC5ED4C}"/>
              </a:ext>
            </a:extLst>
          </p:cNvPr>
          <p:cNvSpPr/>
          <p:nvPr/>
        </p:nvSpPr>
        <p:spPr>
          <a:xfrm>
            <a:off x="5450048" y="3892492"/>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a:extLst>
              <a:ext uri="{FF2B5EF4-FFF2-40B4-BE49-F238E27FC236}">
                <a16:creationId xmlns:a16="http://schemas.microsoft.com/office/drawing/2014/main" id="{E8236828-5127-448E-AE3B-05D8654449FD}"/>
              </a:ext>
            </a:extLst>
          </p:cNvPr>
          <p:cNvSpPr/>
          <p:nvPr/>
        </p:nvSpPr>
        <p:spPr>
          <a:xfrm rot="17840503">
            <a:off x="5023935" y="3747808"/>
            <a:ext cx="1800441" cy="1629567"/>
          </a:xfrm>
          <a:prstGeom prst="arc">
            <a:avLst>
              <a:gd name="adj1" fmla="val 16200000"/>
              <a:gd name="adj2" fmla="val 21316272"/>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60C4FC-833D-4525-940E-F7BA3D1190D6}"/>
              </a:ext>
            </a:extLst>
          </p:cNvPr>
          <p:cNvSpPr/>
          <p:nvPr/>
        </p:nvSpPr>
        <p:spPr>
          <a:xfrm rot="18200107">
            <a:off x="4313318" y="4404496"/>
            <a:ext cx="797142" cy="981659"/>
          </a:xfrm>
          <a:prstGeom prst="arc">
            <a:avLst>
              <a:gd name="adj1" fmla="val 16200000"/>
              <a:gd name="adj2" fmla="val 506651"/>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CA39C17-273A-494B-8A43-831F8489E28B}"/>
              </a:ext>
            </a:extLst>
          </p:cNvPr>
          <p:cNvSpPr txBox="1"/>
          <p:nvPr/>
        </p:nvSpPr>
        <p:spPr>
          <a:xfrm>
            <a:off x="4687953" y="4320332"/>
            <a:ext cx="184731" cy="276999"/>
          </a:xfrm>
          <a:prstGeom prst="rect">
            <a:avLst/>
          </a:prstGeom>
          <a:noFill/>
        </p:spPr>
        <p:txBody>
          <a:bodyPr wrap="none" rtlCol="0">
            <a:spAutoFit/>
          </a:bodyPr>
          <a:lstStyle/>
          <a:p>
            <a:endParaRPr lang="en-US" sz="1200" dirty="0"/>
          </a:p>
        </p:txBody>
      </p:sp>
      <p:cxnSp>
        <p:nvCxnSpPr>
          <p:cNvPr id="12" name="Straight Arrow Connector 11">
            <a:extLst>
              <a:ext uri="{FF2B5EF4-FFF2-40B4-BE49-F238E27FC236}">
                <a16:creationId xmlns:a16="http://schemas.microsoft.com/office/drawing/2014/main" id="{9FB3C1E0-D247-4422-AB41-02CD983E8A97}"/>
              </a:ext>
            </a:extLst>
          </p:cNvPr>
          <p:cNvCxnSpPr>
            <a:cxnSpLocks/>
          </p:cNvCxnSpPr>
          <p:nvPr/>
        </p:nvCxnSpPr>
        <p:spPr>
          <a:xfrm flipH="1">
            <a:off x="6339282" y="3380763"/>
            <a:ext cx="1585518" cy="419450"/>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E47F0E79-2A88-45AF-855F-366FC43123C4}"/>
              </a:ext>
            </a:extLst>
          </p:cNvPr>
          <p:cNvSpPr txBox="1"/>
          <p:nvPr/>
        </p:nvSpPr>
        <p:spPr>
          <a:xfrm>
            <a:off x="111377" y="1366359"/>
            <a:ext cx="6385081" cy="369332"/>
          </a:xfrm>
          <a:prstGeom prst="rect">
            <a:avLst/>
          </a:prstGeom>
          <a:noFill/>
          <a:ln>
            <a:noFill/>
          </a:ln>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Most modulate with peripheral access to central pathways</a:t>
            </a:r>
          </a:p>
        </p:txBody>
      </p:sp>
      <p:sp>
        <p:nvSpPr>
          <p:cNvPr id="15" name="TextBox 14">
            <a:extLst>
              <a:ext uri="{FF2B5EF4-FFF2-40B4-BE49-F238E27FC236}">
                <a16:creationId xmlns:a16="http://schemas.microsoft.com/office/drawing/2014/main" id="{7D00B25B-1FA2-4A5B-968B-167C398E987D}"/>
              </a:ext>
            </a:extLst>
          </p:cNvPr>
          <p:cNvSpPr txBox="1"/>
          <p:nvPr/>
        </p:nvSpPr>
        <p:spPr>
          <a:xfrm>
            <a:off x="1901502" y="4871791"/>
            <a:ext cx="2167325" cy="307777"/>
          </a:xfrm>
          <a:prstGeom prst="rect">
            <a:avLst/>
          </a:prstGeom>
          <a:noFill/>
          <a:ln>
            <a:solidFill>
              <a:schemeClr val="bg1"/>
            </a:solidFill>
          </a:ln>
        </p:spPr>
        <p:txBody>
          <a:bodyPr wrap="none" rtlCol="0">
            <a:spAutoFit/>
          </a:bodyPr>
          <a:lstStyle/>
          <a:p>
            <a:r>
              <a:rPr lang="en-US" sz="1400" dirty="0"/>
              <a:t>eTNS and COT-NS via V</a:t>
            </a:r>
          </a:p>
        </p:txBody>
      </p:sp>
      <p:sp>
        <p:nvSpPr>
          <p:cNvPr id="16" name="TextBox 15">
            <a:extLst>
              <a:ext uri="{FF2B5EF4-FFF2-40B4-BE49-F238E27FC236}">
                <a16:creationId xmlns:a16="http://schemas.microsoft.com/office/drawing/2014/main" id="{E6D8D82D-E02E-49F9-B76A-FBD879F27513}"/>
              </a:ext>
            </a:extLst>
          </p:cNvPr>
          <p:cNvSpPr txBox="1"/>
          <p:nvPr/>
        </p:nvSpPr>
        <p:spPr>
          <a:xfrm>
            <a:off x="7924800" y="2895600"/>
            <a:ext cx="1866900" cy="954107"/>
          </a:xfrm>
          <a:prstGeom prst="rect">
            <a:avLst/>
          </a:prstGeom>
          <a:noFill/>
          <a:ln>
            <a:solidFill>
              <a:schemeClr val="bg1"/>
            </a:solidFill>
          </a:ln>
        </p:spPr>
        <p:txBody>
          <a:bodyPr wrap="square" rtlCol="0">
            <a:spAutoFit/>
          </a:bodyPr>
          <a:lstStyle/>
          <a:p>
            <a:r>
              <a:rPr lang="en-US" sz="1400" dirty="0" err="1">
                <a:latin typeface="Arial" panose="020B0604020202020204" pitchFamily="34" charset="0"/>
                <a:cs typeface="Arial" panose="020B0604020202020204" pitchFamily="34" charset="0"/>
              </a:rPr>
              <a:t>sTMS</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nVNS</a:t>
            </a:r>
            <a:r>
              <a:rPr lang="en-US" sz="1400" dirty="0">
                <a:latin typeface="Arial" panose="020B0604020202020204" pitchFamily="34" charset="0"/>
                <a:cs typeface="Arial" panose="020B0604020202020204" pitchFamily="34" charset="0"/>
              </a:rPr>
              <a:t> both interrupt CSD and inhibit thalamic pathways</a:t>
            </a:r>
          </a:p>
        </p:txBody>
      </p:sp>
      <p:sp>
        <p:nvSpPr>
          <p:cNvPr id="17" name="TextBox 16">
            <a:extLst>
              <a:ext uri="{FF2B5EF4-FFF2-40B4-BE49-F238E27FC236}">
                <a16:creationId xmlns:a16="http://schemas.microsoft.com/office/drawing/2014/main" id="{6B93A65E-9555-4217-81CD-F1F6F9619FE3}"/>
              </a:ext>
            </a:extLst>
          </p:cNvPr>
          <p:cNvSpPr txBox="1"/>
          <p:nvPr/>
        </p:nvSpPr>
        <p:spPr>
          <a:xfrm>
            <a:off x="4376976" y="5766732"/>
            <a:ext cx="2544286" cy="523220"/>
          </a:xfrm>
          <a:prstGeom prst="rect">
            <a:avLst/>
          </a:prstGeom>
          <a:noFill/>
          <a:ln>
            <a:solidFill>
              <a:schemeClr val="bg1"/>
            </a:solidFill>
          </a:ln>
        </p:spPr>
        <p:txBody>
          <a:bodyPr wrap="none" rtlCol="0">
            <a:spAutoFit/>
          </a:bodyPr>
          <a:lstStyle/>
          <a:p>
            <a:r>
              <a:rPr lang="en-US" sz="1400" dirty="0">
                <a:latin typeface="Arial" panose="020B0604020202020204" pitchFamily="34" charset="0"/>
                <a:cs typeface="Arial" panose="020B0604020202020204" pitchFamily="34" charset="0"/>
              </a:rPr>
              <a:t>COT-NS </a:t>
            </a:r>
          </a:p>
          <a:p>
            <a:r>
              <a:rPr lang="en-US" sz="1400" dirty="0">
                <a:latin typeface="Arial" panose="020B0604020202020204" pitchFamily="34" charset="0"/>
                <a:cs typeface="Arial" panose="020B0604020202020204" pitchFamily="34" charset="0"/>
              </a:rPr>
              <a:t>via </a:t>
            </a:r>
            <a:r>
              <a:rPr lang="en-US" sz="1400" dirty="0" err="1">
                <a:latin typeface="Arial" panose="020B0604020202020204" pitchFamily="34" charset="0"/>
                <a:cs typeface="Arial" panose="020B0604020202020204" pitchFamily="34" charset="0"/>
              </a:rPr>
              <a:t>cervico</a:t>
            </a:r>
            <a:r>
              <a:rPr lang="en-US" sz="1400" dirty="0">
                <a:latin typeface="Arial" panose="020B0604020202020204" pitchFamily="34" charset="0"/>
                <a:cs typeface="Arial" panose="020B0604020202020204" pitchFamily="34" charset="0"/>
              </a:rPr>
              <a:t>-occipital pathways</a:t>
            </a:r>
          </a:p>
        </p:txBody>
      </p:sp>
      <p:sp>
        <p:nvSpPr>
          <p:cNvPr id="18" name="TextBox 17">
            <a:extLst>
              <a:ext uri="{FF2B5EF4-FFF2-40B4-BE49-F238E27FC236}">
                <a16:creationId xmlns:a16="http://schemas.microsoft.com/office/drawing/2014/main" id="{EF454D2A-3EAD-44B2-89F4-3DDB1B4952D2}"/>
              </a:ext>
            </a:extLst>
          </p:cNvPr>
          <p:cNvSpPr txBox="1"/>
          <p:nvPr/>
        </p:nvSpPr>
        <p:spPr>
          <a:xfrm>
            <a:off x="2627174" y="4076701"/>
            <a:ext cx="1132041" cy="307777"/>
          </a:xfrm>
          <a:prstGeom prst="rect">
            <a:avLst/>
          </a:prstGeom>
          <a:noFill/>
          <a:ln>
            <a:solidFill>
              <a:schemeClr val="bg1"/>
            </a:solidFill>
          </a:ln>
        </p:spPr>
        <p:txBody>
          <a:bodyPr wrap="none" rtlCol="0">
            <a:spAutoFit/>
          </a:bodyPr>
          <a:lstStyle/>
          <a:p>
            <a:r>
              <a:rPr lang="en-US" sz="1400" dirty="0">
                <a:latin typeface="Arial" panose="020B0604020202020204" pitchFamily="34" charset="0"/>
                <a:cs typeface="Arial" panose="020B0604020202020204" pitchFamily="34" charset="0"/>
              </a:rPr>
              <a:t>nVNS via X</a:t>
            </a:r>
          </a:p>
        </p:txBody>
      </p:sp>
      <p:cxnSp>
        <p:nvCxnSpPr>
          <p:cNvPr id="19" name="Connector: Elbow 18">
            <a:extLst>
              <a:ext uri="{FF2B5EF4-FFF2-40B4-BE49-F238E27FC236}">
                <a16:creationId xmlns:a16="http://schemas.microsoft.com/office/drawing/2014/main" id="{2222FFF9-0567-4176-8B3D-3090A82B4BA1}"/>
              </a:ext>
            </a:extLst>
          </p:cNvPr>
          <p:cNvCxnSpPr>
            <a:cxnSpLocks/>
          </p:cNvCxnSpPr>
          <p:nvPr/>
        </p:nvCxnSpPr>
        <p:spPr>
          <a:xfrm rot="5400000" flipH="1" flipV="1">
            <a:off x="4074256" y="4538445"/>
            <a:ext cx="671118" cy="637562"/>
          </a:xfrm>
          <a:prstGeom prst="bentConnector3">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3196DD4E-1666-4A81-9065-FD7F94F41812}"/>
              </a:ext>
            </a:extLst>
          </p:cNvPr>
          <p:cNvCxnSpPr>
            <a:cxnSpLocks/>
            <a:stCxn id="18" idx="3"/>
          </p:cNvCxnSpPr>
          <p:nvPr/>
        </p:nvCxnSpPr>
        <p:spPr>
          <a:xfrm>
            <a:off x="3759215" y="4230589"/>
            <a:ext cx="600265" cy="198798"/>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21" name="Rectangle 20">
            <a:extLst>
              <a:ext uri="{FF2B5EF4-FFF2-40B4-BE49-F238E27FC236}">
                <a16:creationId xmlns:a16="http://schemas.microsoft.com/office/drawing/2014/main" id="{3AB66937-8A84-4B20-BDFE-60312420C2E9}"/>
              </a:ext>
            </a:extLst>
          </p:cNvPr>
          <p:cNvSpPr/>
          <p:nvPr/>
        </p:nvSpPr>
        <p:spPr>
          <a:xfrm>
            <a:off x="3869677" y="4058068"/>
            <a:ext cx="184731" cy="276999"/>
          </a:xfrm>
          <a:prstGeom prst="rect">
            <a:avLst/>
          </a:prstGeom>
        </p:spPr>
        <p:txBody>
          <a:bodyPr wrap="none">
            <a:spAutoFit/>
          </a:bodyPr>
          <a:lstStyle/>
          <a:p>
            <a:endParaRPr lang="en-US" sz="1200" dirty="0"/>
          </a:p>
        </p:txBody>
      </p:sp>
      <p:sp>
        <p:nvSpPr>
          <p:cNvPr id="22" name="TextBox 21">
            <a:extLst>
              <a:ext uri="{FF2B5EF4-FFF2-40B4-BE49-F238E27FC236}">
                <a16:creationId xmlns:a16="http://schemas.microsoft.com/office/drawing/2014/main" id="{B1E74200-B357-427F-B3F5-202992D2F70D}"/>
              </a:ext>
            </a:extLst>
          </p:cNvPr>
          <p:cNvSpPr txBox="1"/>
          <p:nvPr/>
        </p:nvSpPr>
        <p:spPr>
          <a:xfrm>
            <a:off x="1215192" y="5571268"/>
            <a:ext cx="2613076" cy="1046440"/>
          </a:xfrm>
          <a:prstGeom prst="rect">
            <a:avLst/>
          </a:prstGeom>
          <a:noFill/>
          <a:ln>
            <a:solidFill>
              <a:schemeClr val="bg1"/>
            </a:solidFill>
          </a:ln>
        </p:spPr>
        <p:txBody>
          <a:bodyPr wrap="square" lIns="182880" tIns="91440" rIns="182880" bIns="91440" rtlCol="0" anchor="ctr" anchorCtr="0">
            <a:spAutoFit/>
          </a:bodyPr>
          <a:lstStyle/>
          <a:p>
            <a:pPr algn="l"/>
            <a:r>
              <a:rPr lang="en-US" sz="1400" i="0" dirty="0"/>
              <a:t>REN via Conditioned Pain Modulation (CPM) brainstem reflex</a:t>
            </a:r>
          </a:p>
          <a:p>
            <a:pPr algn="l"/>
            <a:r>
              <a:rPr lang="en-US" sz="1400" i="0" dirty="0"/>
              <a:t> </a:t>
            </a:r>
          </a:p>
        </p:txBody>
      </p:sp>
      <p:cxnSp>
        <p:nvCxnSpPr>
          <p:cNvPr id="23" name="Straight Arrow Connector 22">
            <a:extLst>
              <a:ext uri="{FF2B5EF4-FFF2-40B4-BE49-F238E27FC236}">
                <a16:creationId xmlns:a16="http://schemas.microsoft.com/office/drawing/2014/main" id="{B2D2DEB0-789B-4F8F-A4BD-E62DC63D86EA}"/>
              </a:ext>
            </a:extLst>
          </p:cNvPr>
          <p:cNvCxnSpPr>
            <a:cxnSpLocks/>
          </p:cNvCxnSpPr>
          <p:nvPr/>
        </p:nvCxnSpPr>
        <p:spPr>
          <a:xfrm flipV="1">
            <a:off x="3861677" y="5040910"/>
            <a:ext cx="642751" cy="69952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FCCF661B-1BE1-4390-9A2B-2BB9F6A0DF03}"/>
              </a:ext>
            </a:extLst>
          </p:cNvPr>
          <p:cNvCxnSpPr>
            <a:cxnSpLocks/>
          </p:cNvCxnSpPr>
          <p:nvPr/>
        </p:nvCxnSpPr>
        <p:spPr>
          <a:xfrm flipH="1">
            <a:off x="3828268" y="5217121"/>
            <a:ext cx="507887" cy="55649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72F14967-398F-4BE4-98A8-DE9D7154A3D5}"/>
              </a:ext>
            </a:extLst>
          </p:cNvPr>
          <p:cNvSpPr txBox="1"/>
          <p:nvPr/>
        </p:nvSpPr>
        <p:spPr>
          <a:xfrm>
            <a:off x="9296400" y="6538691"/>
            <a:ext cx="2826735" cy="400110"/>
          </a:xfrm>
          <a:prstGeom prst="rect">
            <a:avLst/>
          </a:prstGeom>
          <a:solidFill>
            <a:schemeClr val="bg1"/>
          </a:solidFill>
        </p:spPr>
        <p:txBody>
          <a:bodyPr wrap="none" lIns="182880" tIns="91440" rIns="182880" bIns="91440" rtlCol="0" anchor="ctr" anchorCtr="0">
            <a:spAutoFit/>
          </a:bodyPr>
          <a:lstStyle/>
          <a:p>
            <a:r>
              <a:rPr lang="en-US" sz="1400" b="0" i="0" dirty="0"/>
              <a:t>Adapted from Mark </a:t>
            </a:r>
            <a:r>
              <a:rPr lang="en-US" sz="1400" b="0" i="0" dirty="0" err="1"/>
              <a:t>Burish</a:t>
            </a:r>
            <a:r>
              <a:rPr lang="en-US" sz="1400" b="0" i="0" dirty="0"/>
              <a:t>, MD</a:t>
            </a:r>
          </a:p>
        </p:txBody>
      </p:sp>
      <p:cxnSp>
        <p:nvCxnSpPr>
          <p:cNvPr id="26" name="Straight Arrow Connector 25">
            <a:extLst>
              <a:ext uri="{FF2B5EF4-FFF2-40B4-BE49-F238E27FC236}">
                <a16:creationId xmlns:a16="http://schemas.microsoft.com/office/drawing/2014/main" id="{269BC71A-D427-4C06-B604-BFC4B9277373}"/>
              </a:ext>
            </a:extLst>
          </p:cNvPr>
          <p:cNvCxnSpPr>
            <a:cxnSpLocks/>
          </p:cNvCxnSpPr>
          <p:nvPr/>
        </p:nvCxnSpPr>
        <p:spPr>
          <a:xfrm flipV="1">
            <a:off x="4780318" y="5435370"/>
            <a:ext cx="0" cy="331362"/>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778304CC-B550-604B-905F-D02A6EAB8E99}"/>
              </a:ext>
            </a:extLst>
          </p:cNvPr>
          <p:cNvCxnSpPr>
            <a:cxnSpLocks/>
          </p:cNvCxnSpPr>
          <p:nvPr/>
        </p:nvCxnSpPr>
        <p:spPr>
          <a:xfrm flipH="1" flipV="1">
            <a:off x="7611414" y="2485623"/>
            <a:ext cx="644054" cy="409977"/>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BC2C1EE-0345-F64B-9A9A-C6D2F5A2374C}"/>
              </a:ext>
            </a:extLst>
          </p:cNvPr>
          <p:cNvSpPr txBox="1"/>
          <p:nvPr/>
        </p:nvSpPr>
        <p:spPr>
          <a:xfrm>
            <a:off x="6784499" y="2268578"/>
            <a:ext cx="821379" cy="369332"/>
          </a:xfrm>
          <a:prstGeom prst="rect">
            <a:avLst/>
          </a:prstGeom>
          <a:noFill/>
        </p:spPr>
        <p:txBody>
          <a:bodyPr wrap="none" lIns="182880" tIns="91440" rIns="182880" bIns="91440" rtlCol="0" anchor="ctr" anchorCtr="0">
            <a:spAutoFit/>
          </a:bodyPr>
          <a:lstStyle/>
          <a:p>
            <a:r>
              <a:rPr lang="en-US" sz="1200" dirty="0"/>
              <a:t>Cortex</a:t>
            </a:r>
          </a:p>
        </p:txBody>
      </p:sp>
    </p:spTree>
    <p:extLst>
      <p:ext uri="{BB962C8B-B14F-4D97-AF65-F5344CB8AC3E}">
        <p14:creationId xmlns:p14="http://schemas.microsoft.com/office/powerpoint/2010/main" val="290362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4CC4-B2BE-4AFD-A39F-32F723410535}"/>
              </a:ext>
            </a:extLst>
          </p:cNvPr>
          <p:cNvSpPr>
            <a:spLocks noGrp="1"/>
          </p:cNvSpPr>
          <p:nvPr>
            <p:ph type="title"/>
          </p:nvPr>
        </p:nvSpPr>
        <p:spPr>
          <a:xfrm>
            <a:off x="0" y="-108488"/>
            <a:ext cx="12192000" cy="1482790"/>
          </a:xfrm>
          <a:solidFill>
            <a:schemeClr val="accent6">
              <a:lumMod val="50000"/>
            </a:schemeClr>
          </a:solidFill>
        </p:spPr>
        <p:txBody>
          <a:bodyPr/>
          <a:lstStyle/>
          <a:p>
            <a:pPr algn="ctr"/>
            <a:r>
              <a:rPr lang="en-US" b="1" dirty="0">
                <a:solidFill>
                  <a:schemeClr val="bg1"/>
                </a:solidFill>
              </a:rPr>
              <a:t>Quality of Data 1</a:t>
            </a:r>
          </a:p>
        </p:txBody>
      </p:sp>
      <p:sp>
        <p:nvSpPr>
          <p:cNvPr id="3" name="Content Placeholder 2">
            <a:extLst>
              <a:ext uri="{FF2B5EF4-FFF2-40B4-BE49-F238E27FC236}">
                <a16:creationId xmlns:a16="http://schemas.microsoft.com/office/drawing/2014/main" id="{E3F6A903-D4EE-47D3-9B25-EA608E24A641}"/>
              </a:ext>
            </a:extLst>
          </p:cNvPr>
          <p:cNvSpPr>
            <a:spLocks noGrp="1"/>
          </p:cNvSpPr>
          <p:nvPr>
            <p:ph idx="1"/>
          </p:nvPr>
        </p:nvSpPr>
        <p:spPr>
          <a:xfrm>
            <a:off x="294531" y="1374302"/>
            <a:ext cx="10371667" cy="4598987"/>
          </a:xfrm>
        </p:spPr>
        <p:txBody>
          <a:bodyPr>
            <a:normAutofit/>
          </a:bodyPr>
          <a:lstStyle/>
          <a:p>
            <a:r>
              <a:rPr lang="en-US" dirty="0"/>
              <a:t>Most of the devices have positive, sham controlled RCTs</a:t>
            </a:r>
          </a:p>
          <a:p>
            <a:r>
              <a:rPr lang="en-US" dirty="0"/>
              <a:t>The </a:t>
            </a:r>
            <a:r>
              <a:rPr lang="en-US" dirty="0" err="1"/>
              <a:t>sTMS</a:t>
            </a:r>
            <a:r>
              <a:rPr lang="en-US" dirty="0"/>
              <a:t> sham for acute treatment was misjudged 80%;</a:t>
            </a:r>
            <a:r>
              <a:rPr lang="en-US" baseline="30000" dirty="0"/>
              <a:t>1</a:t>
            </a:r>
            <a:r>
              <a:rPr lang="en-US" dirty="0"/>
              <a:t> the COT-NS sham was misjudged 90</a:t>
            </a:r>
            <a:r>
              <a:rPr lang="en-US" baseline="30000" dirty="0"/>
              <a:t>% 2  </a:t>
            </a:r>
            <a:r>
              <a:rPr lang="en-US" dirty="0"/>
              <a:t>-these shams were very effective</a:t>
            </a:r>
          </a:p>
          <a:p>
            <a:r>
              <a:rPr lang="en-US" dirty="0"/>
              <a:t>Most of the sham controlled RCTs were positive on primary endpoints:</a:t>
            </a:r>
          </a:p>
          <a:p>
            <a:pPr lvl="1"/>
            <a:r>
              <a:rPr lang="en-US" sz="2200" dirty="0"/>
              <a:t>eTNS acute treatment of migraine</a:t>
            </a:r>
            <a:r>
              <a:rPr lang="en-US" sz="2200" baseline="30000" dirty="0"/>
              <a:t>3,4</a:t>
            </a:r>
            <a:endParaRPr lang="en-US" sz="2200" dirty="0"/>
          </a:p>
          <a:p>
            <a:pPr lvl="1"/>
            <a:r>
              <a:rPr lang="en-US" sz="2200" dirty="0" err="1"/>
              <a:t>sTMS</a:t>
            </a:r>
            <a:r>
              <a:rPr lang="en-US" sz="2200" dirty="0"/>
              <a:t> acute treatment of migraine with aura</a:t>
            </a:r>
            <a:r>
              <a:rPr lang="en-US" sz="2200" baseline="30000" dirty="0"/>
              <a:t>1</a:t>
            </a:r>
            <a:endParaRPr lang="en-US" sz="2200" dirty="0"/>
          </a:p>
          <a:p>
            <a:pPr lvl="1"/>
            <a:r>
              <a:rPr lang="en-US" sz="2200" dirty="0"/>
              <a:t>nVNS acute treatment of episodic cluster headache</a:t>
            </a:r>
            <a:r>
              <a:rPr lang="en-US" sz="2200" baseline="30000" dirty="0"/>
              <a:t>5</a:t>
            </a:r>
            <a:endParaRPr lang="en-US" sz="2200" dirty="0"/>
          </a:p>
          <a:p>
            <a:pPr lvl="1"/>
            <a:r>
              <a:rPr lang="en-US" sz="2200" dirty="0"/>
              <a:t>REN for acute treatment of migraine</a:t>
            </a:r>
            <a:r>
              <a:rPr lang="en-US" sz="2200" baseline="30000" dirty="0"/>
              <a:t>6</a:t>
            </a:r>
            <a:endParaRPr lang="en-US" sz="2200" dirty="0"/>
          </a:p>
          <a:p>
            <a:pPr lvl="1"/>
            <a:r>
              <a:rPr lang="en-US" sz="2200" dirty="0"/>
              <a:t>COT-NS for acute treatment of migraine</a:t>
            </a:r>
            <a:r>
              <a:rPr lang="en-US" sz="2200" baseline="30000" dirty="0"/>
              <a:t>2</a:t>
            </a:r>
            <a:endParaRPr lang="en-US" sz="2200" dirty="0"/>
          </a:p>
          <a:p>
            <a:pPr lvl="1"/>
            <a:endParaRPr lang="en-US" dirty="0"/>
          </a:p>
          <a:p>
            <a:pPr lvl="1"/>
            <a:endParaRPr lang="en-US" dirty="0"/>
          </a:p>
        </p:txBody>
      </p:sp>
      <p:sp>
        <p:nvSpPr>
          <p:cNvPr id="4" name="Text Placeholder 3">
            <a:extLst>
              <a:ext uri="{FF2B5EF4-FFF2-40B4-BE49-F238E27FC236}">
                <a16:creationId xmlns:a16="http://schemas.microsoft.com/office/drawing/2014/main" id="{A2575895-2EF5-4241-8653-87C26DD0DFAC}"/>
              </a:ext>
            </a:extLst>
          </p:cNvPr>
          <p:cNvSpPr>
            <a:spLocks noGrp="1"/>
          </p:cNvSpPr>
          <p:nvPr>
            <p:ph type="body" sz="quarter" idx="11"/>
          </p:nvPr>
        </p:nvSpPr>
        <p:spPr>
          <a:xfrm>
            <a:off x="0" y="6202786"/>
            <a:ext cx="12192000" cy="1517338"/>
          </a:xfrm>
        </p:spPr>
        <p:txBody>
          <a:bodyPr/>
          <a:lstStyle/>
          <a:p>
            <a:pPr>
              <a:spcBef>
                <a:spcPts val="300"/>
              </a:spcBef>
              <a:defRPr/>
            </a:pPr>
            <a:r>
              <a:rPr lang="en-US" sz="1200" b="0" dirty="0">
                <a:solidFill>
                  <a:schemeClr val="tx1"/>
                </a:solidFill>
              </a:rPr>
              <a:t>1. </a:t>
            </a:r>
            <a:r>
              <a:rPr lang="ro-RO" altLang="en-US" sz="1200" b="0" dirty="0">
                <a:solidFill>
                  <a:schemeClr val="tx1"/>
                </a:solidFill>
                <a:cs typeface="Arial" panose="020B0604020202020204" pitchFamily="34" charset="0"/>
              </a:rPr>
              <a:t>Lipton et al. </a:t>
            </a:r>
            <a:r>
              <a:rPr lang="ro-RO" altLang="en-US" sz="1200" b="0" i="1" dirty="0">
                <a:solidFill>
                  <a:schemeClr val="tx1"/>
                </a:solidFill>
                <a:cs typeface="Arial" panose="020B0604020202020204" pitchFamily="34" charset="0"/>
              </a:rPr>
              <a:t>Lancet Neurol. </a:t>
            </a:r>
            <a:r>
              <a:rPr lang="ro-RO" altLang="en-US" sz="1200" b="0" dirty="0">
                <a:solidFill>
                  <a:schemeClr val="tx1"/>
                </a:solidFill>
                <a:cs typeface="Arial" panose="020B0604020202020204" pitchFamily="34" charset="0"/>
              </a:rPr>
              <a:t>2010;9:373-80</a:t>
            </a:r>
            <a:r>
              <a:rPr lang="en-US" altLang="en-US" sz="1200" b="0" dirty="0">
                <a:solidFill>
                  <a:schemeClr val="tx1"/>
                </a:solidFill>
                <a:cs typeface="Arial" panose="020B0604020202020204" pitchFamily="34" charset="0"/>
              </a:rPr>
              <a:t>; 2. </a:t>
            </a:r>
            <a:r>
              <a:rPr lang="en-US" sz="1200" b="0" dirty="0">
                <a:solidFill>
                  <a:schemeClr val="tx1"/>
                </a:solidFill>
              </a:rPr>
              <a:t>Tepper SJ et al </a:t>
            </a:r>
            <a:r>
              <a:rPr lang="en-US" sz="1200" dirty="0" err="1">
                <a:solidFill>
                  <a:schemeClr val="tx1"/>
                </a:solidFill>
              </a:rPr>
              <a:t>xxxxx</a:t>
            </a:r>
            <a:r>
              <a:rPr lang="en-US" sz="1200" b="0" dirty="0">
                <a:solidFill>
                  <a:schemeClr val="tx1"/>
                </a:solidFill>
              </a:rPr>
              <a:t>; 3. </a:t>
            </a:r>
            <a:r>
              <a:rPr lang="en-US" sz="1200" b="0" i="0" kern="0" dirty="0">
                <a:solidFill>
                  <a:schemeClr val="tx1"/>
                </a:solidFill>
                <a:latin typeface="+mn-lt"/>
                <a:ea typeface="MS PGothic" pitchFamily="34" charset="-128"/>
              </a:rPr>
              <a:t>Chou et al. </a:t>
            </a:r>
            <a:r>
              <a:rPr lang="en-US" sz="1200" b="0" i="1" dirty="0">
                <a:solidFill>
                  <a:schemeClr val="tx1"/>
                </a:solidFill>
                <a:effectLst/>
                <a:latin typeface="+mn-lt"/>
              </a:rPr>
              <a:t>Cephalalgia.</a:t>
            </a:r>
            <a:r>
              <a:rPr lang="en-US" sz="1200" b="0" dirty="0">
                <a:solidFill>
                  <a:schemeClr val="tx1"/>
                </a:solidFill>
                <a:effectLst/>
                <a:latin typeface="+mn-lt"/>
              </a:rPr>
              <a:t> </a:t>
            </a:r>
            <a:r>
              <a:rPr lang="en-US" sz="1200" b="0" i="0" dirty="0">
                <a:solidFill>
                  <a:schemeClr val="tx1"/>
                </a:solidFill>
                <a:effectLst/>
                <a:latin typeface="+mn-lt"/>
              </a:rPr>
              <a:t>2019;39:3-14;  4. Kuruvilla et al. </a:t>
            </a:r>
            <a:r>
              <a:rPr lang="en-US" sz="1200" b="0" i="1" dirty="0">
                <a:solidFill>
                  <a:schemeClr val="tx1"/>
                </a:solidFill>
                <a:latin typeface="Arial" panose="020B0604020202020204" pitchFamily="34" charset="0"/>
                <a:cs typeface="Arial" panose="020B0604020202020204" pitchFamily="34" charset="0"/>
              </a:rPr>
              <a:t>Scientific Reports </a:t>
            </a:r>
            <a:r>
              <a:rPr lang="en-US" sz="1200" b="0" dirty="0">
                <a:solidFill>
                  <a:schemeClr val="tx1"/>
                </a:solidFill>
                <a:latin typeface="Arial" panose="020B0604020202020204" pitchFamily="34" charset="0"/>
                <a:cs typeface="Arial" panose="020B0604020202020204" pitchFamily="34" charset="0"/>
              </a:rPr>
              <a:t>2022: 12:5110.                 </a:t>
            </a:r>
            <a:r>
              <a:rPr lang="en-US" sz="1200" b="0" i="0" dirty="0">
                <a:solidFill>
                  <a:schemeClr val="tx1"/>
                </a:solidFill>
                <a:effectLst/>
                <a:latin typeface="+mn-lt"/>
              </a:rPr>
              <a:t>5. </a:t>
            </a:r>
            <a:r>
              <a:rPr lang="en-US" sz="1200" b="0" dirty="0">
                <a:solidFill>
                  <a:schemeClr val="tx1"/>
                </a:solidFill>
              </a:rPr>
              <a:t>Goadsby et al. </a:t>
            </a:r>
            <a:r>
              <a:rPr lang="en-US" sz="1200" b="0" i="1" dirty="0">
                <a:solidFill>
                  <a:schemeClr val="tx1"/>
                </a:solidFill>
              </a:rPr>
              <a:t>Cephalalgia </a:t>
            </a:r>
            <a:r>
              <a:rPr lang="en-US" sz="1200" b="0" dirty="0">
                <a:solidFill>
                  <a:schemeClr val="tx1"/>
                </a:solidFill>
              </a:rPr>
              <a:t>2018;38:959-969; 6. </a:t>
            </a:r>
            <a:r>
              <a:rPr lang="en-US" sz="1200" b="0" dirty="0" err="1">
                <a:solidFill>
                  <a:schemeClr val="tx1"/>
                </a:solidFill>
              </a:rPr>
              <a:t>Yarnitsky</a:t>
            </a:r>
            <a:r>
              <a:rPr lang="en-US" sz="1200" b="0" dirty="0">
                <a:solidFill>
                  <a:schemeClr val="tx1"/>
                </a:solidFill>
              </a:rPr>
              <a:t> et al. </a:t>
            </a:r>
            <a:r>
              <a:rPr lang="en-US" sz="1200" b="0" i="1" dirty="0">
                <a:solidFill>
                  <a:schemeClr val="tx1"/>
                </a:solidFill>
              </a:rPr>
              <a:t>Headache </a:t>
            </a:r>
            <a:r>
              <a:rPr lang="en-US" sz="1200" b="0" dirty="0">
                <a:solidFill>
                  <a:schemeClr val="tx1"/>
                </a:solidFill>
              </a:rPr>
              <a:t>2019;59:1240-1252.</a:t>
            </a:r>
          </a:p>
          <a:p>
            <a:pPr>
              <a:spcBef>
                <a:spcPts val="300"/>
              </a:spcBef>
              <a:defRPr/>
            </a:pPr>
            <a:endParaRPr lang="en-US" b="0" dirty="0"/>
          </a:p>
          <a:p>
            <a:pPr>
              <a:spcBef>
                <a:spcPts val="300"/>
              </a:spcBef>
              <a:defRPr/>
            </a:pPr>
            <a:endParaRPr lang="en-US" sz="1400" b="0" i="0" kern="0" dirty="0">
              <a:latin typeface="+mn-lt"/>
            </a:endParaRPr>
          </a:p>
          <a:p>
            <a:endParaRPr lang="en-US" sz="1400" dirty="0"/>
          </a:p>
          <a:p>
            <a:endParaRPr lang="en-US" dirty="0"/>
          </a:p>
        </p:txBody>
      </p:sp>
    </p:spTree>
    <p:extLst>
      <p:ext uri="{BB962C8B-B14F-4D97-AF65-F5344CB8AC3E}">
        <p14:creationId xmlns:p14="http://schemas.microsoft.com/office/powerpoint/2010/main" val="2485972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C687-C087-4432-ACB6-BD7CA3DAD039}"/>
              </a:ext>
            </a:extLst>
          </p:cNvPr>
          <p:cNvSpPr>
            <a:spLocks noGrp="1"/>
          </p:cNvSpPr>
          <p:nvPr>
            <p:ph type="title"/>
          </p:nvPr>
        </p:nvSpPr>
        <p:spPr>
          <a:xfrm>
            <a:off x="0" y="0"/>
            <a:ext cx="12192000" cy="1137038"/>
          </a:xfrm>
          <a:solidFill>
            <a:schemeClr val="accent6">
              <a:lumMod val="50000"/>
            </a:schemeClr>
          </a:solidFill>
        </p:spPr>
        <p:txBody>
          <a:bodyPr/>
          <a:lstStyle/>
          <a:p>
            <a:pPr algn="ctr"/>
            <a:r>
              <a:rPr lang="en-US" b="1" dirty="0">
                <a:solidFill>
                  <a:schemeClr val="bg1"/>
                </a:solidFill>
              </a:rPr>
              <a:t>Quality of Data 2 and FDA Clearance</a:t>
            </a:r>
          </a:p>
        </p:txBody>
      </p:sp>
      <p:sp>
        <p:nvSpPr>
          <p:cNvPr id="3" name="Content Placeholder 2">
            <a:extLst>
              <a:ext uri="{FF2B5EF4-FFF2-40B4-BE49-F238E27FC236}">
                <a16:creationId xmlns:a16="http://schemas.microsoft.com/office/drawing/2014/main" id="{2FE52EC5-54B0-4506-B1FF-B98AE8C0AD0E}"/>
              </a:ext>
            </a:extLst>
          </p:cNvPr>
          <p:cNvSpPr>
            <a:spLocks noGrp="1"/>
          </p:cNvSpPr>
          <p:nvPr>
            <p:ph idx="1"/>
          </p:nvPr>
        </p:nvSpPr>
        <p:spPr>
          <a:xfrm>
            <a:off x="412226" y="1137038"/>
            <a:ext cx="10371667" cy="4598987"/>
          </a:xfrm>
        </p:spPr>
        <p:txBody>
          <a:bodyPr>
            <a:normAutofit/>
          </a:bodyPr>
          <a:lstStyle/>
          <a:p>
            <a:r>
              <a:rPr lang="en-US" dirty="0"/>
              <a:t>Some of the pivotal trials had non-significant primary endpoints:</a:t>
            </a:r>
          </a:p>
          <a:p>
            <a:pPr lvl="1"/>
            <a:r>
              <a:rPr lang="en-US" sz="2200" dirty="0"/>
              <a:t>eTNS prevention on one of the two primary endpoints</a:t>
            </a:r>
            <a:r>
              <a:rPr lang="en-US" sz="2200" baseline="30000" dirty="0"/>
              <a:t>1</a:t>
            </a:r>
            <a:endParaRPr lang="en-US" sz="2200" dirty="0"/>
          </a:p>
          <a:p>
            <a:pPr lvl="1"/>
            <a:r>
              <a:rPr lang="en-US" sz="2200" dirty="0"/>
              <a:t>nVNS for prevention and acute treatment of migraine</a:t>
            </a:r>
            <a:r>
              <a:rPr lang="en-US" sz="2200" baseline="30000" dirty="0"/>
              <a:t>2,3</a:t>
            </a:r>
            <a:endParaRPr lang="en-US" sz="2200" dirty="0"/>
          </a:p>
          <a:p>
            <a:r>
              <a:rPr lang="en-US" dirty="0"/>
              <a:t>Two of the pivotal trials were open label:</a:t>
            </a:r>
          </a:p>
          <a:p>
            <a:pPr lvl="1"/>
            <a:r>
              <a:rPr lang="en-US" sz="2200" dirty="0" err="1"/>
              <a:t>sTMS</a:t>
            </a:r>
            <a:r>
              <a:rPr lang="en-US" sz="2200" dirty="0"/>
              <a:t> for migraine prevention</a:t>
            </a:r>
            <a:r>
              <a:rPr lang="en-US" sz="2200" baseline="30000" dirty="0"/>
              <a:t>4</a:t>
            </a:r>
            <a:endParaRPr lang="en-US" sz="2200" dirty="0"/>
          </a:p>
          <a:p>
            <a:pPr lvl="1"/>
            <a:r>
              <a:rPr lang="en-US" sz="2200" dirty="0"/>
              <a:t>nVNS for cluster prevention</a:t>
            </a:r>
            <a:r>
              <a:rPr lang="en-US" sz="2200" baseline="30000" dirty="0"/>
              <a:t>5</a:t>
            </a:r>
            <a:endParaRPr lang="en-US" sz="2200" dirty="0"/>
          </a:p>
          <a:p>
            <a:r>
              <a:rPr lang="en-US" dirty="0"/>
              <a:t>FDA clearance for indications is based on the preponderance of evidence, sometimes resulting in clearance based on studies with negative primary endpoints, sometimes resulting in clearance based on open label studies, and for two indications based on case series</a:t>
            </a:r>
          </a:p>
          <a:p>
            <a:pPr marL="0" indent="0">
              <a:buNone/>
            </a:pPr>
            <a:endParaRPr lang="en-US" dirty="0"/>
          </a:p>
          <a:p>
            <a:pPr lvl="1"/>
            <a:endParaRPr lang="en-US" dirty="0"/>
          </a:p>
        </p:txBody>
      </p:sp>
      <p:sp>
        <p:nvSpPr>
          <p:cNvPr id="4" name="Text Placeholder 3">
            <a:extLst>
              <a:ext uri="{FF2B5EF4-FFF2-40B4-BE49-F238E27FC236}">
                <a16:creationId xmlns:a16="http://schemas.microsoft.com/office/drawing/2014/main" id="{3FB36993-4E2D-46EC-8DBD-FCD5933287F3}"/>
              </a:ext>
            </a:extLst>
          </p:cNvPr>
          <p:cNvSpPr>
            <a:spLocks noGrp="1"/>
          </p:cNvSpPr>
          <p:nvPr>
            <p:ph type="body" sz="quarter" idx="11"/>
          </p:nvPr>
        </p:nvSpPr>
        <p:spPr>
          <a:xfrm>
            <a:off x="13874" y="6264998"/>
            <a:ext cx="12443694" cy="1444028"/>
          </a:xfrm>
        </p:spPr>
        <p:txBody>
          <a:bodyPr/>
          <a:lstStyle/>
          <a:p>
            <a:r>
              <a:rPr lang="en-US" sz="1400" b="0" i="0" kern="0" dirty="0">
                <a:latin typeface="+mn-lt"/>
                <a:ea typeface="MS PGothic" pitchFamily="34" charset="-128"/>
              </a:rPr>
              <a:t>1. </a:t>
            </a:r>
            <a:r>
              <a:rPr lang="en-US" sz="1400" b="0" i="0" kern="0" dirty="0" err="1">
                <a:latin typeface="+mn-lt"/>
                <a:ea typeface="MS PGothic" pitchFamily="34" charset="-128"/>
              </a:rPr>
              <a:t>Schoenen</a:t>
            </a:r>
            <a:r>
              <a:rPr lang="en-US" sz="1400" b="0" i="0" kern="0" dirty="0">
                <a:latin typeface="+mn-lt"/>
                <a:ea typeface="MS PGothic" pitchFamily="34" charset="-128"/>
              </a:rPr>
              <a:t> et al. </a:t>
            </a:r>
            <a:r>
              <a:rPr lang="en-US" sz="1400" b="0" i="1" kern="0" dirty="0">
                <a:latin typeface="+mn-lt"/>
                <a:ea typeface="MS PGothic" pitchFamily="34" charset="-128"/>
              </a:rPr>
              <a:t>Neurology. </a:t>
            </a:r>
            <a:r>
              <a:rPr lang="en-US" sz="1400" b="0" i="0" kern="0" dirty="0">
                <a:latin typeface="+mn-lt"/>
                <a:ea typeface="MS PGothic" pitchFamily="34" charset="-128"/>
              </a:rPr>
              <a:t>2013;80;697-704; 2.</a:t>
            </a:r>
            <a:r>
              <a:rPr lang="en-US" b="0" dirty="0"/>
              <a:t>Tassorelli et al. </a:t>
            </a:r>
            <a:r>
              <a:rPr lang="en-US" b="0" i="1" dirty="0"/>
              <a:t>Neurology</a:t>
            </a:r>
            <a:r>
              <a:rPr lang="en-US" b="0" dirty="0"/>
              <a:t>. 2018;91(4):e364-e373; 3.Diener et al. </a:t>
            </a:r>
            <a:r>
              <a:rPr lang="en-US" b="0" i="1" dirty="0"/>
              <a:t>Cephalalgia</a:t>
            </a:r>
            <a:r>
              <a:rPr lang="en-US" b="0" dirty="0"/>
              <a:t> 2019;39:1475-1487;  4. </a:t>
            </a:r>
            <a:r>
              <a:rPr lang="en-US" altLang="en-US" sz="1400" b="0" dirty="0">
                <a:cs typeface="Arial" panose="020B0604020202020204" pitchFamily="34" charset="0"/>
              </a:rPr>
              <a:t>Starling et al. </a:t>
            </a:r>
            <a:r>
              <a:rPr lang="en-US" sz="1400" b="0" i="1" dirty="0"/>
              <a:t>Cephalalgia. </a:t>
            </a:r>
            <a:r>
              <a:rPr lang="en-US" sz="1400" b="0" dirty="0"/>
              <a:t>2018;38:1038-1048; 5. </a:t>
            </a:r>
            <a:r>
              <a:rPr lang="en-US" b="0" dirty="0"/>
              <a:t>Gaul et al. </a:t>
            </a:r>
            <a:r>
              <a:rPr lang="en-US" b="0" i="1" dirty="0"/>
              <a:t>Cephalalgia </a:t>
            </a:r>
            <a:r>
              <a:rPr lang="en-US" b="0" dirty="0"/>
              <a:t>2016; 36:534-546. </a:t>
            </a:r>
          </a:p>
          <a:p>
            <a:endParaRPr lang="en-US" altLang="en-US" sz="1400" b="0" dirty="0">
              <a:cs typeface="Arial" panose="020B0604020202020204" pitchFamily="34" charset="0"/>
            </a:endParaRPr>
          </a:p>
          <a:p>
            <a:endParaRPr lang="en-US" altLang="en-US" sz="1400" b="0" dirty="0">
              <a:cs typeface="Arial" panose="020B0604020202020204" pitchFamily="34" charset="0"/>
            </a:endParaRPr>
          </a:p>
          <a:p>
            <a:pPr marL="342900" indent="-342900">
              <a:buClr>
                <a:schemeClr val="bg1"/>
              </a:buClr>
              <a:buAutoNum type="arabicPeriod"/>
            </a:pPr>
            <a:endParaRPr lang="en-US" b="0" dirty="0"/>
          </a:p>
          <a:p>
            <a:endParaRPr lang="en-US" dirty="0"/>
          </a:p>
        </p:txBody>
      </p:sp>
    </p:spTree>
    <p:extLst>
      <p:ext uri="{BB962C8B-B14F-4D97-AF65-F5344CB8AC3E}">
        <p14:creationId xmlns:p14="http://schemas.microsoft.com/office/powerpoint/2010/main" val="4139039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9BE2-3508-784F-8042-62D94D6A6A78}"/>
              </a:ext>
            </a:extLst>
          </p:cNvPr>
          <p:cNvSpPr>
            <a:spLocks noGrp="1"/>
          </p:cNvSpPr>
          <p:nvPr>
            <p:ph type="title"/>
          </p:nvPr>
        </p:nvSpPr>
        <p:spPr>
          <a:xfrm>
            <a:off x="-1" y="0"/>
            <a:ext cx="12192001" cy="1177871"/>
          </a:xfrm>
          <a:solidFill>
            <a:schemeClr val="accent6">
              <a:lumMod val="50000"/>
            </a:schemeClr>
          </a:solidFill>
        </p:spPr>
        <p:txBody>
          <a:bodyPr/>
          <a:lstStyle/>
          <a:p>
            <a:pPr algn="ctr"/>
            <a:r>
              <a:rPr lang="en-US" b="1" dirty="0">
                <a:solidFill>
                  <a:schemeClr val="bg1"/>
                </a:solidFill>
              </a:rPr>
              <a:t>Limited Access Except the VA; Current Costs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9CDB14-A731-FA4E-AE81-6ABE9D6FEF5F}"/>
                  </a:ext>
                </a:extLst>
              </p:cNvPr>
              <p:cNvSpPr>
                <a:spLocks noGrp="1"/>
              </p:cNvSpPr>
              <p:nvPr>
                <p:ph idx="1"/>
              </p:nvPr>
            </p:nvSpPr>
            <p:spPr>
              <a:xfrm>
                <a:off x="291980" y="1352282"/>
                <a:ext cx="11731021" cy="4695433"/>
              </a:xfrm>
            </p:spPr>
            <p:txBody>
              <a:bodyPr/>
              <a:lstStyle/>
              <a:p>
                <a:r>
                  <a:rPr lang="en-US" sz="2600" dirty="0"/>
                  <a:t>eTNS: </a:t>
                </a:r>
                <a14:m>
                  <m:oMath xmlns:m="http://schemas.openxmlformats.org/officeDocument/2006/math">
                    <m:r>
                      <a:rPr lang="en-US" sz="2600" i="1">
                        <a:latin typeface="Cambria Math" panose="02040503050406030204" pitchFamily="18" charset="0"/>
                        <a:ea typeface="Cambria Math" panose="02040503050406030204" pitchFamily="18" charset="0"/>
                      </a:rPr>
                      <m:t>~</m:t>
                    </m:r>
                  </m:oMath>
                </a14:m>
                <a:r>
                  <a:rPr lang="en-US" sz="2600" b="1" dirty="0"/>
                  <a:t>$400 </a:t>
                </a:r>
                <a:r>
                  <a:rPr lang="en-US" sz="2600" dirty="0"/>
                  <a:t>one time to own, monthly payments available, </a:t>
                </a:r>
                <a:r>
                  <a:rPr lang="en-US" sz="2600" b="1" dirty="0"/>
                  <a:t>$25 </a:t>
                </a:r>
                <a:r>
                  <a:rPr lang="en-US" sz="2600" dirty="0"/>
                  <a:t>for 3 electrodes, 90 day return policy, no prescription necessary</a:t>
                </a:r>
              </a:p>
              <a:p>
                <a:r>
                  <a:rPr lang="en-US" sz="2600" dirty="0" err="1"/>
                  <a:t>sTMS</a:t>
                </a:r>
                <a:r>
                  <a:rPr lang="en-US" sz="2600" dirty="0"/>
                  <a:t>: </a:t>
                </a:r>
                <a:r>
                  <a:rPr lang="en-US" sz="2600" b="1" dirty="0"/>
                  <a:t>$1,050 </a:t>
                </a:r>
                <a:r>
                  <a:rPr lang="en-US" sz="2600" dirty="0"/>
                  <a:t>one time for 3 months, then </a:t>
                </a:r>
                <a:r>
                  <a:rPr lang="en-US" sz="2600" b="1" dirty="0"/>
                  <a:t>$350/month </a:t>
                </a:r>
                <a:r>
                  <a:rPr lang="en-US" sz="2600" dirty="0"/>
                  <a:t>to rent -- </a:t>
                </a:r>
                <a:r>
                  <a:rPr lang="en-US" sz="2600" dirty="0" err="1"/>
                  <a:t>CarePoint</a:t>
                </a:r>
                <a:r>
                  <a:rPr lang="en-US" sz="2600" dirty="0"/>
                  <a:t> PA program*</a:t>
                </a:r>
              </a:p>
              <a:p>
                <a:r>
                  <a:rPr lang="en-US" sz="2600" dirty="0" err="1"/>
                  <a:t>nVNS</a:t>
                </a:r>
                <a:r>
                  <a:rPr lang="en-US" sz="2600" dirty="0"/>
                  <a:t>: </a:t>
                </a:r>
                <a:r>
                  <a:rPr lang="en-US" sz="2600" b="1" dirty="0"/>
                  <a:t>$200/month </a:t>
                </a:r>
                <a:r>
                  <a:rPr lang="en-US" sz="2600" dirty="0"/>
                  <a:t>for unlimited one month use for acute and/or preventive indications</a:t>
                </a:r>
              </a:p>
              <a:p>
                <a:r>
                  <a:rPr lang="en-US" sz="2600" dirty="0"/>
                  <a:t>REN: </a:t>
                </a:r>
                <a:r>
                  <a:rPr lang="en-US" sz="2600" b="1" dirty="0"/>
                  <a:t>$69 </a:t>
                </a:r>
                <a:r>
                  <a:rPr lang="en-US" sz="2600" dirty="0"/>
                  <a:t>for first device (18 treatments), 2 refill options </a:t>
                </a:r>
              </a:p>
              <a:p>
                <a:pPr lvl="1"/>
                <a:r>
                  <a:rPr lang="en-US" sz="2600" b="1" dirty="0"/>
                  <a:t>1/ $89 </a:t>
                </a:r>
              </a:p>
              <a:p>
                <a:pPr lvl="1"/>
                <a:r>
                  <a:rPr lang="en-US" sz="2600" b="1" dirty="0"/>
                  <a:t>3/ $199/($66 per device)</a:t>
                </a:r>
              </a:p>
              <a:p>
                <a:r>
                  <a:rPr lang="en-US" sz="2600" dirty="0"/>
                  <a:t>COT-</a:t>
                </a:r>
                <a:r>
                  <a:rPr lang="en-US" sz="2600" dirty="0" err="1"/>
                  <a:t>nS</a:t>
                </a:r>
                <a:r>
                  <a:rPr lang="en-US" sz="2600" dirty="0"/>
                  <a:t>: </a:t>
                </a:r>
                <a:r>
                  <a:rPr lang="en-US" sz="2600" b="1" dirty="0"/>
                  <a:t>$200 </a:t>
                </a:r>
                <a:r>
                  <a:rPr lang="en-US" sz="2600" dirty="0"/>
                  <a:t>for the first 3 months unlimited use, </a:t>
                </a:r>
                <a:r>
                  <a:rPr lang="en-US" sz="2600" b="1" dirty="0"/>
                  <a:t>$75</a:t>
                </a:r>
                <a:r>
                  <a:rPr lang="en-US" sz="2600" dirty="0"/>
                  <a:t>/month thereafter</a:t>
                </a:r>
              </a:p>
              <a:p>
                <a:pPr marL="0" indent="0">
                  <a:buNone/>
                </a:pPr>
                <a:endParaRPr lang="en-US" sz="2700" dirty="0"/>
              </a:p>
            </p:txBody>
          </p:sp>
        </mc:Choice>
        <mc:Fallback xmlns="">
          <p:sp>
            <p:nvSpPr>
              <p:cNvPr id="3" name="Content Placeholder 2">
                <a:extLst>
                  <a:ext uri="{FF2B5EF4-FFF2-40B4-BE49-F238E27FC236}">
                    <a16:creationId xmlns:a16="http://schemas.microsoft.com/office/drawing/2014/main" id="{709CDB14-A731-FA4E-AE81-6ABE9D6FEF5F}"/>
                  </a:ext>
                </a:extLst>
              </p:cNvPr>
              <p:cNvSpPr>
                <a:spLocks noGrp="1" noRot="1" noChangeAspect="1" noMove="1" noResize="1" noEditPoints="1" noAdjustHandles="1" noChangeArrowheads="1" noChangeShapeType="1" noTextEdit="1"/>
              </p:cNvSpPr>
              <p:nvPr>
                <p:ph idx="1"/>
              </p:nvPr>
            </p:nvSpPr>
            <p:spPr>
              <a:xfrm>
                <a:off x="291980" y="1352282"/>
                <a:ext cx="11731021" cy="4695433"/>
              </a:xfrm>
              <a:blipFill>
                <a:blip r:embed="rId2"/>
                <a:stretch>
                  <a:fillRect l="-832" t="-1948" r="-1351"/>
                </a:stretch>
              </a:blipFill>
            </p:spPr>
            <p:txBody>
              <a:bodyPr/>
              <a:lstStyle/>
              <a:p>
                <a:r>
                  <a:rPr lang="en-US">
                    <a:noFill/>
                  </a:rPr>
                  <a:t> </a:t>
                </a:r>
              </a:p>
            </p:txBody>
          </p:sp>
        </mc:Fallback>
      </mc:AlternateContent>
      <p:sp>
        <p:nvSpPr>
          <p:cNvPr id="4" name="Text Placeholder 3">
            <a:extLst>
              <a:ext uri="{FF2B5EF4-FFF2-40B4-BE49-F238E27FC236}">
                <a16:creationId xmlns:a16="http://schemas.microsoft.com/office/drawing/2014/main" id="{D5E65F73-CD99-4542-95D8-502B92FF3D5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35854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05D89B2-2C80-435C-92FB-5B6FF94CA4C8}"/>
              </a:ext>
            </a:extLst>
          </p:cNvPr>
          <p:cNvGraphicFramePr/>
          <p:nvPr/>
        </p:nvGraphicFramePr>
        <p:xfrm>
          <a:off x="-170125" y="67787"/>
          <a:ext cx="11522075" cy="551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C2C2D172-4B05-4A32-8253-BCBF22187FBA}"/>
              </a:ext>
            </a:extLst>
          </p:cNvPr>
          <p:cNvSpPr>
            <a:spLocks noGrp="1"/>
          </p:cNvSpPr>
          <p:nvPr>
            <p:ph type="body" sz="quarter" idx="13"/>
          </p:nvPr>
        </p:nvSpPr>
        <p:spPr>
          <a:xfrm>
            <a:off x="-7101" y="4997404"/>
            <a:ext cx="11620800" cy="363600"/>
          </a:xfrm>
        </p:spPr>
        <p:txBody>
          <a:bodyPr/>
          <a:lstStyle/>
          <a:p>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Ailani</a:t>
            </a:r>
            <a:r>
              <a:rPr lang="fr-FR" dirty="0">
                <a:latin typeface="Arial" panose="020B0604020202020204" pitchFamily="34" charset="0"/>
                <a:cs typeface="Arial" panose="020B0604020202020204" pitchFamily="34" charset="0"/>
              </a:rPr>
              <a:t> et al. </a:t>
            </a:r>
            <a:r>
              <a:rPr lang="fr-FR" i="1" dirty="0" err="1">
                <a:latin typeface="Arial" panose="020B0604020202020204" pitchFamily="34" charset="0"/>
                <a:cs typeface="Arial" panose="020B0604020202020204" pitchFamily="34" charset="0"/>
              </a:rPr>
              <a:t>Headache</a:t>
            </a:r>
            <a:r>
              <a:rPr lang="fr-FR" i="1"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2021;61:1021-1039.</a:t>
            </a:r>
          </a:p>
        </p:txBody>
      </p:sp>
      <p:sp>
        <p:nvSpPr>
          <p:cNvPr id="2" name="Title 1">
            <a:extLst>
              <a:ext uri="{FF2B5EF4-FFF2-40B4-BE49-F238E27FC236}">
                <a16:creationId xmlns:a16="http://schemas.microsoft.com/office/drawing/2014/main" id="{45A4B6D0-DDDD-4E8B-89A9-EFF5CD44EFEF}"/>
              </a:ext>
            </a:extLst>
          </p:cNvPr>
          <p:cNvSpPr>
            <a:spLocks noGrp="1"/>
          </p:cNvSpPr>
          <p:nvPr>
            <p:ph type="title" idx="4294967295"/>
          </p:nvPr>
        </p:nvSpPr>
        <p:spPr>
          <a:xfrm>
            <a:off x="-7101" y="0"/>
            <a:ext cx="12199101" cy="1160463"/>
          </a:xfrm>
          <a:solidFill>
            <a:schemeClr val="accent6">
              <a:lumMod val="50000"/>
            </a:schemeClr>
          </a:solidFill>
        </p:spPr>
        <p:txBody>
          <a:bodyPr>
            <a:noAutofit/>
          </a:bodyPr>
          <a:lstStyle/>
          <a:p>
            <a:pPr algn="ctr"/>
            <a:r>
              <a:rPr lang="en-US" b="1" dirty="0">
                <a:solidFill>
                  <a:schemeClr val="bg1"/>
                </a:solidFill>
              </a:rPr>
              <a:t>AHS recommends non-drug acute migraine treatment when:</a:t>
            </a:r>
          </a:p>
        </p:txBody>
      </p:sp>
    </p:spTree>
    <p:extLst>
      <p:ext uri="{BB962C8B-B14F-4D97-AF65-F5344CB8AC3E}">
        <p14:creationId xmlns:p14="http://schemas.microsoft.com/office/powerpoint/2010/main" val="4261435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DDFF-A74B-A869-A068-A905E139BB14}"/>
              </a:ext>
            </a:extLst>
          </p:cNvPr>
          <p:cNvSpPr>
            <a:spLocks noGrp="1"/>
          </p:cNvSpPr>
          <p:nvPr>
            <p:ph type="title"/>
          </p:nvPr>
        </p:nvSpPr>
        <p:spPr>
          <a:xfrm>
            <a:off x="707107" y="777061"/>
            <a:ext cx="3617441" cy="5448415"/>
          </a:xfrm>
          <a:noFill/>
        </p:spPr>
        <p:txBody>
          <a:bodyPr vert="horz" lIns="91440" tIns="45720" rIns="91440" bIns="45720" rtlCol="0" anchor="ctr">
            <a:normAutofit/>
          </a:bodyPr>
          <a:lstStyle/>
          <a:p>
            <a:pPr algn="ctr"/>
            <a:r>
              <a:rPr lang="en-US" sz="3600" kern="1200" dirty="0">
                <a:latin typeface="+mj-lt"/>
                <a:ea typeface="+mj-ea"/>
                <a:cs typeface="+mj-cs"/>
              </a:rPr>
              <a:t>Criteria for initiating acute treatment with </a:t>
            </a:r>
            <a:r>
              <a:rPr lang="en-US" sz="3600" kern="1200" dirty="0" err="1">
                <a:latin typeface="+mj-lt"/>
                <a:ea typeface="+mj-ea"/>
                <a:cs typeface="+mj-cs"/>
              </a:rPr>
              <a:t>gepants</a:t>
            </a:r>
            <a:r>
              <a:rPr lang="en-US" sz="3600" kern="1200" dirty="0">
                <a:latin typeface="+mj-lt"/>
                <a:ea typeface="+mj-ea"/>
                <a:cs typeface="+mj-cs"/>
              </a:rPr>
              <a:t>, </a:t>
            </a:r>
            <a:r>
              <a:rPr lang="en-US" sz="3600" kern="1200" dirty="0" err="1">
                <a:latin typeface="+mj-lt"/>
                <a:ea typeface="+mj-ea"/>
                <a:cs typeface="+mj-cs"/>
              </a:rPr>
              <a:t>ditans</a:t>
            </a:r>
            <a:r>
              <a:rPr lang="en-US" sz="3600" kern="1200" dirty="0">
                <a:latin typeface="+mj-lt"/>
                <a:ea typeface="+mj-ea"/>
                <a:cs typeface="+mj-cs"/>
              </a:rPr>
              <a:t>, or </a:t>
            </a:r>
            <a:r>
              <a:rPr lang="en-US" sz="3600" kern="1200" dirty="0" err="1">
                <a:latin typeface="+mj-lt"/>
                <a:ea typeface="+mj-ea"/>
                <a:cs typeface="+mj-cs"/>
              </a:rPr>
              <a:t>neuromodulatory</a:t>
            </a:r>
            <a:r>
              <a:rPr lang="en-US" sz="3600" kern="1200" dirty="0">
                <a:latin typeface="+mj-lt"/>
                <a:ea typeface="+mj-ea"/>
                <a:cs typeface="+mj-cs"/>
              </a:rPr>
              <a:t> devices</a:t>
            </a:r>
          </a:p>
        </p:txBody>
      </p:sp>
      <p:pic>
        <p:nvPicPr>
          <p:cNvPr id="5" name="Content Placeholder 4">
            <a:extLst>
              <a:ext uri="{FF2B5EF4-FFF2-40B4-BE49-F238E27FC236}">
                <a16:creationId xmlns:a16="http://schemas.microsoft.com/office/drawing/2014/main" id="{0D7FC68D-B6B5-C9E5-A262-543CC9A86F05}"/>
              </a:ext>
            </a:extLst>
          </p:cNvPr>
          <p:cNvPicPr>
            <a:picLocks noGrp="1" noChangeAspect="1"/>
          </p:cNvPicPr>
          <p:nvPr>
            <p:ph idx="1"/>
          </p:nvPr>
        </p:nvPicPr>
        <p:blipFill>
          <a:blip r:embed="rId2"/>
          <a:stretch>
            <a:fillRect/>
          </a:stretch>
        </p:blipFill>
        <p:spPr>
          <a:xfrm>
            <a:off x="4850438" y="643466"/>
            <a:ext cx="6634455" cy="5568739"/>
          </a:xfrm>
          <a:prstGeom prst="rect">
            <a:avLst/>
          </a:prstGeom>
        </p:spPr>
      </p:pic>
      <p:sp>
        <p:nvSpPr>
          <p:cNvPr id="6" name="TextBox 5">
            <a:extLst>
              <a:ext uri="{FF2B5EF4-FFF2-40B4-BE49-F238E27FC236}">
                <a16:creationId xmlns:a16="http://schemas.microsoft.com/office/drawing/2014/main" id="{9DD9F558-D444-691E-EFD2-4F1C3F3E140F}"/>
              </a:ext>
            </a:extLst>
          </p:cNvPr>
          <p:cNvSpPr txBox="1"/>
          <p:nvPr/>
        </p:nvSpPr>
        <p:spPr>
          <a:xfrm>
            <a:off x="7166660" y="6357979"/>
            <a:ext cx="4318233" cy="338554"/>
          </a:xfrm>
          <a:prstGeom prst="rect">
            <a:avLst/>
          </a:prstGeom>
          <a:noFill/>
        </p:spPr>
        <p:txBody>
          <a:bodyPr wrap="none" rtlCol="0">
            <a:spAutoFit/>
          </a:bodyPr>
          <a:lstStyle/>
          <a:p>
            <a:r>
              <a:rPr lang="en-US" sz="1600" b="0" i="0" dirty="0" err="1">
                <a:solidFill>
                  <a:srgbClr val="212121"/>
                </a:solidFill>
                <a:effectLst/>
              </a:rPr>
              <a:t>Ailani</a:t>
            </a:r>
            <a:r>
              <a:rPr lang="en-US" sz="1600" b="0" i="0" dirty="0">
                <a:solidFill>
                  <a:srgbClr val="212121"/>
                </a:solidFill>
                <a:effectLst/>
              </a:rPr>
              <a:t> J, et al </a:t>
            </a:r>
            <a:r>
              <a:rPr lang="en-US" sz="1600" b="0" i="1" dirty="0">
                <a:solidFill>
                  <a:srgbClr val="212121"/>
                </a:solidFill>
                <a:effectLst/>
              </a:rPr>
              <a:t>Headache</a:t>
            </a:r>
            <a:r>
              <a:rPr lang="en-US" sz="1600" b="0" i="0" dirty="0">
                <a:solidFill>
                  <a:srgbClr val="212121"/>
                </a:solidFill>
                <a:effectLst/>
              </a:rPr>
              <a:t>. 2021 Jul;61(7):1021-1039</a:t>
            </a:r>
            <a:endParaRPr lang="en-US" sz="1600" dirty="0"/>
          </a:p>
        </p:txBody>
      </p:sp>
    </p:spTree>
    <p:extLst>
      <p:ext uri="{BB962C8B-B14F-4D97-AF65-F5344CB8AC3E}">
        <p14:creationId xmlns:p14="http://schemas.microsoft.com/office/powerpoint/2010/main" val="325315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637FF-5C62-49B6-907B-797EB5A3B4EA}"/>
              </a:ext>
            </a:extLst>
          </p:cNvPr>
          <p:cNvSpPr>
            <a:spLocks noGrp="1"/>
          </p:cNvSpPr>
          <p:nvPr>
            <p:ph type="title"/>
          </p:nvPr>
        </p:nvSpPr>
        <p:spPr>
          <a:xfrm>
            <a:off x="0" y="0"/>
            <a:ext cx="12192000" cy="1255363"/>
          </a:xfrm>
          <a:solidFill>
            <a:schemeClr val="accent6">
              <a:lumMod val="50000"/>
            </a:schemeClr>
          </a:solidFill>
        </p:spPr>
        <p:txBody>
          <a:bodyPr/>
          <a:lstStyle/>
          <a:p>
            <a:pPr algn="ctr"/>
            <a:r>
              <a:rPr lang="en-US" b="1" dirty="0">
                <a:solidFill>
                  <a:schemeClr val="bg1"/>
                </a:solidFill>
              </a:rPr>
              <a:t>Excuses from Commercial Payers</a:t>
            </a:r>
            <a:endParaRPr lang="en-US" dirty="0">
              <a:solidFill>
                <a:schemeClr val="bg1"/>
              </a:solidFill>
            </a:endParaRPr>
          </a:p>
        </p:txBody>
      </p:sp>
      <p:sp>
        <p:nvSpPr>
          <p:cNvPr id="3" name="Content Placeholder 2">
            <a:extLst>
              <a:ext uri="{FF2B5EF4-FFF2-40B4-BE49-F238E27FC236}">
                <a16:creationId xmlns:a16="http://schemas.microsoft.com/office/drawing/2014/main" id="{5423E104-77DA-4121-906E-81B317384F92}"/>
              </a:ext>
            </a:extLst>
          </p:cNvPr>
          <p:cNvSpPr>
            <a:spLocks noGrp="1"/>
          </p:cNvSpPr>
          <p:nvPr>
            <p:ph idx="1"/>
          </p:nvPr>
        </p:nvSpPr>
        <p:spPr>
          <a:xfrm>
            <a:off x="249265" y="1460781"/>
            <a:ext cx="10371667" cy="4598987"/>
          </a:xfrm>
        </p:spPr>
        <p:txBody>
          <a:bodyPr/>
          <a:lstStyle/>
          <a:p>
            <a:r>
              <a:rPr lang="en-US" dirty="0"/>
              <a:t>“Poor quality of data”</a:t>
            </a:r>
          </a:p>
          <a:p>
            <a:r>
              <a:rPr lang="en-US" dirty="0"/>
              <a:t>“FDA clearance is not FDA approval”</a:t>
            </a:r>
          </a:p>
          <a:p>
            <a:r>
              <a:rPr lang="en-US" dirty="0"/>
              <a:t>“No outcome data”</a:t>
            </a:r>
          </a:p>
          <a:p>
            <a:r>
              <a:rPr lang="en-US" dirty="0"/>
              <a:t>“These devices are experimental”</a:t>
            </a:r>
          </a:p>
          <a:p>
            <a:r>
              <a:rPr lang="en-US" dirty="0"/>
              <a:t>“Medical/Durable Medical Equipment (DME) benefit, not pharmacy benefit”</a:t>
            </a:r>
          </a:p>
          <a:p>
            <a:r>
              <a:rPr lang="en-US" dirty="0"/>
              <a:t>“No demand for these devices”</a:t>
            </a:r>
          </a:p>
          <a:p>
            <a:r>
              <a:rPr lang="en-US" dirty="0"/>
              <a:t>“Absence of confirmatory guidelines”</a:t>
            </a:r>
          </a:p>
        </p:txBody>
      </p:sp>
      <p:sp>
        <p:nvSpPr>
          <p:cNvPr id="4" name="Text Placeholder 3">
            <a:extLst>
              <a:ext uri="{FF2B5EF4-FFF2-40B4-BE49-F238E27FC236}">
                <a16:creationId xmlns:a16="http://schemas.microsoft.com/office/drawing/2014/main" id="{80582C21-C8E0-480B-9C80-3FD2F201B3F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8321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A0FD-AAC1-46F1-8A91-3E6C0A42B777}"/>
              </a:ext>
            </a:extLst>
          </p:cNvPr>
          <p:cNvSpPr>
            <a:spLocks noGrp="1"/>
          </p:cNvSpPr>
          <p:nvPr>
            <p:ph type="title"/>
          </p:nvPr>
        </p:nvSpPr>
        <p:spPr>
          <a:xfrm>
            <a:off x="0" y="-105449"/>
            <a:ext cx="12192000" cy="1290947"/>
          </a:xfrm>
          <a:solidFill>
            <a:schemeClr val="accent6">
              <a:lumMod val="50000"/>
            </a:schemeClr>
          </a:solidFill>
        </p:spPr>
        <p:txBody>
          <a:bodyPr/>
          <a:lstStyle/>
          <a:p>
            <a:pPr algn="ctr"/>
            <a:r>
              <a:rPr lang="en-US" b="1" dirty="0">
                <a:solidFill>
                  <a:schemeClr val="bg1"/>
                </a:solidFill>
              </a:rPr>
              <a:t>  Back to the Patient</a:t>
            </a:r>
          </a:p>
        </p:txBody>
      </p:sp>
      <p:sp>
        <p:nvSpPr>
          <p:cNvPr id="3" name="Content Placeholder 2">
            <a:extLst>
              <a:ext uri="{FF2B5EF4-FFF2-40B4-BE49-F238E27FC236}">
                <a16:creationId xmlns:a16="http://schemas.microsoft.com/office/drawing/2014/main" id="{97BC9076-C9A8-4FE9-A07C-787FBEDE1A2F}"/>
              </a:ext>
            </a:extLst>
          </p:cNvPr>
          <p:cNvSpPr>
            <a:spLocks noGrp="1"/>
          </p:cNvSpPr>
          <p:nvPr>
            <p:ph idx="1"/>
          </p:nvPr>
        </p:nvSpPr>
        <p:spPr>
          <a:xfrm>
            <a:off x="185889" y="1290947"/>
            <a:ext cx="11556455" cy="4657180"/>
          </a:xfrm>
        </p:spPr>
        <p:txBody>
          <a:bodyPr>
            <a:normAutofit/>
          </a:bodyPr>
          <a:lstStyle/>
          <a:p>
            <a:r>
              <a:rPr lang="en-US" sz="3200" dirty="0"/>
              <a:t>He had numerous preventive medications &amp; acute medications fail him</a:t>
            </a:r>
          </a:p>
          <a:p>
            <a:r>
              <a:rPr lang="en-US" sz="3200" dirty="0"/>
              <a:t>He is a perfect candidate for neuromodulation, with 10-14 HA days/month, so good for both preventive and acute indications, preferably a device that does both (eTNS, </a:t>
            </a:r>
            <a:r>
              <a:rPr lang="en-US" sz="3200" dirty="0" err="1"/>
              <a:t>sTMS</a:t>
            </a:r>
            <a:r>
              <a:rPr lang="en-US" sz="3200" dirty="0"/>
              <a:t>, or </a:t>
            </a:r>
            <a:r>
              <a:rPr lang="en-US" sz="3200" dirty="0" err="1"/>
              <a:t>nVNS</a:t>
            </a:r>
            <a:r>
              <a:rPr lang="en-US" sz="3200" dirty="0"/>
              <a:t>)</a:t>
            </a:r>
          </a:p>
        </p:txBody>
      </p:sp>
      <p:sp>
        <p:nvSpPr>
          <p:cNvPr id="4" name="Text Placeholder 3">
            <a:extLst>
              <a:ext uri="{FF2B5EF4-FFF2-40B4-BE49-F238E27FC236}">
                <a16:creationId xmlns:a16="http://schemas.microsoft.com/office/drawing/2014/main" id="{86FD01E7-E6BB-469A-A52A-7273C3797740}"/>
              </a:ext>
            </a:extLst>
          </p:cNvPr>
          <p:cNvSpPr>
            <a:spLocks noGrp="1"/>
          </p:cNvSpPr>
          <p:nvPr>
            <p:ph type="body" sz="quarter" idx="11"/>
          </p:nvPr>
        </p:nvSpPr>
        <p:spPr/>
        <p:txBody>
          <a:bodyPr/>
          <a:lstStyle/>
          <a:p>
            <a:r>
              <a:rPr lang="en-US" dirty="0"/>
              <a:t>https://stock.adobe.com/search/images?k=distinguished%20man</a:t>
            </a:r>
          </a:p>
        </p:txBody>
      </p:sp>
      <p:pic>
        <p:nvPicPr>
          <p:cNvPr id="6" name="Picture 5">
            <a:extLst>
              <a:ext uri="{FF2B5EF4-FFF2-40B4-BE49-F238E27FC236}">
                <a16:creationId xmlns:a16="http://schemas.microsoft.com/office/drawing/2014/main" id="{0A449633-B371-5E5D-CB32-097719D81977}"/>
              </a:ext>
            </a:extLst>
          </p:cNvPr>
          <p:cNvPicPr>
            <a:picLocks noChangeAspect="1"/>
          </p:cNvPicPr>
          <p:nvPr/>
        </p:nvPicPr>
        <p:blipFill>
          <a:blip r:embed="rId2"/>
          <a:stretch>
            <a:fillRect/>
          </a:stretch>
        </p:blipFill>
        <p:spPr>
          <a:xfrm>
            <a:off x="8377881" y="3768812"/>
            <a:ext cx="3814119" cy="3089190"/>
          </a:xfrm>
          <a:prstGeom prst="rect">
            <a:avLst/>
          </a:prstGeom>
        </p:spPr>
      </p:pic>
    </p:spTree>
    <p:extLst>
      <p:ext uri="{BB962C8B-B14F-4D97-AF65-F5344CB8AC3E}">
        <p14:creationId xmlns:p14="http://schemas.microsoft.com/office/powerpoint/2010/main" val="367485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7893-73D9-13A4-6D28-FCC66BDB0CE3}"/>
              </a:ext>
            </a:extLst>
          </p:cNvPr>
          <p:cNvSpPr>
            <a:spLocks noGrp="1"/>
          </p:cNvSpPr>
          <p:nvPr>
            <p:ph type="title"/>
          </p:nvPr>
        </p:nvSpPr>
        <p:spPr>
          <a:xfrm>
            <a:off x="5274365" y="170586"/>
            <a:ext cx="5950226" cy="1708244"/>
          </a:xfrm>
        </p:spPr>
        <p:txBody>
          <a:bodyPr anchor="ctr">
            <a:normAutofit/>
          </a:bodyPr>
          <a:lstStyle/>
          <a:p>
            <a:pPr algn="ctr"/>
            <a:r>
              <a:rPr lang="en-US" dirty="0"/>
              <a:t>Appropriate patients for neuromodulation</a:t>
            </a:r>
          </a:p>
        </p:txBody>
      </p:sp>
      <p:pic>
        <p:nvPicPr>
          <p:cNvPr id="5" name="Picture 4" descr="Desk with stethoscope and computer keyboard">
            <a:extLst>
              <a:ext uri="{FF2B5EF4-FFF2-40B4-BE49-F238E27FC236}">
                <a16:creationId xmlns:a16="http://schemas.microsoft.com/office/drawing/2014/main" id="{7E62469D-B119-2659-B7CC-F2973F2B0378}"/>
              </a:ext>
            </a:extLst>
          </p:cNvPr>
          <p:cNvPicPr>
            <a:picLocks noChangeAspect="1"/>
          </p:cNvPicPr>
          <p:nvPr/>
        </p:nvPicPr>
        <p:blipFill rotWithShape="1">
          <a:blip r:embed="rId2"/>
          <a:srcRect l="40667" r="-2" b="-2"/>
          <a:stretch/>
        </p:blipFill>
        <p:spPr>
          <a:xfrm>
            <a:off x="0" y="-2"/>
            <a:ext cx="4975858" cy="6858002"/>
          </a:xfrm>
          <a:prstGeom prst="rect">
            <a:avLst/>
          </a:prstGeom>
        </p:spPr>
      </p:pic>
      <p:sp>
        <p:nvSpPr>
          <p:cNvPr id="3" name="Content Placeholder 2">
            <a:extLst>
              <a:ext uri="{FF2B5EF4-FFF2-40B4-BE49-F238E27FC236}">
                <a16:creationId xmlns:a16="http://schemas.microsoft.com/office/drawing/2014/main" id="{0AB48A15-6C9A-0EA1-1489-FCF9521594C3}"/>
              </a:ext>
            </a:extLst>
          </p:cNvPr>
          <p:cNvSpPr>
            <a:spLocks noGrp="1"/>
          </p:cNvSpPr>
          <p:nvPr>
            <p:ph idx="1"/>
          </p:nvPr>
        </p:nvSpPr>
        <p:spPr>
          <a:xfrm>
            <a:off x="5274364" y="2616019"/>
            <a:ext cx="5950225" cy="3769835"/>
          </a:xfrm>
        </p:spPr>
        <p:txBody>
          <a:bodyPr anchor="ctr">
            <a:noAutofit/>
          </a:bodyPr>
          <a:lstStyle/>
          <a:p>
            <a:r>
              <a:rPr lang="en-US" sz="2300" dirty="0"/>
              <a:t>Young patients with episodic migraine who don’t want medications</a:t>
            </a:r>
          </a:p>
          <a:p>
            <a:r>
              <a:rPr lang="en-US" sz="2300" dirty="0"/>
              <a:t>Those planning pregnancy</a:t>
            </a:r>
          </a:p>
          <a:p>
            <a:r>
              <a:rPr lang="en-US" sz="2300" dirty="0"/>
              <a:t>Those with multiple medication failures or contraindications</a:t>
            </a:r>
          </a:p>
          <a:p>
            <a:r>
              <a:rPr lang="en-US" sz="2300" dirty="0"/>
              <a:t>Chronic migraine for whom other options are close to exhausted</a:t>
            </a:r>
          </a:p>
          <a:p>
            <a:r>
              <a:rPr lang="en-US" sz="2300" dirty="0"/>
              <a:t>Adjunctive use on top of medications</a:t>
            </a:r>
          </a:p>
          <a:p>
            <a:r>
              <a:rPr lang="en-US" sz="2300" dirty="0"/>
              <a:t>To shift the locus of control to patient with adherence or therapy commitment issues</a:t>
            </a:r>
          </a:p>
          <a:p>
            <a:pPr marL="0" indent="0">
              <a:buNone/>
            </a:pPr>
            <a:endParaRPr lang="en-US" sz="2300" dirty="0"/>
          </a:p>
          <a:p>
            <a:endParaRPr lang="en-US" sz="2300" dirty="0"/>
          </a:p>
        </p:txBody>
      </p:sp>
    </p:spTree>
    <p:extLst>
      <p:ext uri="{BB962C8B-B14F-4D97-AF65-F5344CB8AC3E}">
        <p14:creationId xmlns:p14="http://schemas.microsoft.com/office/powerpoint/2010/main" val="4290382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4" name="Rectangle 2"/>
          <p:cNvSpPr>
            <a:spLocks noGrp="1" noChangeArrowheads="1"/>
          </p:cNvSpPr>
          <p:nvPr>
            <p:ph type="title"/>
          </p:nvPr>
        </p:nvSpPr>
        <p:spPr>
          <a:xfrm>
            <a:off x="0" y="-95067"/>
            <a:ext cx="12192000" cy="1227573"/>
          </a:xfrm>
          <a:solidFill>
            <a:schemeClr val="accent6">
              <a:lumMod val="50000"/>
            </a:schemeClr>
          </a:solidFill>
        </p:spPr>
        <p:txBody>
          <a:bodyPr/>
          <a:lstStyle/>
          <a:p>
            <a:pPr algn="ctr"/>
            <a:r>
              <a:rPr lang="en-US" b="1" dirty="0">
                <a:solidFill>
                  <a:schemeClr val="bg1"/>
                </a:solidFill>
              </a:rPr>
              <a:t>Conclusions</a:t>
            </a:r>
          </a:p>
        </p:txBody>
      </p:sp>
      <p:sp>
        <p:nvSpPr>
          <p:cNvPr id="5" name="Content Placeholder 4">
            <a:extLst>
              <a:ext uri="{FF2B5EF4-FFF2-40B4-BE49-F238E27FC236}">
                <a16:creationId xmlns:a16="http://schemas.microsoft.com/office/drawing/2014/main" id="{133CFD32-355F-3045-9488-CDBC932B20C8}"/>
              </a:ext>
            </a:extLst>
          </p:cNvPr>
          <p:cNvSpPr>
            <a:spLocks noGrp="1"/>
          </p:cNvSpPr>
          <p:nvPr>
            <p:ph idx="1"/>
          </p:nvPr>
        </p:nvSpPr>
        <p:spPr>
          <a:xfrm>
            <a:off x="215486" y="1229538"/>
            <a:ext cx="11361346" cy="4598987"/>
          </a:xfrm>
        </p:spPr>
        <p:txBody>
          <a:bodyPr>
            <a:noAutofit/>
          </a:bodyPr>
          <a:lstStyle/>
          <a:p>
            <a:r>
              <a:rPr lang="en-US" sz="2300" b="1" dirty="0"/>
              <a:t>FDA-cleared non-invasive neuromodulation devices </a:t>
            </a:r>
          </a:p>
          <a:p>
            <a:pPr lvl="1"/>
            <a:r>
              <a:rPr lang="en-US" dirty="0"/>
              <a:t>For migraine: </a:t>
            </a:r>
            <a:r>
              <a:rPr lang="en-US" dirty="0" err="1"/>
              <a:t>eTNS</a:t>
            </a:r>
            <a:r>
              <a:rPr lang="en-US" dirty="0"/>
              <a:t>, </a:t>
            </a:r>
            <a:r>
              <a:rPr lang="en-US" dirty="0" err="1"/>
              <a:t>sTMS</a:t>
            </a:r>
            <a:r>
              <a:rPr lang="en-US" dirty="0"/>
              <a:t>, </a:t>
            </a:r>
            <a:r>
              <a:rPr lang="en-US" dirty="0" err="1"/>
              <a:t>nVNS</a:t>
            </a:r>
            <a:r>
              <a:rPr lang="en-US" dirty="0"/>
              <a:t>, REN, COT-NS</a:t>
            </a:r>
          </a:p>
          <a:p>
            <a:pPr lvl="1"/>
            <a:r>
              <a:rPr lang="en-US" dirty="0"/>
              <a:t>For TACs: </a:t>
            </a:r>
            <a:r>
              <a:rPr lang="en-US" dirty="0" err="1"/>
              <a:t>nVNS</a:t>
            </a:r>
            <a:endParaRPr lang="en-US" dirty="0"/>
          </a:p>
          <a:p>
            <a:r>
              <a:rPr lang="en-US" sz="2300" b="1" dirty="0"/>
              <a:t>Migraine Acute and Prevention</a:t>
            </a:r>
            <a:r>
              <a:rPr lang="en-US" sz="2300" dirty="0"/>
              <a:t>: </a:t>
            </a:r>
            <a:r>
              <a:rPr lang="en-US" sz="2300" dirty="0" err="1"/>
              <a:t>eTNS</a:t>
            </a:r>
            <a:r>
              <a:rPr lang="en-US" sz="2300" dirty="0"/>
              <a:t>, </a:t>
            </a:r>
            <a:r>
              <a:rPr lang="en-US" sz="2300" dirty="0" err="1"/>
              <a:t>sTMS</a:t>
            </a:r>
            <a:r>
              <a:rPr lang="en-US" sz="2300" dirty="0"/>
              <a:t>, </a:t>
            </a:r>
            <a:r>
              <a:rPr lang="en-US" sz="2300" dirty="0" err="1"/>
              <a:t>nVNS</a:t>
            </a:r>
            <a:endParaRPr lang="en-US" sz="2300" dirty="0"/>
          </a:p>
          <a:p>
            <a:r>
              <a:rPr lang="en-US" sz="2300" b="1" dirty="0"/>
              <a:t>Migraine Acute Only</a:t>
            </a:r>
            <a:r>
              <a:rPr lang="en-US" sz="2300" dirty="0"/>
              <a:t>: REN, COT-NS</a:t>
            </a:r>
          </a:p>
          <a:p>
            <a:r>
              <a:rPr lang="en-US" sz="2300" b="1" dirty="0"/>
              <a:t>For Adolescents and Adults</a:t>
            </a:r>
            <a:r>
              <a:rPr lang="en-US" sz="2300" dirty="0"/>
              <a:t>: </a:t>
            </a:r>
            <a:r>
              <a:rPr lang="en-US" sz="2300" dirty="0" err="1"/>
              <a:t>sTMS</a:t>
            </a:r>
            <a:r>
              <a:rPr lang="en-US" sz="2300" dirty="0"/>
              <a:t>, </a:t>
            </a:r>
            <a:r>
              <a:rPr lang="en-US" sz="2300" dirty="0" err="1"/>
              <a:t>nVNS</a:t>
            </a:r>
            <a:r>
              <a:rPr lang="en-US" sz="2300" dirty="0"/>
              <a:t>, REN</a:t>
            </a:r>
          </a:p>
          <a:p>
            <a:r>
              <a:rPr lang="en-US" sz="2300" dirty="0"/>
              <a:t>As noted, for the patient described: eTNS, REN, or COT-NS would be reasonable</a:t>
            </a:r>
          </a:p>
          <a:p>
            <a:r>
              <a:rPr lang="en-US" sz="2300" dirty="0"/>
              <a:t>Non-invasive neuromodulation non-significant risk devices should be integrated into daily headache practice</a:t>
            </a:r>
          </a:p>
          <a:p>
            <a:r>
              <a:rPr lang="en-US" sz="2300" dirty="0"/>
              <a:t>Tolerability, safety, and efficacy are well established with RCTs</a:t>
            </a:r>
          </a:p>
          <a:p>
            <a:r>
              <a:rPr lang="en-US" sz="2300" dirty="0"/>
              <a:t>Providers and patients will need to advocate for payer access, as cost and access continue to be challenges</a:t>
            </a:r>
          </a:p>
          <a:p>
            <a:endParaRPr lang="en-US" dirty="0"/>
          </a:p>
        </p:txBody>
      </p:sp>
      <p:sp>
        <p:nvSpPr>
          <p:cNvPr id="8" name="Text Placeholder 7">
            <a:extLst>
              <a:ext uri="{FF2B5EF4-FFF2-40B4-BE49-F238E27FC236}">
                <a16:creationId xmlns:a16="http://schemas.microsoft.com/office/drawing/2014/main" id="{2832BAB6-AE08-B241-8737-586251BDA86F}"/>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6244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4" name="Rectangle 2"/>
          <p:cNvSpPr>
            <a:spLocks noGrp="1" noChangeArrowheads="1"/>
          </p:cNvSpPr>
          <p:nvPr>
            <p:ph type="title"/>
          </p:nvPr>
        </p:nvSpPr>
        <p:spPr>
          <a:xfrm>
            <a:off x="-2" y="0"/>
            <a:ext cx="12192001" cy="1137037"/>
          </a:xfrm>
          <a:solidFill>
            <a:schemeClr val="accent6">
              <a:lumMod val="50000"/>
            </a:schemeClr>
          </a:solidFill>
        </p:spPr>
        <p:txBody>
          <a:bodyPr/>
          <a:lstStyle/>
          <a:p>
            <a:pPr algn="ctr"/>
            <a:r>
              <a:rPr lang="en-US" b="1" dirty="0">
                <a:solidFill>
                  <a:schemeClr val="bg1"/>
                </a:solidFill>
              </a:rPr>
              <a:t>  Learning Objectives</a:t>
            </a:r>
          </a:p>
        </p:txBody>
      </p:sp>
      <p:sp>
        <p:nvSpPr>
          <p:cNvPr id="5" name="Content Placeholder 4">
            <a:extLst>
              <a:ext uri="{FF2B5EF4-FFF2-40B4-BE49-F238E27FC236}">
                <a16:creationId xmlns:a16="http://schemas.microsoft.com/office/drawing/2014/main" id="{133CFD32-355F-3045-9488-CDBC932B20C8}"/>
              </a:ext>
            </a:extLst>
          </p:cNvPr>
          <p:cNvSpPr>
            <a:spLocks noGrp="1"/>
          </p:cNvSpPr>
          <p:nvPr>
            <p:ph idx="1"/>
          </p:nvPr>
        </p:nvSpPr>
        <p:spPr>
          <a:xfrm>
            <a:off x="415327" y="1460781"/>
            <a:ext cx="11361346" cy="4598987"/>
          </a:xfrm>
        </p:spPr>
        <p:txBody>
          <a:bodyPr/>
          <a:lstStyle/>
          <a:p>
            <a:pPr marL="0" indent="0">
              <a:buNone/>
            </a:pPr>
            <a:r>
              <a:rPr lang="en-US" sz="2800" dirty="0"/>
              <a:t>At the end of the presentation, attendees should be able to:</a:t>
            </a:r>
          </a:p>
          <a:p>
            <a:r>
              <a:rPr lang="en-US" sz="2800" dirty="0"/>
              <a:t>Describe FDA-cleared non-invasive neuromodulation devices for migraine and cluster headache</a:t>
            </a:r>
          </a:p>
          <a:p>
            <a:r>
              <a:rPr lang="en-US" sz="2800" dirty="0"/>
              <a:t>Review the non-invasive neuromodulation device potential mechanisms of action</a:t>
            </a:r>
          </a:p>
          <a:p>
            <a:r>
              <a:rPr lang="en-US" sz="2800" dirty="0"/>
              <a:t>Itemize the non-invasive neuromodulation device cost and protocols for use</a:t>
            </a:r>
          </a:p>
          <a:p>
            <a:r>
              <a:rPr lang="en-US" sz="2800" b="1" dirty="0"/>
              <a:t>Remember: Neuromodulation is not </a:t>
            </a:r>
            <a:r>
              <a:rPr lang="en-US" sz="2800" b="1" dirty="0" err="1"/>
              <a:t>neurotermination</a:t>
            </a:r>
            <a:r>
              <a:rPr lang="en-US" sz="2800" b="1" dirty="0"/>
              <a:t>!</a:t>
            </a:r>
          </a:p>
        </p:txBody>
      </p:sp>
      <p:sp>
        <p:nvSpPr>
          <p:cNvPr id="8" name="Text Placeholder 7">
            <a:extLst>
              <a:ext uri="{FF2B5EF4-FFF2-40B4-BE49-F238E27FC236}">
                <a16:creationId xmlns:a16="http://schemas.microsoft.com/office/drawing/2014/main" id="{2832BAB6-AE08-B241-8737-586251BDA86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24267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7" y="4433523"/>
            <a:ext cx="10506456" cy="1130994"/>
          </a:xfrm>
        </p:spPr>
        <p:txBody>
          <a:bodyPr>
            <a:noAutofit/>
          </a:bodyPr>
          <a:lstStyle/>
          <a:p>
            <a:r>
              <a:rPr lang="en-US" sz="4000" dirty="0"/>
              <a:t>Thank you for your attention!</a:t>
            </a:r>
            <a:br>
              <a:rPr lang="en-US" sz="4000" dirty="0"/>
            </a:br>
            <a:r>
              <a:rPr lang="en-US" sz="4000" dirty="0"/>
              <a:t>Questions?</a:t>
            </a:r>
          </a:p>
        </p:txBody>
      </p:sp>
      <p:sp>
        <p:nvSpPr>
          <p:cNvPr id="3" name="Subtitle 2"/>
          <p:cNvSpPr>
            <a:spLocks noGrp="1"/>
          </p:cNvSpPr>
          <p:nvPr>
            <p:ph type="subTitle" idx="1"/>
          </p:nvPr>
        </p:nvSpPr>
        <p:spPr>
          <a:xfrm>
            <a:off x="841247" y="5777878"/>
            <a:ext cx="10506456" cy="752188"/>
          </a:xfrm>
        </p:spPr>
        <p:txBody>
          <a:bodyPr>
            <a:normAutofit/>
          </a:bodyPr>
          <a:lstStyle/>
          <a:p>
            <a:r>
              <a:rPr lang="en-US" sz="1900" dirty="0"/>
              <a:t>Twitter/Facebook: @LCharlestonIVMD</a:t>
            </a:r>
          </a:p>
          <a:p>
            <a:r>
              <a:rPr lang="en-US" sz="1900" dirty="0"/>
              <a:t>LinkedIn: </a:t>
            </a:r>
            <a:r>
              <a:rPr lang="en-US" sz="1900" dirty="0">
                <a:hlinkClick r:id="rId3">
                  <a:extLst>
                    <a:ext uri="{A12FA001-AC4F-418D-AE19-62706E023703}">
                      <ahyp:hlinkClr xmlns:ahyp="http://schemas.microsoft.com/office/drawing/2018/hyperlinkcolor" val="tx"/>
                    </a:ext>
                  </a:extLst>
                </a:hlinkClick>
              </a:rPr>
              <a:t>www.linked.com/in/LCharlestonIVMD</a:t>
            </a:r>
            <a:endParaRPr lang="en-US" sz="1900" dirty="0"/>
          </a:p>
        </p:txBody>
      </p:sp>
      <p:pic>
        <p:nvPicPr>
          <p:cNvPr id="5" name="Picture 4">
            <a:extLst>
              <a:ext uri="{FF2B5EF4-FFF2-40B4-BE49-F238E27FC236}">
                <a16:creationId xmlns:a16="http://schemas.microsoft.com/office/drawing/2014/main" id="{4CF4A6E9-0EBA-C841-AF97-F4F8A98C6AF3}"/>
              </a:ext>
            </a:extLst>
          </p:cNvPr>
          <p:cNvPicPr>
            <a:picLocks noChangeAspect="1"/>
          </p:cNvPicPr>
          <p:nvPr/>
        </p:nvPicPr>
        <p:blipFill rotWithShape="1">
          <a:blip r:embed="rId4">
            <a:extLst>
              <a:ext uri="{28A0092B-C50C-407E-A947-70E740481C1C}">
                <a14:useLocalDpi xmlns:a14="http://schemas.microsoft.com/office/drawing/2010/main" val="0"/>
              </a:ext>
            </a:extLst>
          </a:blip>
          <a:srcRect r="5" b="329"/>
          <a:stretch/>
        </p:blipFill>
        <p:spPr>
          <a:xfrm>
            <a:off x="186076" y="177488"/>
            <a:ext cx="3815005" cy="3717071"/>
          </a:xfrm>
          <a:prstGeom prst="rect">
            <a:avLst/>
          </a:prstGeom>
        </p:spPr>
      </p:pic>
      <p:pic>
        <p:nvPicPr>
          <p:cNvPr id="6" name="Picture 5" descr="A family walking in the woods&#10;&#10;Description automatically generated">
            <a:extLst>
              <a:ext uri="{FF2B5EF4-FFF2-40B4-BE49-F238E27FC236}">
                <a16:creationId xmlns:a16="http://schemas.microsoft.com/office/drawing/2014/main" id="{8B039DC8-676F-FFF7-7921-3808CCDD3BF6}"/>
              </a:ext>
            </a:extLst>
          </p:cNvPr>
          <p:cNvPicPr>
            <a:picLocks noChangeAspect="1"/>
          </p:cNvPicPr>
          <p:nvPr/>
        </p:nvPicPr>
        <p:blipFill rotWithShape="1">
          <a:blip r:embed="rId5">
            <a:extLst>
              <a:ext uri="{28A0092B-C50C-407E-A947-70E740481C1C}">
                <a14:useLocalDpi xmlns:a14="http://schemas.microsoft.com/office/drawing/2010/main" val="0"/>
              </a:ext>
            </a:extLst>
          </a:blip>
          <a:srcRect l="16238" r="15406" b="-3"/>
          <a:stretch/>
        </p:blipFill>
        <p:spPr>
          <a:xfrm>
            <a:off x="8190920" y="181113"/>
            <a:ext cx="3799289" cy="3717071"/>
          </a:xfrm>
          <a:prstGeom prst="rect">
            <a:avLst/>
          </a:prstGeom>
        </p:spPr>
      </p:pic>
      <p:pic>
        <p:nvPicPr>
          <p:cNvPr id="12" name="Picture 11" descr="A group of people standing together&#10;&#10;Description automatically generated">
            <a:extLst>
              <a:ext uri="{FF2B5EF4-FFF2-40B4-BE49-F238E27FC236}">
                <a16:creationId xmlns:a16="http://schemas.microsoft.com/office/drawing/2014/main" id="{402E193A-5AE4-FDF6-F85B-E929C29D16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838" y="177489"/>
            <a:ext cx="3956178" cy="3717070"/>
          </a:xfrm>
          <a:prstGeom prst="rect">
            <a:avLst/>
          </a:prstGeom>
        </p:spPr>
      </p:pic>
      <p:sp>
        <p:nvSpPr>
          <p:cNvPr id="4" name="TextBox 3">
            <a:extLst>
              <a:ext uri="{FF2B5EF4-FFF2-40B4-BE49-F238E27FC236}">
                <a16:creationId xmlns:a16="http://schemas.microsoft.com/office/drawing/2014/main" id="{038851EB-EEE6-729B-409F-C6F587EEDE83}"/>
              </a:ext>
            </a:extLst>
          </p:cNvPr>
          <p:cNvSpPr txBox="1"/>
          <p:nvPr/>
        </p:nvSpPr>
        <p:spPr>
          <a:xfrm>
            <a:off x="4648214" y="3912385"/>
            <a:ext cx="2892523" cy="307777"/>
          </a:xfrm>
          <a:prstGeom prst="rect">
            <a:avLst/>
          </a:prstGeom>
          <a:noFill/>
        </p:spPr>
        <p:txBody>
          <a:bodyPr wrap="none" rtlCol="0">
            <a:spAutoFit/>
          </a:bodyPr>
          <a:lstStyle/>
          <a:p>
            <a:r>
              <a:rPr lang="en-US" sz="1400" dirty="0"/>
              <a:t>Picture of a few MSU HFPD Members</a:t>
            </a:r>
          </a:p>
        </p:txBody>
      </p:sp>
    </p:spTree>
    <p:extLst>
      <p:ext uri="{BB962C8B-B14F-4D97-AF65-F5344CB8AC3E}">
        <p14:creationId xmlns:p14="http://schemas.microsoft.com/office/powerpoint/2010/main" val="182567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0AFA-2E49-C449-9206-B0D17501E662}"/>
              </a:ext>
            </a:extLst>
          </p:cNvPr>
          <p:cNvSpPr>
            <a:spLocks noGrp="1"/>
          </p:cNvSpPr>
          <p:nvPr>
            <p:ph type="title"/>
          </p:nvPr>
        </p:nvSpPr>
        <p:spPr>
          <a:xfrm>
            <a:off x="0" y="-61783"/>
            <a:ext cx="11350800" cy="1645528"/>
          </a:xfrm>
          <a:solidFill>
            <a:schemeClr val="accent6">
              <a:lumMod val="50000"/>
            </a:schemeClr>
          </a:solidFill>
        </p:spPr>
        <p:txBody>
          <a:bodyPr/>
          <a:lstStyle/>
          <a:p>
            <a:pPr algn="ctr"/>
            <a:r>
              <a:rPr lang="en-US" b="1" dirty="0">
                <a:solidFill>
                  <a:schemeClr val="bg1"/>
                </a:solidFill>
              </a:rPr>
              <a:t>    Case</a:t>
            </a:r>
          </a:p>
        </p:txBody>
      </p:sp>
      <p:sp>
        <p:nvSpPr>
          <p:cNvPr id="3" name="Content Placeholder 2">
            <a:extLst>
              <a:ext uri="{FF2B5EF4-FFF2-40B4-BE49-F238E27FC236}">
                <a16:creationId xmlns:a16="http://schemas.microsoft.com/office/drawing/2014/main" id="{EABCA57E-3D22-FF44-85B4-2588A1B1D537}"/>
              </a:ext>
            </a:extLst>
          </p:cNvPr>
          <p:cNvSpPr>
            <a:spLocks noGrp="1"/>
          </p:cNvSpPr>
          <p:nvPr>
            <p:ph idx="1"/>
          </p:nvPr>
        </p:nvSpPr>
        <p:spPr>
          <a:xfrm>
            <a:off x="227586" y="1583745"/>
            <a:ext cx="11964414" cy="4598987"/>
          </a:xfrm>
        </p:spPr>
        <p:txBody>
          <a:bodyPr>
            <a:normAutofit/>
          </a:bodyPr>
          <a:lstStyle/>
          <a:p>
            <a:r>
              <a:rPr lang="en-US" sz="3200" dirty="0"/>
              <a:t>57 year old man, EMT, with disabling high frequency episodic migraine</a:t>
            </a:r>
          </a:p>
          <a:p>
            <a:r>
              <a:rPr lang="en-US" sz="3200" dirty="0"/>
              <a:t>For prevention has tried amitriptyline (too sedating), topiramate (cognitive impairment), propranolol (lightheaded)</a:t>
            </a:r>
          </a:p>
          <a:p>
            <a:r>
              <a:rPr lang="en-US" sz="3200" dirty="0"/>
              <a:t>For acute treatment has tried sumatriptan (chest tightness), rizatriptan (too sedating), zolmitriptan (nausea), naratriptan (too slow and ineffective), both </a:t>
            </a:r>
            <a:r>
              <a:rPr lang="en-US" sz="3200" dirty="0" err="1"/>
              <a:t>gepants</a:t>
            </a:r>
            <a:r>
              <a:rPr lang="en-US" sz="3200" dirty="0"/>
              <a:t> (too slow)</a:t>
            </a:r>
          </a:p>
          <a:p>
            <a:r>
              <a:rPr lang="en-US" sz="3200" dirty="0"/>
              <a:t>Does not want to try lasmiditan because needs to drive</a:t>
            </a:r>
          </a:p>
        </p:txBody>
      </p:sp>
      <p:sp>
        <p:nvSpPr>
          <p:cNvPr id="4" name="Text Placeholder 3">
            <a:extLst>
              <a:ext uri="{FF2B5EF4-FFF2-40B4-BE49-F238E27FC236}">
                <a16:creationId xmlns:a16="http://schemas.microsoft.com/office/drawing/2014/main" id="{DDBC087B-7D0A-4745-8FA0-D9AD4F62237B}"/>
              </a:ext>
            </a:extLst>
          </p:cNvPr>
          <p:cNvSpPr>
            <a:spLocks noGrp="1"/>
          </p:cNvSpPr>
          <p:nvPr>
            <p:ph type="body" sz="quarter" idx="11"/>
          </p:nvPr>
        </p:nvSpPr>
        <p:spPr/>
        <p:txBody>
          <a:bodyPr/>
          <a:lstStyle/>
          <a:p>
            <a:r>
              <a:rPr lang="en-US" dirty="0"/>
              <a:t>https://stock.adobe.com/search/images?k=distinguished%20man</a:t>
            </a:r>
          </a:p>
        </p:txBody>
      </p:sp>
      <p:pic>
        <p:nvPicPr>
          <p:cNvPr id="6" name="Picture 5">
            <a:extLst>
              <a:ext uri="{FF2B5EF4-FFF2-40B4-BE49-F238E27FC236}">
                <a16:creationId xmlns:a16="http://schemas.microsoft.com/office/drawing/2014/main" id="{9963F86E-1907-E222-610A-EE5B02C24773}"/>
              </a:ext>
            </a:extLst>
          </p:cNvPr>
          <p:cNvPicPr>
            <a:picLocks noChangeAspect="1"/>
          </p:cNvPicPr>
          <p:nvPr/>
        </p:nvPicPr>
        <p:blipFill>
          <a:blip r:embed="rId2"/>
          <a:stretch>
            <a:fillRect/>
          </a:stretch>
        </p:blipFill>
        <p:spPr>
          <a:xfrm>
            <a:off x="9786550" y="-61782"/>
            <a:ext cx="2405449" cy="1645528"/>
          </a:xfrm>
          <a:prstGeom prst="rect">
            <a:avLst/>
          </a:prstGeom>
        </p:spPr>
      </p:pic>
    </p:spTree>
    <p:extLst>
      <p:ext uri="{BB962C8B-B14F-4D97-AF65-F5344CB8AC3E}">
        <p14:creationId xmlns:p14="http://schemas.microsoft.com/office/powerpoint/2010/main" val="261920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6DDE45-5C5A-4E87-B746-66BEF3E24080}"/>
              </a:ext>
            </a:extLst>
          </p:cNvPr>
          <p:cNvSpPr/>
          <p:nvPr/>
        </p:nvSpPr>
        <p:spPr>
          <a:xfrm>
            <a:off x="0" y="1270800"/>
            <a:ext cx="11954400" cy="4803721"/>
          </a:xfrm>
          <a:prstGeom prst="rect">
            <a:avLst/>
          </a:prstGeom>
          <a:gradFill flip="none" rotWithShape="1">
            <a:gsLst>
              <a:gs pos="100000">
                <a:schemeClr val="accent5">
                  <a:lumMod val="20000"/>
                  <a:lumOff val="80000"/>
                </a:schemeClr>
              </a:gs>
              <a:gs pos="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marL="0" marR="0" lvl="0" indent="0"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FDA </a:t>
            </a:r>
          </a:p>
          <a:p>
            <a:pPr marL="0" marR="0" lvl="0" indent="0" algn="l" defTabSz="914400" rtl="0" eaLnBrk="1" fontAlgn="auto" latinLnBrk="0" hangingPunct="1">
              <a:lnSpc>
                <a:spcPct val="100000"/>
              </a:lnSpc>
              <a:spcBef>
                <a:spcPts val="0"/>
              </a:spcBef>
              <a:spcAft>
                <a:spcPts val="0"/>
              </a:spcAft>
              <a:buClrTx/>
              <a:buSzTx/>
              <a:buFontTx/>
              <a:buNone/>
              <a:tabLst>
                <a:tab pos="461963" algn="l"/>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cleared</a:t>
            </a:r>
          </a:p>
        </p:txBody>
      </p:sp>
      <p:sp>
        <p:nvSpPr>
          <p:cNvPr id="4" name="Title 3">
            <a:extLst>
              <a:ext uri="{FF2B5EF4-FFF2-40B4-BE49-F238E27FC236}">
                <a16:creationId xmlns:a16="http://schemas.microsoft.com/office/drawing/2014/main" id="{6F439B81-6528-4FAD-813E-AEE5DDF005C2}"/>
              </a:ext>
            </a:extLst>
          </p:cNvPr>
          <p:cNvSpPr>
            <a:spLocks noGrp="1"/>
          </p:cNvSpPr>
          <p:nvPr>
            <p:ph type="title"/>
          </p:nvPr>
        </p:nvSpPr>
        <p:spPr>
          <a:xfrm>
            <a:off x="0" y="1"/>
            <a:ext cx="12192000" cy="1306698"/>
          </a:xfrm>
          <a:solidFill>
            <a:schemeClr val="accent6">
              <a:lumMod val="50000"/>
            </a:schemeClr>
          </a:solidFill>
        </p:spPr>
        <p:txBody>
          <a:bodyPr/>
          <a:lstStyle/>
          <a:p>
            <a:pPr algn="ctr"/>
            <a:r>
              <a:rPr lang="en-US" b="1" dirty="0">
                <a:solidFill>
                  <a:schemeClr val="bg1"/>
                </a:solidFill>
              </a:rPr>
              <a:t>Neuromodulation approaches for migraine</a:t>
            </a:r>
          </a:p>
        </p:txBody>
      </p:sp>
      <p:sp>
        <p:nvSpPr>
          <p:cNvPr id="47" name="Text Placeholder 46">
            <a:extLst>
              <a:ext uri="{FF2B5EF4-FFF2-40B4-BE49-F238E27FC236}">
                <a16:creationId xmlns:a16="http://schemas.microsoft.com/office/drawing/2014/main" id="{A9F003E8-0732-4704-8947-69151648B3A8}"/>
              </a:ext>
            </a:extLst>
          </p:cNvPr>
          <p:cNvSpPr>
            <a:spLocks noGrp="1"/>
          </p:cNvSpPr>
          <p:nvPr>
            <p:ph type="body" sz="quarter" idx="13"/>
          </p:nvPr>
        </p:nvSpPr>
        <p:spPr/>
        <p:txBody>
          <a:bodyPr/>
          <a:lstStyle/>
          <a:p>
            <a:r>
              <a:rPr lang="en-US" dirty="0"/>
              <a:t>Puledda F, Goadsby PJ. </a:t>
            </a:r>
            <a:r>
              <a:rPr lang="en-US" i="1" dirty="0"/>
              <a:t>Headache</a:t>
            </a:r>
            <a:r>
              <a:rPr lang="en-US" dirty="0"/>
              <a:t>. 2017;57:685–691.</a:t>
            </a:r>
          </a:p>
        </p:txBody>
      </p:sp>
      <p:grpSp>
        <p:nvGrpSpPr>
          <p:cNvPr id="14" name="Group 13">
            <a:extLst>
              <a:ext uri="{FF2B5EF4-FFF2-40B4-BE49-F238E27FC236}">
                <a16:creationId xmlns:a16="http://schemas.microsoft.com/office/drawing/2014/main" id="{9887EC69-003E-4A73-9A93-78E9F8E905FD}"/>
              </a:ext>
            </a:extLst>
          </p:cNvPr>
          <p:cNvGrpSpPr/>
          <p:nvPr/>
        </p:nvGrpSpPr>
        <p:grpSpPr>
          <a:xfrm>
            <a:off x="3919800" y="783479"/>
            <a:ext cx="4250625" cy="4231483"/>
            <a:chOff x="1963889" y="1370478"/>
            <a:chExt cx="4250625" cy="4231483"/>
          </a:xfrm>
        </p:grpSpPr>
        <p:sp>
          <p:nvSpPr>
            <p:cNvPr id="11" name="Rectangle: Rounded Corners 10">
              <a:extLst>
                <a:ext uri="{FF2B5EF4-FFF2-40B4-BE49-F238E27FC236}">
                  <a16:creationId xmlns:a16="http://schemas.microsoft.com/office/drawing/2014/main" id="{22C28E9F-8BD6-4CFC-970A-B77A59AFFD59}"/>
                </a:ext>
              </a:extLst>
            </p:cNvPr>
            <p:cNvSpPr/>
            <p:nvPr/>
          </p:nvSpPr>
          <p:spPr>
            <a:xfrm>
              <a:off x="2064846" y="2796018"/>
              <a:ext cx="4114800" cy="914400"/>
            </a:xfrm>
            <a:prstGeom prst="roundRect">
              <a:avLst>
                <a:gd name="adj" fmla="val 50000"/>
              </a:avLst>
            </a:prstGeom>
            <a:gradFill>
              <a:gsLst>
                <a:gs pos="100000">
                  <a:schemeClr val="accent5">
                    <a:lumMod val="75000"/>
                  </a:schemeClr>
                </a:gs>
                <a:gs pos="0">
                  <a:schemeClr val="accent5"/>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Single-pulse transcranial </a:t>
              </a:r>
              <a:br>
                <a:rPr kumimoji="0" lang="en-US" sz="1800" b="1" i="0" u="none" strike="noStrike" kern="1200" cap="none" spc="0" normalizeH="0" baseline="0" noProof="0" dirty="0">
                  <a:ln>
                    <a:noFill/>
                  </a:ln>
                  <a:solidFill>
                    <a:srgbClr val="FFFFFF"/>
                  </a:solidFill>
                  <a:effectLst/>
                  <a:uLnTx/>
                  <a:uFillTx/>
                  <a:latin typeface="Arial"/>
                  <a:ea typeface="+mn-ea"/>
                  <a:cs typeface="+mn-cs"/>
                </a:rPr>
              </a:br>
              <a:r>
                <a:rPr kumimoji="0" lang="en-US" sz="1800" b="1" i="0" u="none" strike="noStrike" kern="1200" cap="none" spc="0" normalizeH="0" baseline="0" noProof="0" dirty="0">
                  <a:ln>
                    <a:noFill/>
                  </a:ln>
                  <a:solidFill>
                    <a:srgbClr val="FFFFFF"/>
                  </a:solidFill>
                  <a:effectLst/>
                  <a:uLnTx/>
                  <a:uFillTx/>
                  <a:latin typeface="Arial"/>
                  <a:ea typeface="+mn-ea"/>
                  <a:cs typeface="+mn-cs"/>
                </a:rPr>
                <a:t>magnetic stimulation (sTMS)</a:t>
              </a:r>
            </a:p>
          </p:txBody>
        </p:sp>
        <p:sp>
          <p:nvSpPr>
            <p:cNvPr id="12" name="Rectangle: Rounded Corners 11">
              <a:extLst>
                <a:ext uri="{FF2B5EF4-FFF2-40B4-BE49-F238E27FC236}">
                  <a16:creationId xmlns:a16="http://schemas.microsoft.com/office/drawing/2014/main" id="{61488101-9D01-44B5-B7DA-074A66FC9F75}"/>
                </a:ext>
              </a:extLst>
            </p:cNvPr>
            <p:cNvSpPr/>
            <p:nvPr/>
          </p:nvSpPr>
          <p:spPr>
            <a:xfrm>
              <a:off x="1969659" y="1854648"/>
              <a:ext cx="4114800" cy="914400"/>
            </a:xfrm>
            <a:prstGeom prst="roundRect">
              <a:avLst>
                <a:gd name="adj" fmla="val 50000"/>
              </a:avLst>
            </a:prstGeom>
            <a:gradFill>
              <a:gsLst>
                <a:gs pos="100000">
                  <a:schemeClr val="accent5">
                    <a:lumMod val="75000"/>
                  </a:schemeClr>
                </a:gs>
                <a:gs pos="0">
                  <a:schemeClr val="accent5"/>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FFFFFF"/>
                  </a:solidFill>
                  <a:effectLst/>
                  <a:uLnTx/>
                  <a:uFillTx/>
                  <a:latin typeface="Arial"/>
                  <a:ea typeface="+mn-ea"/>
                  <a:cs typeface="+mn-cs"/>
                </a:rPr>
                <a:t>External trigeminal neurostimulation (eTNS)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05C92A0C-442B-44BE-9E2C-03CE13A57727}"/>
                </a:ext>
              </a:extLst>
            </p:cNvPr>
            <p:cNvSpPr/>
            <p:nvPr/>
          </p:nvSpPr>
          <p:spPr>
            <a:xfrm>
              <a:off x="1963889" y="3722116"/>
              <a:ext cx="4114800" cy="914400"/>
            </a:xfrm>
            <a:prstGeom prst="roundRect">
              <a:avLst>
                <a:gd name="adj" fmla="val 50000"/>
              </a:avLst>
            </a:prstGeom>
            <a:gradFill>
              <a:gsLst>
                <a:gs pos="100000">
                  <a:schemeClr val="accent5">
                    <a:lumMod val="75000"/>
                  </a:schemeClr>
                </a:gs>
                <a:gs pos="0">
                  <a:schemeClr val="accent5"/>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a:ea typeface="+mn-ea"/>
                  <a:cs typeface="+mn-cs"/>
                </a:rPr>
                <a:t>Non‐invasive vagus nerve stimulation (nVNS)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B67E6A93-B931-47C9-A953-3150E8810978}"/>
                </a:ext>
              </a:extLst>
            </p:cNvPr>
            <p:cNvSpPr txBox="1"/>
            <p:nvPr/>
          </p:nvSpPr>
          <p:spPr>
            <a:xfrm>
              <a:off x="2029979" y="1370478"/>
              <a:ext cx="41845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8595B"/>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26F2E16A-7A83-48C2-BCC4-5FF7C04AC44A}"/>
                </a:ext>
              </a:extLst>
            </p:cNvPr>
            <p:cNvSpPr/>
            <p:nvPr/>
          </p:nvSpPr>
          <p:spPr>
            <a:xfrm>
              <a:off x="1963889" y="4687561"/>
              <a:ext cx="4114800" cy="914400"/>
            </a:xfrm>
            <a:prstGeom prst="roundRect">
              <a:avLst>
                <a:gd name="adj" fmla="val 50000"/>
              </a:avLst>
            </a:prstGeom>
            <a:gradFill>
              <a:gsLst>
                <a:gs pos="100000">
                  <a:schemeClr val="accent5">
                    <a:lumMod val="75000"/>
                  </a:schemeClr>
                </a:gs>
                <a:gs pos="0">
                  <a:schemeClr val="accent5"/>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FFFF"/>
                  </a:solidFill>
                  <a:effectLst/>
                  <a:uLnTx/>
                  <a:uFillTx/>
                  <a:latin typeface="Arial"/>
                  <a:ea typeface="+mn-ea"/>
                  <a:cs typeface="+mn-cs"/>
                </a:rPr>
                <a:t>Remote</a:t>
              </a:r>
              <a:r>
                <a:rPr kumimoji="0" lang="fr-FR" sz="1800" b="1" i="0" u="none" strike="noStrike" kern="1200" cap="none" spc="0" normalizeH="0" baseline="0" noProof="0" dirty="0">
                  <a:ln>
                    <a:noFill/>
                  </a:ln>
                  <a:solidFill>
                    <a:srgbClr val="FFFFFF"/>
                  </a:solidFill>
                  <a:effectLst/>
                  <a:uLnTx/>
                  <a:uFillTx/>
                  <a:latin typeface="Arial"/>
                  <a:ea typeface="+mn-ea"/>
                  <a:cs typeface="+mn-cs"/>
                </a:rPr>
                <a:t> </a:t>
              </a:r>
              <a:r>
                <a:rPr kumimoji="0" lang="fr-FR" sz="1800" b="1" i="0" u="none" strike="noStrike" kern="1200" cap="none" spc="0" normalizeH="0" baseline="0" noProof="0" dirty="0" err="1">
                  <a:ln>
                    <a:noFill/>
                  </a:ln>
                  <a:solidFill>
                    <a:srgbClr val="FFFFFF"/>
                  </a:solidFill>
                  <a:effectLst/>
                  <a:uLnTx/>
                  <a:uFillTx/>
                  <a:latin typeface="Arial"/>
                  <a:ea typeface="+mn-ea"/>
                  <a:cs typeface="+mn-cs"/>
                </a:rPr>
                <a:t>electrical</a:t>
              </a:r>
              <a:r>
                <a:rPr kumimoji="0" lang="fr-FR" sz="1800" b="1" i="0" u="none" strike="noStrike" kern="1200" cap="none" spc="0" normalizeH="0" baseline="0" noProof="0" dirty="0">
                  <a:ln>
                    <a:noFill/>
                  </a:ln>
                  <a:solidFill>
                    <a:srgbClr val="FFFFFF"/>
                  </a:solidFill>
                  <a:effectLst/>
                  <a:uLnTx/>
                  <a:uFillTx/>
                  <a:latin typeface="Arial"/>
                  <a:ea typeface="+mn-ea"/>
                  <a:cs typeface="+mn-cs"/>
                </a:rPr>
                <a:t> </a:t>
              </a:r>
              <a:br>
                <a:rPr kumimoji="0" lang="fr-FR" sz="1800" b="1" i="0" u="none" strike="noStrike" kern="1200" cap="none" spc="0" normalizeH="0" baseline="0" noProof="0" dirty="0">
                  <a:ln>
                    <a:noFill/>
                  </a:ln>
                  <a:solidFill>
                    <a:srgbClr val="FFFFFF"/>
                  </a:solidFill>
                  <a:effectLst/>
                  <a:uLnTx/>
                  <a:uFillTx/>
                  <a:latin typeface="Arial"/>
                  <a:ea typeface="+mn-ea"/>
                  <a:cs typeface="+mn-cs"/>
                </a:rPr>
              </a:br>
              <a:r>
                <a:rPr kumimoji="0" lang="fr-FR" sz="1800" b="1" i="0" u="none" strike="noStrike" kern="1200" cap="none" spc="0" normalizeH="0" baseline="0" noProof="0" dirty="0">
                  <a:ln>
                    <a:noFill/>
                  </a:ln>
                  <a:solidFill>
                    <a:srgbClr val="FFFFFF"/>
                  </a:solidFill>
                  <a:effectLst/>
                  <a:uLnTx/>
                  <a:uFillTx/>
                  <a:latin typeface="Arial"/>
                  <a:ea typeface="+mn-ea"/>
                  <a:cs typeface="+mn-cs"/>
                </a:rPr>
                <a:t>neuromodulation (REN)</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9" name="Rectangle: Rounded Corners 17">
            <a:extLst>
              <a:ext uri="{FF2B5EF4-FFF2-40B4-BE49-F238E27FC236}">
                <a16:creationId xmlns:a16="http://schemas.microsoft.com/office/drawing/2014/main" id="{3B290022-A0FF-5A1A-6039-7D2CB3AAED5F}"/>
              </a:ext>
            </a:extLst>
          </p:cNvPr>
          <p:cNvSpPr/>
          <p:nvPr/>
        </p:nvSpPr>
        <p:spPr>
          <a:xfrm>
            <a:off x="3925570" y="5094065"/>
            <a:ext cx="4114800" cy="914400"/>
          </a:xfrm>
          <a:prstGeom prst="roundRect">
            <a:avLst>
              <a:gd name="adj" fmla="val 50000"/>
            </a:avLst>
          </a:prstGeom>
          <a:gradFill>
            <a:gsLst>
              <a:gs pos="100000">
                <a:schemeClr val="accent5">
                  <a:lumMod val="75000"/>
                </a:schemeClr>
              </a:gs>
              <a:gs pos="0">
                <a:schemeClr val="accent5"/>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FFFF"/>
                </a:solidFill>
                <a:effectLst/>
                <a:uLnTx/>
                <a:uFillTx/>
                <a:latin typeface="Arial"/>
                <a:ea typeface="+mn-ea"/>
                <a:cs typeface="+mn-cs"/>
              </a:rPr>
              <a:t>Combined</a:t>
            </a:r>
            <a:r>
              <a:rPr kumimoji="0" lang="fr-FR" sz="1800" b="1" i="0" u="none" strike="noStrike" kern="1200" cap="none" spc="0" normalizeH="0" baseline="0" noProof="0" dirty="0">
                <a:ln>
                  <a:noFill/>
                </a:ln>
                <a:solidFill>
                  <a:srgbClr val="FFFFFF"/>
                </a:solidFill>
                <a:effectLst/>
                <a:uLnTx/>
                <a:uFillTx/>
                <a:latin typeface="Arial"/>
                <a:ea typeface="+mn-ea"/>
                <a:cs typeface="+mn-cs"/>
              </a:rPr>
              <a:t> Occipital-</a:t>
            </a:r>
            <a:r>
              <a:rPr kumimoji="0" lang="fr-FR" sz="1800" b="1" i="0" u="none" strike="noStrike" kern="1200" cap="none" spc="0" normalizeH="0" baseline="0" noProof="0" dirty="0" err="1">
                <a:ln>
                  <a:noFill/>
                </a:ln>
                <a:solidFill>
                  <a:srgbClr val="FFFFFF"/>
                </a:solidFill>
                <a:effectLst/>
                <a:uLnTx/>
                <a:uFillTx/>
                <a:latin typeface="Arial"/>
                <a:ea typeface="+mn-ea"/>
                <a:cs typeface="+mn-cs"/>
              </a:rPr>
              <a:t>Trigeminal</a:t>
            </a:r>
            <a:r>
              <a:rPr kumimoji="0" lang="fr-FR" sz="1800" b="1" i="0" u="none" strike="noStrike" kern="1200" cap="none" spc="0" normalizeH="0" baseline="0" noProof="0" dirty="0">
                <a:ln>
                  <a:noFill/>
                </a:ln>
                <a:solidFill>
                  <a:srgbClr val="FFFFFF"/>
                </a:solidFill>
                <a:effectLst/>
                <a:uLnTx/>
                <a:uFillTx/>
                <a:latin typeface="Arial"/>
                <a:ea typeface="+mn-ea"/>
                <a:cs typeface="+mn-cs"/>
              </a:rPr>
              <a:t> </a:t>
            </a:r>
            <a:r>
              <a:rPr lang="fr-FR" b="1" dirty="0" err="1">
                <a:solidFill>
                  <a:srgbClr val="FFFFFF"/>
                </a:solidFill>
                <a:latin typeface="Arial"/>
              </a:rPr>
              <a:t>Neuros</a:t>
            </a:r>
            <a:r>
              <a:rPr kumimoji="0" lang="fr-FR" sz="1800" b="1" i="0" u="none" strike="noStrike" kern="1200" cap="none" spc="0" normalizeH="0" baseline="0" noProof="0" dirty="0" err="1">
                <a:ln>
                  <a:noFill/>
                </a:ln>
                <a:solidFill>
                  <a:srgbClr val="FFFFFF"/>
                </a:solidFill>
                <a:effectLst/>
                <a:uLnTx/>
                <a:uFillTx/>
                <a:latin typeface="Arial"/>
                <a:ea typeface="+mn-ea"/>
                <a:cs typeface="+mn-cs"/>
              </a:rPr>
              <a:t>timulation</a:t>
            </a:r>
            <a:r>
              <a:rPr kumimoji="0" lang="fr-FR" sz="1800" b="1" i="0" u="none" strike="noStrike" kern="1200" cap="none" spc="0" normalizeH="0" baseline="0" noProof="0" dirty="0">
                <a:ln>
                  <a:noFill/>
                </a:ln>
                <a:solidFill>
                  <a:srgbClr val="FFFFFF"/>
                </a:solidFill>
                <a:effectLst/>
                <a:uLnTx/>
                <a:uFillTx/>
                <a:latin typeface="Arial"/>
                <a:ea typeface="+mn-ea"/>
                <a:cs typeface="+mn-cs"/>
              </a:rPr>
              <a:t> (COT-NS)</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91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741A-355C-4711-B2D1-203C2E66FB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311069-4F00-41DE-9A3A-3916BF33DAA0}"/>
              </a:ext>
            </a:extLst>
          </p:cNvPr>
          <p:cNvSpPr>
            <a:spLocks noGrp="1"/>
          </p:cNvSpPr>
          <p:nvPr>
            <p:ph idx="1"/>
          </p:nvPr>
        </p:nvSpPr>
        <p:spPr/>
        <p:txBody>
          <a:bodyPr/>
          <a:lstStyle/>
          <a:p>
            <a:endParaRPr lang="en-US"/>
          </a:p>
        </p:txBody>
      </p:sp>
      <p:pic>
        <p:nvPicPr>
          <p:cNvPr id="1026" name="Picture 2" descr="Tear Down This Wall! by Dresdner Sinfoniker — Kickstarter">
            <a:extLst>
              <a:ext uri="{FF2B5EF4-FFF2-40B4-BE49-F238E27FC236}">
                <a16:creationId xmlns:a16="http://schemas.microsoft.com/office/drawing/2014/main" id="{118C9DF0-85B7-41A3-8D62-894FE2DFCA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53" t="1528" r="6173" b="13750"/>
          <a:stretch/>
        </p:blipFill>
        <p:spPr bwMode="auto">
          <a:xfrm>
            <a:off x="1227367" y="296323"/>
            <a:ext cx="10391308" cy="6048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066C4C-CA4D-4D17-BEA0-E50004B288CF}"/>
              </a:ext>
            </a:extLst>
          </p:cNvPr>
          <p:cNvSpPr txBox="1"/>
          <p:nvPr/>
        </p:nvSpPr>
        <p:spPr>
          <a:xfrm rot="20141380">
            <a:off x="284897" y="553593"/>
            <a:ext cx="3389289" cy="1077218"/>
          </a:xfrm>
          <a:prstGeom prst="rect">
            <a:avLst/>
          </a:prstGeom>
          <a:solidFill>
            <a:schemeClr val="bg1"/>
          </a:solidFill>
        </p:spPr>
        <p:txBody>
          <a:bodyPr wrap="square" rtlCol="0">
            <a:spAutoFit/>
          </a:bodyPr>
          <a:lstStyle/>
          <a:p>
            <a:r>
              <a:rPr lang="en-US" sz="3200" dirty="0"/>
              <a:t>Acute Migraine Treatment</a:t>
            </a:r>
          </a:p>
        </p:txBody>
      </p:sp>
      <p:sp>
        <p:nvSpPr>
          <p:cNvPr id="7" name="TextBox 6">
            <a:extLst>
              <a:ext uri="{FF2B5EF4-FFF2-40B4-BE49-F238E27FC236}">
                <a16:creationId xmlns:a16="http://schemas.microsoft.com/office/drawing/2014/main" id="{ED9D960E-7503-41B2-A9B3-552F5871D458}"/>
              </a:ext>
            </a:extLst>
          </p:cNvPr>
          <p:cNvSpPr txBox="1"/>
          <p:nvPr/>
        </p:nvSpPr>
        <p:spPr>
          <a:xfrm rot="2937125">
            <a:off x="9380006" y="436271"/>
            <a:ext cx="2422516" cy="1569660"/>
          </a:xfrm>
          <a:prstGeom prst="rect">
            <a:avLst/>
          </a:prstGeom>
          <a:solidFill>
            <a:schemeClr val="bg1"/>
          </a:solidFill>
        </p:spPr>
        <p:txBody>
          <a:bodyPr wrap="square">
            <a:spAutoFit/>
          </a:bodyPr>
          <a:lstStyle/>
          <a:p>
            <a:r>
              <a:rPr lang="en-US" sz="3200" dirty="0"/>
              <a:t>Preventive Migraine Treatment</a:t>
            </a:r>
          </a:p>
        </p:txBody>
      </p:sp>
    </p:spTree>
    <p:extLst>
      <p:ext uri="{BB962C8B-B14F-4D97-AF65-F5344CB8AC3E}">
        <p14:creationId xmlns:p14="http://schemas.microsoft.com/office/powerpoint/2010/main" val="110284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6F6FC-59C2-4223-ACC8-18F2202B1930}"/>
              </a:ext>
            </a:extLst>
          </p:cNvPr>
          <p:cNvSpPr>
            <a:spLocks noGrp="1"/>
          </p:cNvSpPr>
          <p:nvPr>
            <p:ph type="title"/>
          </p:nvPr>
        </p:nvSpPr>
        <p:spPr/>
        <p:txBody>
          <a:bodyPr/>
          <a:lstStyle/>
          <a:p>
            <a:endParaRPr lang="en-US" dirty="0">
              <a:solidFill>
                <a:schemeClr val="tx1"/>
              </a:solidFill>
            </a:endParaRPr>
          </a:p>
        </p:txBody>
      </p:sp>
      <p:sp>
        <p:nvSpPr>
          <p:cNvPr id="3" name="Content Placeholder 2">
            <a:extLst>
              <a:ext uri="{FF2B5EF4-FFF2-40B4-BE49-F238E27FC236}">
                <a16:creationId xmlns:a16="http://schemas.microsoft.com/office/drawing/2014/main" id="{4B160A05-B1EF-47C6-8BBB-85DDDFEC8C85}"/>
              </a:ext>
            </a:extLst>
          </p:cNvPr>
          <p:cNvSpPr>
            <a:spLocks noGrp="1"/>
          </p:cNvSpPr>
          <p:nvPr>
            <p:ph idx="1"/>
          </p:nvPr>
        </p:nvSpPr>
        <p:spPr/>
        <p:txBody>
          <a:bodyPr/>
          <a:lstStyle/>
          <a:p>
            <a:endParaRPr lang="en-US" dirty="0">
              <a:solidFill>
                <a:schemeClr val="tx1"/>
              </a:solidFill>
            </a:endParaRPr>
          </a:p>
        </p:txBody>
      </p:sp>
      <p:sp>
        <p:nvSpPr>
          <p:cNvPr id="4" name="Text Placeholder 3">
            <a:extLst>
              <a:ext uri="{FF2B5EF4-FFF2-40B4-BE49-F238E27FC236}">
                <a16:creationId xmlns:a16="http://schemas.microsoft.com/office/drawing/2014/main" id="{E82C3DB6-C1EC-4B3B-BE8E-A4FFA3F290A6}"/>
              </a:ext>
            </a:extLst>
          </p:cNvPr>
          <p:cNvSpPr>
            <a:spLocks noGrp="1"/>
          </p:cNvSpPr>
          <p:nvPr>
            <p:ph type="body" sz="quarter" idx="11"/>
          </p:nvPr>
        </p:nvSpPr>
        <p:spPr/>
        <p:txBody>
          <a:bodyPr/>
          <a:lstStyle/>
          <a:p>
            <a:endParaRPr lang="en-US" dirty="0">
              <a:solidFill>
                <a:schemeClr val="tx1"/>
              </a:solidFill>
            </a:endParaRPr>
          </a:p>
        </p:txBody>
      </p:sp>
      <p:sp>
        <p:nvSpPr>
          <p:cNvPr id="5" name="Slide Number Placeholder 3">
            <a:extLst>
              <a:ext uri="{FF2B5EF4-FFF2-40B4-BE49-F238E27FC236}">
                <a16:creationId xmlns:a16="http://schemas.microsoft.com/office/drawing/2014/main" id="{B097FF87-957E-401C-9736-BE4632E4EB7C}"/>
              </a:ext>
            </a:extLst>
          </p:cNvPr>
          <p:cNvSpPr txBox="1">
            <a:spLocks/>
          </p:cNvSpPr>
          <p:nvPr/>
        </p:nvSpPr>
        <p:spPr>
          <a:xfrm>
            <a:off x="11750400" y="129600"/>
            <a:ext cx="399600" cy="363600"/>
          </a:xfrm>
          <a:prstGeom prst="rect">
            <a:avLst/>
          </a:prstGeom>
        </p:spPr>
        <p:txBody>
          <a:bodyPr/>
          <a:lstStyle>
            <a:defPPr>
              <a:defRPr lang="en-US"/>
            </a:defPPr>
            <a:lvl1pPr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1pPr>
            <a:lvl2pPr marL="4572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2pPr>
            <a:lvl3pPr marL="9144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3pPr>
            <a:lvl4pPr marL="13716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4pPr>
            <a:lvl5pPr marL="18288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5pPr>
            <a:lvl6pPr marL="2286000" algn="l" defTabSz="457200" rtl="0" eaLnBrk="1" latinLnBrk="0" hangingPunct="1">
              <a:defRPr sz="2400" b="1" i="1" kern="1200">
                <a:solidFill>
                  <a:srgbClr val="B4EBFE"/>
                </a:solidFill>
                <a:latin typeface="Arial" charset="0"/>
                <a:ea typeface="ＭＳ Ｐゴシック" charset="0"/>
                <a:cs typeface="ＭＳ Ｐゴシック" charset="0"/>
              </a:defRPr>
            </a:lvl6pPr>
            <a:lvl7pPr marL="2743200" algn="l" defTabSz="457200" rtl="0" eaLnBrk="1" latinLnBrk="0" hangingPunct="1">
              <a:defRPr sz="2400" b="1" i="1" kern="1200">
                <a:solidFill>
                  <a:srgbClr val="B4EBFE"/>
                </a:solidFill>
                <a:latin typeface="Arial" charset="0"/>
                <a:ea typeface="ＭＳ Ｐゴシック" charset="0"/>
                <a:cs typeface="ＭＳ Ｐゴシック" charset="0"/>
              </a:defRPr>
            </a:lvl7pPr>
            <a:lvl8pPr marL="3200400" algn="l" defTabSz="457200" rtl="0" eaLnBrk="1" latinLnBrk="0" hangingPunct="1">
              <a:defRPr sz="2400" b="1" i="1" kern="1200">
                <a:solidFill>
                  <a:srgbClr val="B4EBFE"/>
                </a:solidFill>
                <a:latin typeface="Arial" charset="0"/>
                <a:ea typeface="ＭＳ Ｐゴシック" charset="0"/>
                <a:cs typeface="ＭＳ Ｐゴシック" charset="0"/>
              </a:defRPr>
            </a:lvl8pPr>
            <a:lvl9pPr marL="3657600" algn="l" defTabSz="457200" rtl="0" eaLnBrk="1" latinLnBrk="0" hangingPunct="1">
              <a:defRPr sz="2400" b="1" i="1" kern="1200">
                <a:solidFill>
                  <a:srgbClr val="B4EBFE"/>
                </a:solidFill>
                <a:latin typeface="Arial" charset="0"/>
                <a:ea typeface="ＭＳ Ｐゴシック" charset="0"/>
                <a:cs typeface="ＭＳ Ｐゴシック" charset="0"/>
              </a:defRPr>
            </a:lvl9pPr>
          </a:lstStyle>
          <a:p>
            <a:endParaRPr lang="en-GB" i="0" dirty="0">
              <a:solidFill>
                <a:schemeClr val="tx1"/>
              </a:solidFill>
            </a:endParaRPr>
          </a:p>
        </p:txBody>
      </p:sp>
      <p:sp>
        <p:nvSpPr>
          <p:cNvPr id="6" name="Title 1">
            <a:extLst>
              <a:ext uri="{FF2B5EF4-FFF2-40B4-BE49-F238E27FC236}">
                <a16:creationId xmlns:a16="http://schemas.microsoft.com/office/drawing/2014/main" id="{3FAEE7AF-AE65-4D07-BDEE-504EB9D6ED80}"/>
              </a:ext>
            </a:extLst>
          </p:cNvPr>
          <p:cNvSpPr txBox="1">
            <a:spLocks/>
          </p:cNvSpPr>
          <p:nvPr/>
        </p:nvSpPr>
        <p:spPr>
          <a:xfrm>
            <a:off x="402" y="-80781"/>
            <a:ext cx="12191598" cy="1276670"/>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pPr algn="ctr"/>
            <a:r>
              <a:rPr lang="it-IT" sz="3600" b="1" i="0" dirty="0" err="1">
                <a:solidFill>
                  <a:schemeClr val="bg1"/>
                </a:solidFill>
                <a:latin typeface="+mn-lt"/>
              </a:rPr>
              <a:t>Noninvasive</a:t>
            </a:r>
            <a:r>
              <a:rPr lang="it-IT" sz="3600" b="1" i="0" dirty="0">
                <a:solidFill>
                  <a:schemeClr val="bg1"/>
                </a:solidFill>
                <a:latin typeface="+mn-lt"/>
              </a:rPr>
              <a:t> Neuromodulation for </a:t>
            </a:r>
            <a:r>
              <a:rPr lang="it-IT" sz="3600" b="1" i="0" dirty="0" err="1">
                <a:solidFill>
                  <a:schemeClr val="bg1"/>
                </a:solidFill>
                <a:latin typeface="+mn-lt"/>
              </a:rPr>
              <a:t>Migraine</a:t>
            </a:r>
            <a:r>
              <a:rPr lang="it-IT" sz="3600" b="1" i="0" dirty="0">
                <a:solidFill>
                  <a:schemeClr val="bg1"/>
                </a:solidFill>
                <a:latin typeface="+mn-lt"/>
              </a:rPr>
              <a:t> </a:t>
            </a:r>
          </a:p>
        </p:txBody>
      </p:sp>
      <p:sp>
        <p:nvSpPr>
          <p:cNvPr id="7" name="Content Placeholder 2">
            <a:extLst>
              <a:ext uri="{FF2B5EF4-FFF2-40B4-BE49-F238E27FC236}">
                <a16:creationId xmlns:a16="http://schemas.microsoft.com/office/drawing/2014/main" id="{AC6537A3-CE0E-47A9-BAA0-05171EDD17AB}"/>
              </a:ext>
            </a:extLst>
          </p:cNvPr>
          <p:cNvSpPr txBox="1">
            <a:spLocks/>
          </p:cNvSpPr>
          <p:nvPr/>
        </p:nvSpPr>
        <p:spPr>
          <a:xfrm>
            <a:off x="8865310" y="1919306"/>
            <a:ext cx="2789764" cy="4465709"/>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Wingdings" panose="05000000000000000000"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buClr>
                <a:schemeClr val="accent1"/>
              </a:buClr>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600"/>
              </a:spcBef>
              <a:buClr>
                <a:schemeClr val="accent1"/>
              </a:buClr>
              <a:buFont typeface="Wingdings" panose="05000000000000000000" pitchFamily="2" charset="2"/>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400" i="0" dirty="0">
                <a:solidFill>
                  <a:schemeClr val="tx1"/>
                </a:solidFill>
                <a:latin typeface="Arial" panose="020B0604020202020204" pitchFamily="34" charset="0"/>
                <a:cs typeface="Arial" panose="020B0604020202020204" pitchFamily="34" charset="0"/>
              </a:rPr>
              <a:t>Combined occipital and supraorbital transcutaneous                        nerve stimulation</a:t>
            </a:r>
            <a:r>
              <a:rPr lang="en-US" sz="1400" i="0" baseline="30000" dirty="0">
                <a:solidFill>
                  <a:schemeClr val="tx1"/>
                </a:solidFill>
                <a:latin typeface="Arial" panose="020B0604020202020204" pitchFamily="34" charset="0"/>
                <a:cs typeface="Arial" panose="020B0604020202020204" pitchFamily="34" charset="0"/>
              </a:rPr>
              <a:t>4</a:t>
            </a:r>
            <a:r>
              <a:rPr lang="en-US" sz="1400" i="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COT</a:t>
            </a:r>
            <a:r>
              <a:rPr lang="en-US" sz="1400" i="0" dirty="0">
                <a:solidFill>
                  <a:schemeClr val="tx1"/>
                </a:solidFill>
                <a:latin typeface="Arial" panose="020B0604020202020204" pitchFamily="34" charset="0"/>
                <a:cs typeface="Arial" panose="020B0604020202020204" pitchFamily="34" charset="0"/>
              </a:rPr>
              <a:t>-NS) </a:t>
            </a:r>
            <a:r>
              <a:rPr lang="en-US" sz="1400" i="0" baseline="30000" dirty="0">
                <a:solidFill>
                  <a:schemeClr val="tx1"/>
                </a:solidFill>
                <a:latin typeface="Arial" panose="020B0604020202020204" pitchFamily="34" charset="0"/>
                <a:cs typeface="Arial" panose="020B0604020202020204" pitchFamily="34" charset="0"/>
              </a:rPr>
              <a:t>4,5</a:t>
            </a:r>
            <a:endParaRPr lang="en-US" sz="1400" i="0" dirty="0">
              <a:solidFill>
                <a:schemeClr val="tx1"/>
              </a:solidFill>
            </a:endParaRPr>
          </a:p>
        </p:txBody>
      </p:sp>
      <p:sp>
        <p:nvSpPr>
          <p:cNvPr id="8" name="Title 2">
            <a:extLst>
              <a:ext uri="{FF2B5EF4-FFF2-40B4-BE49-F238E27FC236}">
                <a16:creationId xmlns:a16="http://schemas.microsoft.com/office/drawing/2014/main" id="{ACEF1A9D-CBA1-4C5D-9A03-777F32BB8E5F}"/>
              </a:ext>
            </a:extLst>
          </p:cNvPr>
          <p:cNvSpPr txBox="1">
            <a:spLocks/>
          </p:cNvSpPr>
          <p:nvPr/>
        </p:nvSpPr>
        <p:spPr bwMode="auto">
          <a:xfrm>
            <a:off x="250498" y="1258420"/>
            <a:ext cx="12192000" cy="11370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pPr algn="l"/>
            <a:endParaRPr lang="en-US" b="0" i="0" kern="0" dirty="0"/>
          </a:p>
        </p:txBody>
      </p:sp>
      <p:sp>
        <p:nvSpPr>
          <p:cNvPr id="9" name="Footer Placeholder 9">
            <a:extLst>
              <a:ext uri="{FF2B5EF4-FFF2-40B4-BE49-F238E27FC236}">
                <a16:creationId xmlns:a16="http://schemas.microsoft.com/office/drawing/2014/main" id="{3B5B8B73-DE79-453E-AA10-3B1595D750CB}"/>
              </a:ext>
            </a:extLst>
          </p:cNvPr>
          <p:cNvSpPr txBox="1">
            <a:spLocks/>
          </p:cNvSpPr>
          <p:nvPr/>
        </p:nvSpPr>
        <p:spPr bwMode="auto">
          <a:xfrm>
            <a:off x="-154807" y="6028620"/>
            <a:ext cx="10675454" cy="77559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74320" tIns="137160" rIns="274320" bIns="137160" numCol="1" anchor="b" anchorCtr="0" compatLnSpc="1">
            <a:prstTxWarp prst="textNoShape">
              <a:avLst/>
            </a:prstTxWarp>
            <a:spAutoFit/>
          </a:bodyPr>
          <a:lstStyle>
            <a:lvl1pPr marL="0" indent="0" algn="l" rtl="0" eaLnBrk="1" fontAlgn="base" hangingPunct="1">
              <a:lnSpc>
                <a:spcPct val="90000"/>
              </a:lnSpc>
              <a:spcBef>
                <a:spcPts val="0"/>
              </a:spcBef>
              <a:spcAft>
                <a:spcPct val="0"/>
              </a:spcAft>
              <a:buClr>
                <a:schemeClr val="accent5"/>
              </a:buClr>
              <a:buFont typeface="Times" charset="0"/>
              <a:buNone/>
              <a:defRPr sz="1400" b="1">
                <a:solidFill>
                  <a:schemeClr val="bg1"/>
                </a:solidFill>
                <a:latin typeface="+mn-lt"/>
                <a:ea typeface="ＭＳ Ｐゴシック" charset="0"/>
                <a:cs typeface="ＭＳ Ｐゴシック" charset="0"/>
              </a:defRPr>
            </a:lvl1pPr>
            <a:lvl2pPr marL="395288"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2pPr>
            <a:lvl3pPr marL="801688"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3pPr>
            <a:lvl4pPr marL="1196975"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4pPr>
            <a:lvl5pPr marL="1601787" indent="0" algn="l" rtl="0" eaLnBrk="1" fontAlgn="base" hangingPunct="1">
              <a:spcBef>
                <a:spcPts val="2100"/>
              </a:spcBef>
              <a:spcAft>
                <a:spcPct val="0"/>
              </a:spcAft>
              <a:buClr>
                <a:schemeClr val="accent5"/>
              </a:buClr>
              <a:buNone/>
              <a:defRPr sz="1200">
                <a:solidFill>
                  <a:schemeClr val="bg1"/>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a:lstStyle>
          <a:p>
            <a:r>
              <a:rPr lang="nl-NL" sz="1200" b="0" i="0" kern="0" dirty="0">
                <a:solidFill>
                  <a:schemeClr val="tx1"/>
                </a:solidFill>
              </a:rPr>
              <a:t>1. </a:t>
            </a:r>
            <a:r>
              <a:rPr lang="nl-NL" sz="1200" b="0" i="0" kern="0" dirty="0" err="1">
                <a:solidFill>
                  <a:schemeClr val="tx1"/>
                </a:solidFill>
              </a:rPr>
              <a:t>Tepper</a:t>
            </a:r>
            <a:r>
              <a:rPr lang="nl-NL" sz="1200" b="0" i="0" kern="0" dirty="0">
                <a:solidFill>
                  <a:schemeClr val="tx1"/>
                </a:solidFill>
              </a:rPr>
              <a:t> SJ, Tepper DE. </a:t>
            </a:r>
            <a:r>
              <a:rPr lang="nl-NL" sz="1200" b="0" i="1" kern="0" dirty="0">
                <a:solidFill>
                  <a:schemeClr val="tx1"/>
                </a:solidFill>
              </a:rPr>
              <a:t>Practical Neurology</a:t>
            </a:r>
            <a:r>
              <a:rPr lang="nl-NL" sz="1200" b="0" kern="0" dirty="0">
                <a:solidFill>
                  <a:schemeClr val="tx1"/>
                </a:solidFill>
              </a:rPr>
              <a:t>. </a:t>
            </a:r>
            <a:r>
              <a:rPr lang="nl-NL" sz="1200" b="0" i="0" kern="0" dirty="0">
                <a:solidFill>
                  <a:schemeClr val="tx1"/>
                </a:solidFill>
              </a:rPr>
              <a:t>2018;17:42-45;</a:t>
            </a:r>
            <a:r>
              <a:rPr lang="en-US" sz="1200" b="0" i="0" kern="0" dirty="0">
                <a:solidFill>
                  <a:schemeClr val="tx1"/>
                </a:solidFill>
              </a:rPr>
              <a:t> 2. </a:t>
            </a:r>
            <a:r>
              <a:rPr lang="en-US" sz="1200" b="0" i="0" kern="0" dirty="0" err="1">
                <a:solidFill>
                  <a:schemeClr val="tx1"/>
                </a:solidFill>
              </a:rPr>
              <a:t>Yarnitsky</a:t>
            </a:r>
            <a:r>
              <a:rPr lang="en-US" sz="1200" b="0" i="0" kern="0" dirty="0">
                <a:solidFill>
                  <a:schemeClr val="tx1"/>
                </a:solidFill>
              </a:rPr>
              <a:t> et al.  </a:t>
            </a:r>
            <a:r>
              <a:rPr lang="en-US" sz="1200" b="0" i="1" kern="0" dirty="0">
                <a:solidFill>
                  <a:schemeClr val="tx1"/>
                </a:solidFill>
              </a:rPr>
              <a:t>Headache. </a:t>
            </a:r>
            <a:r>
              <a:rPr lang="en-US" sz="1200" b="0" i="0" kern="0" dirty="0">
                <a:solidFill>
                  <a:schemeClr val="tx1"/>
                </a:solidFill>
              </a:rPr>
              <a:t>2019;59:1240-1252: </a:t>
            </a:r>
          </a:p>
          <a:p>
            <a:r>
              <a:rPr lang="en-US" sz="1200" b="0" i="0" kern="0" dirty="0">
                <a:solidFill>
                  <a:schemeClr val="tx1"/>
                </a:solidFill>
              </a:rPr>
              <a:t>3. Rapoport AM and Tepper SJ. </a:t>
            </a:r>
            <a:r>
              <a:rPr lang="en-US" sz="1200" b="0" i="1" kern="0" dirty="0">
                <a:solidFill>
                  <a:schemeClr val="tx1"/>
                </a:solidFill>
              </a:rPr>
              <a:t>Headache</a:t>
            </a:r>
            <a:r>
              <a:rPr lang="en-US" sz="1200" b="0" kern="0" dirty="0">
                <a:solidFill>
                  <a:schemeClr val="tx1"/>
                </a:solidFill>
              </a:rPr>
              <a:t>. </a:t>
            </a:r>
            <a:r>
              <a:rPr lang="en-US" sz="1200" b="0" i="0" kern="0" dirty="0">
                <a:solidFill>
                  <a:schemeClr val="tx1"/>
                </a:solidFill>
              </a:rPr>
              <a:t>2020;60:229-234; 4. Tepper SJ et al. </a:t>
            </a:r>
            <a:r>
              <a:rPr lang="en-US" sz="1200" b="0" i="1" kern="0" dirty="0">
                <a:solidFill>
                  <a:schemeClr val="tx1"/>
                </a:solidFill>
              </a:rPr>
              <a:t>Headache</a:t>
            </a:r>
            <a:r>
              <a:rPr lang="en-US" sz="1200" b="0" i="0" kern="0" dirty="0">
                <a:solidFill>
                  <a:schemeClr val="tx1"/>
                </a:solidFill>
              </a:rPr>
              <a:t> 2022;62: </a:t>
            </a:r>
            <a:r>
              <a:rPr lang="en-US" sz="1200" b="0" dirty="0">
                <a:solidFill>
                  <a:schemeClr val="tx1"/>
                </a:solidFill>
              </a:rPr>
              <a:t>DOI: 10.1111/head.14350.</a:t>
            </a:r>
          </a:p>
          <a:p>
            <a:r>
              <a:rPr lang="en-US" sz="1200" b="0" dirty="0">
                <a:solidFill>
                  <a:schemeClr val="tx1"/>
                </a:solidFill>
              </a:rPr>
              <a:t>5. Sharon R and Tepper SJ.</a:t>
            </a:r>
            <a:r>
              <a:rPr lang="en-US" sz="1200" b="0" i="1" dirty="0">
                <a:solidFill>
                  <a:schemeClr val="tx1"/>
                </a:solidFill>
              </a:rPr>
              <a:t> Headache </a:t>
            </a:r>
            <a:r>
              <a:rPr lang="en-US" sz="1200" b="0" dirty="0">
                <a:solidFill>
                  <a:schemeClr val="tx1"/>
                </a:solidFill>
              </a:rPr>
              <a:t>2022;62(S1):162 (abstract and </a:t>
            </a:r>
            <a:r>
              <a:rPr lang="en-US" sz="1200" b="0" dirty="0" err="1">
                <a:solidFill>
                  <a:schemeClr val="tx1"/>
                </a:solidFill>
              </a:rPr>
              <a:t>ePoster</a:t>
            </a:r>
            <a:r>
              <a:rPr lang="en-US" sz="1200" b="0" dirty="0">
                <a:solidFill>
                  <a:schemeClr val="tx1"/>
                </a:solidFill>
              </a:rPr>
              <a:t> presentation, AHS Annual Scientific Meeting 6/11/22. </a:t>
            </a:r>
            <a:endParaRPr lang="nl-NL" sz="1200" b="0" i="0" kern="0" dirty="0">
              <a:solidFill>
                <a:schemeClr val="tx1"/>
              </a:solidFill>
            </a:endParaRPr>
          </a:p>
        </p:txBody>
      </p:sp>
      <p:pic>
        <p:nvPicPr>
          <p:cNvPr id="10" name="Picture 9">
            <a:extLst>
              <a:ext uri="{FF2B5EF4-FFF2-40B4-BE49-F238E27FC236}">
                <a16:creationId xmlns:a16="http://schemas.microsoft.com/office/drawing/2014/main" id="{E0BB2D8E-8156-4A45-8839-D0CAEB9B9915}"/>
              </a:ext>
            </a:extLst>
          </p:cNvPr>
          <p:cNvPicPr>
            <a:picLocks noChangeAspect="1"/>
          </p:cNvPicPr>
          <p:nvPr/>
        </p:nvPicPr>
        <p:blipFill rotWithShape="1">
          <a:blip r:embed="rId3">
            <a:extLst>
              <a:ext uri="{28A0092B-C50C-407E-A947-70E740481C1C}">
                <a14:useLocalDpi xmlns:a14="http://schemas.microsoft.com/office/drawing/2010/main" val="0"/>
              </a:ext>
            </a:extLst>
          </a:blip>
          <a:srcRect l="57243" t="10349" r="830" b="18987"/>
          <a:stretch/>
        </p:blipFill>
        <p:spPr>
          <a:xfrm>
            <a:off x="3210679" y="3246285"/>
            <a:ext cx="1972241" cy="1566561"/>
          </a:xfrm>
          <a:prstGeom prst="rect">
            <a:avLst/>
          </a:prstGeom>
          <a:ln>
            <a:solidFill>
              <a:schemeClr val="bg1">
                <a:lumMod val="85000"/>
              </a:schemeClr>
            </a:solidFill>
          </a:ln>
        </p:spPr>
      </p:pic>
      <p:grpSp>
        <p:nvGrpSpPr>
          <p:cNvPr id="11" name="Group 10">
            <a:extLst>
              <a:ext uri="{FF2B5EF4-FFF2-40B4-BE49-F238E27FC236}">
                <a16:creationId xmlns:a16="http://schemas.microsoft.com/office/drawing/2014/main" id="{551A4DE0-6D14-4C79-A996-88302F0C6AFE}"/>
              </a:ext>
            </a:extLst>
          </p:cNvPr>
          <p:cNvGrpSpPr/>
          <p:nvPr/>
        </p:nvGrpSpPr>
        <p:grpSpPr>
          <a:xfrm>
            <a:off x="292976" y="4360283"/>
            <a:ext cx="1692512" cy="1530178"/>
            <a:chOff x="3216360" y="3465488"/>
            <a:chExt cx="1684690" cy="1523103"/>
          </a:xfrm>
        </p:grpSpPr>
        <p:pic>
          <p:nvPicPr>
            <p:cNvPr id="12" name="Picture 2" descr="eNeura device">
              <a:extLst>
                <a:ext uri="{FF2B5EF4-FFF2-40B4-BE49-F238E27FC236}">
                  <a16:creationId xmlns:a16="http://schemas.microsoft.com/office/drawing/2014/main" id="{CDA34B73-18BC-447C-A9D4-D4429D4282A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16361" y="3465488"/>
              <a:ext cx="1684689" cy="765201"/>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pic>
          <p:nvPicPr>
            <p:cNvPr id="13" name="Picture 12" descr="http://www.eneura.com/wp-content/uploads/2017/03/device-step-2-position-behind-head.jpg">
              <a:extLst>
                <a:ext uri="{FF2B5EF4-FFF2-40B4-BE49-F238E27FC236}">
                  <a16:creationId xmlns:a16="http://schemas.microsoft.com/office/drawing/2014/main" id="{E19A1F2F-77CB-4B23-A2CB-99368404E93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2118" b="17905"/>
            <a:stretch/>
          </p:blipFill>
          <p:spPr bwMode="auto">
            <a:xfrm flipH="1">
              <a:off x="3216360" y="4223390"/>
              <a:ext cx="1684687" cy="765201"/>
            </a:xfrm>
            <a:prstGeom prst="rect">
              <a:avLst/>
            </a:prstGeom>
            <a:noFill/>
            <a:ln>
              <a:solidFill>
                <a:schemeClr val="bg1">
                  <a:lumMod val="85000"/>
                </a:schemeClr>
              </a:solidFill>
            </a:ln>
            <a:extLst>
              <a:ext uri="{909E8E84-426E-40dd-AFC4-6F175D3DCCD1}">
                <a14:hiddenFill xmlns:a14="http://schemas.microsoft.com/office/drawing/2010/main" xmlns="">
                  <a:solidFill>
                    <a:srgbClr val="FFFFFF"/>
                  </a:solidFill>
                </a14:hiddenFill>
              </a:ext>
            </a:extLst>
          </p:spPr>
        </p:pic>
      </p:grpSp>
      <p:cxnSp>
        <p:nvCxnSpPr>
          <p:cNvPr id="14" name="Straight Connector 13">
            <a:extLst>
              <a:ext uri="{FF2B5EF4-FFF2-40B4-BE49-F238E27FC236}">
                <a16:creationId xmlns:a16="http://schemas.microsoft.com/office/drawing/2014/main" id="{5C352080-4533-44EF-9BC6-0E2045B2157E}"/>
              </a:ext>
            </a:extLst>
          </p:cNvPr>
          <p:cNvCxnSpPr>
            <a:cxnSpLocks/>
          </p:cNvCxnSpPr>
          <p:nvPr/>
        </p:nvCxnSpPr>
        <p:spPr>
          <a:xfrm>
            <a:off x="2874673" y="1326913"/>
            <a:ext cx="0" cy="461433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31">
            <a:extLst>
              <a:ext uri="{FF2B5EF4-FFF2-40B4-BE49-F238E27FC236}">
                <a16:creationId xmlns:a16="http://schemas.microsoft.com/office/drawing/2014/main" id="{BD7C61ED-6E4F-4917-8E43-753B702624B9}"/>
              </a:ext>
            </a:extLst>
          </p:cNvPr>
          <p:cNvSpPr txBox="1">
            <a:spLocks/>
          </p:cNvSpPr>
          <p:nvPr/>
        </p:nvSpPr>
        <p:spPr>
          <a:xfrm>
            <a:off x="106388" y="2029646"/>
            <a:ext cx="2934466" cy="603665"/>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Font typeface="Arial" panose="020B0604020202020204" pitchFamily="34" charset="0"/>
              <a:buNone/>
            </a:pPr>
            <a:r>
              <a:rPr lang="en-US" sz="1400" i="0" dirty="0">
                <a:solidFill>
                  <a:schemeClr val="tx1"/>
                </a:solidFill>
              </a:rPr>
              <a:t>External Trigeminal Stimulation</a:t>
            </a:r>
            <a:r>
              <a:rPr lang="en-US" sz="1400" i="0" baseline="30000" dirty="0">
                <a:solidFill>
                  <a:schemeClr val="tx1"/>
                </a:solidFill>
              </a:rPr>
              <a:t>1</a:t>
            </a:r>
            <a:r>
              <a:rPr lang="en-US" sz="1400" i="0" dirty="0">
                <a:solidFill>
                  <a:schemeClr val="tx1"/>
                </a:solidFill>
              </a:rPr>
              <a:t> (eTNS) </a:t>
            </a:r>
            <a:endParaRPr lang="en-US" sz="1400" i="0" baseline="30000" dirty="0">
              <a:solidFill>
                <a:schemeClr val="tx1"/>
              </a:solidFill>
            </a:endParaRPr>
          </a:p>
        </p:txBody>
      </p:sp>
      <p:sp>
        <p:nvSpPr>
          <p:cNvPr id="16" name="Content Placeholder 31">
            <a:extLst>
              <a:ext uri="{FF2B5EF4-FFF2-40B4-BE49-F238E27FC236}">
                <a16:creationId xmlns:a16="http://schemas.microsoft.com/office/drawing/2014/main" id="{D7A3FCB8-7BAC-4FE8-A290-1B80B8EC2E5B}"/>
              </a:ext>
            </a:extLst>
          </p:cNvPr>
          <p:cNvSpPr txBox="1">
            <a:spLocks/>
          </p:cNvSpPr>
          <p:nvPr/>
        </p:nvSpPr>
        <p:spPr>
          <a:xfrm>
            <a:off x="129326" y="3732792"/>
            <a:ext cx="2751700" cy="53399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Single Pulse Transcranial Magnetic Stimulation</a:t>
            </a:r>
            <a:r>
              <a:rPr lang="en-US" sz="1400" i="0" baseline="30000" dirty="0">
                <a:solidFill>
                  <a:schemeClr val="tx1"/>
                </a:solidFill>
              </a:rPr>
              <a:t>1</a:t>
            </a:r>
            <a:endParaRPr lang="en-US" sz="1400" i="0" dirty="0">
              <a:solidFill>
                <a:schemeClr val="tx1"/>
              </a:solidFill>
            </a:endParaRPr>
          </a:p>
        </p:txBody>
      </p:sp>
      <p:sp>
        <p:nvSpPr>
          <p:cNvPr id="17" name="Content Placeholder 31">
            <a:extLst>
              <a:ext uri="{FF2B5EF4-FFF2-40B4-BE49-F238E27FC236}">
                <a16:creationId xmlns:a16="http://schemas.microsoft.com/office/drawing/2014/main" id="{31B6E6B5-4C38-4159-B9E8-E84E6ADAD259}"/>
              </a:ext>
            </a:extLst>
          </p:cNvPr>
          <p:cNvSpPr txBox="1">
            <a:spLocks/>
          </p:cNvSpPr>
          <p:nvPr/>
        </p:nvSpPr>
        <p:spPr>
          <a:xfrm>
            <a:off x="3034325" y="2122779"/>
            <a:ext cx="2893661" cy="543439"/>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Noninvasive Vagal Nerve Stimulation</a:t>
            </a:r>
            <a:r>
              <a:rPr lang="en-US" sz="1400" i="0" baseline="30000" dirty="0">
                <a:solidFill>
                  <a:schemeClr val="tx1"/>
                </a:solidFill>
              </a:rPr>
              <a:t>1</a:t>
            </a:r>
            <a:r>
              <a:rPr lang="en-US" sz="1400" i="0" dirty="0">
                <a:solidFill>
                  <a:schemeClr val="tx1"/>
                </a:solidFill>
              </a:rPr>
              <a:t> (nVNS)</a:t>
            </a:r>
            <a:r>
              <a:rPr lang="en-US" sz="1400" i="0" baseline="30000" dirty="0">
                <a:solidFill>
                  <a:schemeClr val="tx1"/>
                </a:solidFill>
              </a:rPr>
              <a:t> </a:t>
            </a:r>
            <a:endParaRPr lang="en-US" sz="1400" i="0" dirty="0">
              <a:solidFill>
                <a:schemeClr val="tx1"/>
              </a:solidFill>
            </a:endParaRPr>
          </a:p>
        </p:txBody>
      </p:sp>
      <p:sp>
        <p:nvSpPr>
          <p:cNvPr id="18" name="Content Placeholder 31">
            <a:extLst>
              <a:ext uri="{FF2B5EF4-FFF2-40B4-BE49-F238E27FC236}">
                <a16:creationId xmlns:a16="http://schemas.microsoft.com/office/drawing/2014/main" id="{7D138F53-638F-40DA-A487-01FC8E438AB8}"/>
              </a:ext>
            </a:extLst>
          </p:cNvPr>
          <p:cNvSpPr txBox="1">
            <a:spLocks/>
          </p:cNvSpPr>
          <p:nvPr/>
        </p:nvSpPr>
        <p:spPr>
          <a:xfrm>
            <a:off x="6091534" y="2130759"/>
            <a:ext cx="2522379" cy="62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r>
              <a:rPr lang="en-US" sz="1400" i="0" dirty="0">
                <a:solidFill>
                  <a:schemeClr val="tx1"/>
                </a:solidFill>
              </a:rPr>
              <a:t>Remote Electrical Neuromodulation</a:t>
            </a:r>
            <a:r>
              <a:rPr lang="en-US" sz="1400" i="0" baseline="30000" dirty="0">
                <a:solidFill>
                  <a:schemeClr val="tx1"/>
                </a:solidFill>
              </a:rPr>
              <a:t>2,3</a:t>
            </a:r>
            <a:r>
              <a:rPr lang="en-US" sz="1400" i="0" dirty="0">
                <a:solidFill>
                  <a:schemeClr val="tx1"/>
                </a:solidFill>
              </a:rPr>
              <a:t> (REN) </a:t>
            </a:r>
            <a:endParaRPr lang="en-US" sz="1400" i="0" baseline="30000" dirty="0">
              <a:solidFill>
                <a:schemeClr val="tx1"/>
              </a:solidFill>
            </a:endParaRPr>
          </a:p>
        </p:txBody>
      </p:sp>
      <p:sp>
        <p:nvSpPr>
          <p:cNvPr id="19" name="Rectangle 18">
            <a:extLst>
              <a:ext uri="{FF2B5EF4-FFF2-40B4-BE49-F238E27FC236}">
                <a16:creationId xmlns:a16="http://schemas.microsoft.com/office/drawing/2014/main" id="{236102A4-57DF-421C-947B-31A31B80AF1E}"/>
              </a:ext>
            </a:extLst>
          </p:cNvPr>
          <p:cNvSpPr/>
          <p:nvPr/>
        </p:nvSpPr>
        <p:spPr>
          <a:xfrm>
            <a:off x="162307" y="1300782"/>
            <a:ext cx="2446504" cy="674544"/>
          </a:xfrm>
          <a:prstGeom prst="rect">
            <a:avLst/>
          </a:prstGeom>
          <a:ln>
            <a:solidFill>
              <a:schemeClr val="bg1"/>
            </a:solidFill>
          </a:ln>
        </p:spPr>
        <p:txBody>
          <a:bodyPr wrap="none">
            <a:spAutoFit/>
          </a:bodyPr>
          <a:lstStyle/>
          <a:p>
            <a:pPr>
              <a:spcBef>
                <a:spcPts val="700"/>
              </a:spcBef>
            </a:pPr>
            <a:r>
              <a:rPr lang="en-US" sz="1600" b="1" i="0" dirty="0"/>
              <a:t>FDA Cleared:</a:t>
            </a:r>
          </a:p>
          <a:p>
            <a:pPr>
              <a:spcBef>
                <a:spcPts val="700"/>
              </a:spcBef>
            </a:pPr>
            <a:r>
              <a:rPr lang="en-US" sz="1600" b="1" i="1" u="sng" dirty="0"/>
              <a:t>ACUTE &amp; PREVENTIVE</a:t>
            </a:r>
          </a:p>
        </p:txBody>
      </p:sp>
      <p:sp>
        <p:nvSpPr>
          <p:cNvPr id="20" name="Rectangle 19">
            <a:extLst>
              <a:ext uri="{FF2B5EF4-FFF2-40B4-BE49-F238E27FC236}">
                <a16:creationId xmlns:a16="http://schemas.microsoft.com/office/drawing/2014/main" id="{87C78384-CCE0-43FA-BD49-4827A162F1ED}"/>
              </a:ext>
            </a:extLst>
          </p:cNvPr>
          <p:cNvSpPr/>
          <p:nvPr/>
        </p:nvSpPr>
        <p:spPr>
          <a:xfrm>
            <a:off x="3232742" y="1300782"/>
            <a:ext cx="2446504" cy="674544"/>
          </a:xfrm>
          <a:prstGeom prst="rect">
            <a:avLst/>
          </a:prstGeom>
          <a:ln>
            <a:solidFill>
              <a:schemeClr val="bg1"/>
            </a:solidFill>
          </a:ln>
        </p:spPr>
        <p:txBody>
          <a:bodyPr wrap="none">
            <a:spAutoFit/>
          </a:bodyPr>
          <a:lstStyle/>
          <a:p>
            <a:pPr>
              <a:spcBef>
                <a:spcPts val="700"/>
              </a:spcBef>
            </a:pPr>
            <a:r>
              <a:rPr lang="en-US" sz="1600" b="1" i="0" dirty="0"/>
              <a:t>FDA Cleared:</a:t>
            </a:r>
          </a:p>
          <a:p>
            <a:pPr>
              <a:spcBef>
                <a:spcPts val="700"/>
              </a:spcBef>
            </a:pPr>
            <a:r>
              <a:rPr lang="en-US" sz="1600" b="1" i="1" u="sng" dirty="0"/>
              <a:t>ACUTE &amp; PREVENTIVE</a:t>
            </a:r>
          </a:p>
        </p:txBody>
      </p:sp>
      <p:sp>
        <p:nvSpPr>
          <p:cNvPr id="21" name="Rectangle 20">
            <a:extLst>
              <a:ext uri="{FF2B5EF4-FFF2-40B4-BE49-F238E27FC236}">
                <a16:creationId xmlns:a16="http://schemas.microsoft.com/office/drawing/2014/main" id="{6E4A7EFC-F797-4EE2-86CD-F6A592D8B938}"/>
              </a:ext>
            </a:extLst>
          </p:cNvPr>
          <p:cNvSpPr/>
          <p:nvPr/>
        </p:nvSpPr>
        <p:spPr>
          <a:xfrm>
            <a:off x="6145850" y="1282310"/>
            <a:ext cx="2044919" cy="674544"/>
          </a:xfrm>
          <a:prstGeom prst="rect">
            <a:avLst/>
          </a:prstGeom>
          <a:ln>
            <a:solidFill>
              <a:schemeClr val="bg1"/>
            </a:solidFill>
          </a:ln>
        </p:spPr>
        <p:txBody>
          <a:bodyPr wrap="none">
            <a:spAutoFit/>
          </a:bodyPr>
          <a:lstStyle/>
          <a:p>
            <a:pPr>
              <a:spcBef>
                <a:spcPts val="700"/>
              </a:spcBef>
            </a:pPr>
            <a:r>
              <a:rPr lang="en-US" sz="1600" b="1" i="0" dirty="0"/>
              <a:t>FDA Cleared: </a:t>
            </a:r>
          </a:p>
          <a:p>
            <a:pPr>
              <a:spcBef>
                <a:spcPts val="700"/>
              </a:spcBef>
            </a:pPr>
            <a:r>
              <a:rPr lang="en-US" sz="1600" b="1" i="1" u="sng" dirty="0"/>
              <a:t>ACUTE &amp; PREVENTIVE</a:t>
            </a:r>
          </a:p>
        </p:txBody>
      </p:sp>
      <p:pic>
        <p:nvPicPr>
          <p:cNvPr id="22" name="Picture 21">
            <a:extLst>
              <a:ext uri="{FF2B5EF4-FFF2-40B4-BE49-F238E27FC236}">
                <a16:creationId xmlns:a16="http://schemas.microsoft.com/office/drawing/2014/main" id="{3874F55D-6064-48D5-8225-CFC6D21D2B6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78000"/>
                    </a14:imgEffect>
                  </a14:imgLayer>
                </a14:imgProps>
              </a:ext>
              <a:ext uri="{28A0092B-C50C-407E-A947-70E740481C1C}">
                <a14:useLocalDpi xmlns:a14="http://schemas.microsoft.com/office/drawing/2010/main" val="0"/>
              </a:ext>
            </a:extLst>
          </a:blip>
          <a:srcRect b="42638"/>
          <a:stretch/>
        </p:blipFill>
        <p:spPr>
          <a:xfrm>
            <a:off x="237619" y="2624967"/>
            <a:ext cx="1710856" cy="924143"/>
          </a:xfrm>
          <a:prstGeom prst="rect">
            <a:avLst/>
          </a:prstGeom>
        </p:spPr>
      </p:pic>
      <p:cxnSp>
        <p:nvCxnSpPr>
          <p:cNvPr id="23" name="Straight Connector 22">
            <a:extLst>
              <a:ext uri="{FF2B5EF4-FFF2-40B4-BE49-F238E27FC236}">
                <a16:creationId xmlns:a16="http://schemas.microsoft.com/office/drawing/2014/main" id="{1630714D-962F-4B31-8CE7-70A5F9E1B446}"/>
              </a:ext>
            </a:extLst>
          </p:cNvPr>
          <p:cNvCxnSpPr>
            <a:cxnSpLocks/>
          </p:cNvCxnSpPr>
          <p:nvPr/>
        </p:nvCxnSpPr>
        <p:spPr>
          <a:xfrm>
            <a:off x="5894731" y="1289386"/>
            <a:ext cx="0" cy="469419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Content Placeholder 31">
            <a:extLst>
              <a:ext uri="{FF2B5EF4-FFF2-40B4-BE49-F238E27FC236}">
                <a16:creationId xmlns:a16="http://schemas.microsoft.com/office/drawing/2014/main" id="{E5AFAB07-7B93-47F6-A105-9E1D8CBF2980}"/>
              </a:ext>
            </a:extLst>
          </p:cNvPr>
          <p:cNvSpPr txBox="1">
            <a:spLocks/>
          </p:cNvSpPr>
          <p:nvPr/>
        </p:nvSpPr>
        <p:spPr>
          <a:xfrm>
            <a:off x="6765420" y="2187806"/>
            <a:ext cx="3008964" cy="717275"/>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2400"/>
              </a:spcBef>
              <a:buClr>
                <a:srgbClr val="A28877"/>
              </a:buClr>
              <a:buFont typeface="Arial" panose="020B0604020202020204" pitchFamily="34" charset="0"/>
              <a:buChar char="•"/>
              <a:defRPr sz="2400" kern="1200" spc="-50" baseline="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500"/>
              </a:spcBef>
              <a:buClr>
                <a:srgbClr val="A28877"/>
              </a:buClr>
              <a:buFont typeface="Arial" panose="020B0604020202020204" pitchFamily="34" charset="0"/>
              <a:buChar char="–"/>
              <a:defRPr sz="2200" b="0" i="0" u="none" kern="1200" spc="-5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500"/>
              </a:spcBef>
              <a:buClr>
                <a:srgbClr val="A28877"/>
              </a:buClr>
              <a:buFont typeface="Courier New" panose="02070309020205020404" pitchFamily="49" charset="0"/>
              <a:buChar char="o"/>
              <a:defRPr sz="2000" kern="1200" spc="-50" baseline="0">
                <a:solidFill>
                  <a:schemeClr val="tx1">
                    <a:lumMod val="85000"/>
                    <a:lumOff val="15000"/>
                  </a:schemeClr>
                </a:solidFill>
                <a:latin typeface="+mn-lt"/>
                <a:ea typeface="+mn-ea"/>
                <a:cs typeface="+mn-cs"/>
              </a:defRPr>
            </a:lvl3pPr>
            <a:lvl4pPr marL="16002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4pPr>
            <a:lvl5pPr marL="2057400" indent="-228600" algn="l" defTabSz="914400" rtl="0" eaLnBrk="1" latinLnBrk="0" hangingPunct="1">
              <a:lnSpc>
                <a:spcPct val="100000"/>
              </a:lnSpc>
              <a:spcBef>
                <a:spcPts val="500"/>
              </a:spcBef>
              <a:buClr>
                <a:srgbClr val="A28877"/>
              </a:buClr>
              <a:buFont typeface="Arial" panose="020B0604020202020204" pitchFamily="34" charset="0"/>
              <a:buChar char="–"/>
              <a:defRPr sz="1800" kern="1200" spc="-50" baseline="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0"/>
              </a:spcBef>
              <a:buNone/>
            </a:pPr>
            <a:endParaRPr lang="en-US" sz="1700" i="0" baseline="30000" dirty="0">
              <a:solidFill>
                <a:schemeClr val="tx1"/>
              </a:solidFill>
            </a:endParaRPr>
          </a:p>
        </p:txBody>
      </p:sp>
      <p:pic>
        <p:nvPicPr>
          <p:cNvPr id="25" name="Picture 2" descr="Migraine Headache Treatment - Theranica">
            <a:extLst>
              <a:ext uri="{FF2B5EF4-FFF2-40B4-BE49-F238E27FC236}">
                <a16:creationId xmlns:a16="http://schemas.microsoft.com/office/drawing/2014/main" id="{AEB14CCA-36AE-4335-8C9C-EC0C92AA3B3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r="36230" b="957"/>
          <a:stretch/>
        </p:blipFill>
        <p:spPr bwMode="auto">
          <a:xfrm>
            <a:off x="6122899" y="3214980"/>
            <a:ext cx="2175755" cy="164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1DB13DC-09F4-4084-93E3-E1D047009028}"/>
              </a:ext>
            </a:extLst>
          </p:cNvPr>
          <p:cNvSpPr txBox="1"/>
          <p:nvPr/>
        </p:nvSpPr>
        <p:spPr>
          <a:xfrm>
            <a:off x="8613913" y="1145278"/>
            <a:ext cx="2834750" cy="1138773"/>
          </a:xfrm>
          <a:prstGeom prst="rect">
            <a:avLst/>
          </a:prstGeom>
          <a:noFill/>
          <a:ln>
            <a:solidFill>
              <a:schemeClr val="bg1"/>
            </a:solidFill>
          </a:ln>
        </p:spPr>
        <p:txBody>
          <a:bodyPr wrap="none" lIns="182880" tIns="91440" rIns="182880" bIns="91440" rtlCol="0" anchor="ctr" anchorCtr="0">
            <a:spAutoFit/>
          </a:bodyPr>
          <a:lstStyle/>
          <a:p>
            <a:r>
              <a:rPr lang="en-US" sz="1600" b="1" i="0" dirty="0"/>
              <a:t>FDA Cleared:</a:t>
            </a:r>
          </a:p>
          <a:p>
            <a:r>
              <a:rPr lang="en-US" sz="1600" b="1" i="0" dirty="0"/>
              <a:t>ACUTE ONLY</a:t>
            </a:r>
          </a:p>
          <a:p>
            <a:r>
              <a:rPr lang="en-US" sz="1400" b="1" dirty="0"/>
              <a:t>Being Studied for Prevention</a:t>
            </a:r>
          </a:p>
          <a:p>
            <a:endParaRPr lang="en-US" sz="1600" b="1" i="0" dirty="0"/>
          </a:p>
        </p:txBody>
      </p:sp>
      <p:pic>
        <p:nvPicPr>
          <p:cNvPr id="27" name="Picture 2" descr="Image result for neurolief">
            <a:extLst>
              <a:ext uri="{FF2B5EF4-FFF2-40B4-BE49-F238E27FC236}">
                <a16:creationId xmlns:a16="http://schemas.microsoft.com/office/drawing/2014/main" id="{22CC72F1-61BD-4B96-AC23-199E3711BF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4615" y="2749231"/>
            <a:ext cx="2305982" cy="230598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744C449E-B9EB-48C5-86F0-26DDDC823AFC}"/>
              </a:ext>
            </a:extLst>
          </p:cNvPr>
          <p:cNvCxnSpPr>
            <a:cxnSpLocks/>
          </p:cNvCxnSpPr>
          <p:nvPr/>
        </p:nvCxnSpPr>
        <p:spPr>
          <a:xfrm>
            <a:off x="8443198" y="1255520"/>
            <a:ext cx="0" cy="4694193"/>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07E13C5-5924-4435-9C42-FB5008C71A5C}"/>
              </a:ext>
            </a:extLst>
          </p:cNvPr>
          <p:cNvSpPr txBox="1"/>
          <p:nvPr/>
        </p:nvSpPr>
        <p:spPr>
          <a:xfrm>
            <a:off x="9207370" y="3659480"/>
            <a:ext cx="444629" cy="121572"/>
          </a:xfrm>
          <a:prstGeom prst="rect">
            <a:avLst/>
          </a:prstGeom>
          <a:solidFill>
            <a:srgbClr val="D7D7D7"/>
          </a:solidFill>
        </p:spPr>
        <p:txBody>
          <a:bodyPr wrap="square" lIns="182880" tIns="91440" rIns="182880" bIns="91440" rtlCol="0" anchor="ctr" anchorCtr="0">
            <a:spAutoFit/>
          </a:bodyPr>
          <a:lstStyle/>
          <a:p>
            <a:endParaRPr lang="en-US" i="0" dirty="0"/>
          </a:p>
        </p:txBody>
      </p:sp>
    </p:spTree>
    <p:extLst>
      <p:ext uri="{BB962C8B-B14F-4D97-AF65-F5344CB8AC3E}">
        <p14:creationId xmlns:p14="http://schemas.microsoft.com/office/powerpoint/2010/main" val="272941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D273A-340A-45A2-A28C-BB462F17C240}"/>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75ADDD9-5A78-46C6-BE86-4799CE3EAB0E}"/>
              </a:ext>
            </a:extLst>
          </p:cNvPr>
          <p:cNvSpPr>
            <a:spLocks noGrp="1"/>
          </p:cNvSpPr>
          <p:nvPr>
            <p:ph type="body" sz="quarter" idx="11"/>
          </p:nvPr>
        </p:nvSpPr>
        <p:spPr/>
        <p:txBody>
          <a:bodyPr/>
          <a:lstStyle/>
          <a:p>
            <a:endParaRPr lang="en-US"/>
          </a:p>
        </p:txBody>
      </p:sp>
      <p:graphicFrame>
        <p:nvGraphicFramePr>
          <p:cNvPr id="5" name="Chart 4">
            <a:extLst>
              <a:ext uri="{FF2B5EF4-FFF2-40B4-BE49-F238E27FC236}">
                <a16:creationId xmlns:a16="http://schemas.microsoft.com/office/drawing/2014/main" id="{345E9553-2ACF-4D70-A7E6-9B7FC072B481}"/>
              </a:ext>
            </a:extLst>
          </p:cNvPr>
          <p:cNvGraphicFramePr/>
          <p:nvPr/>
        </p:nvGraphicFramePr>
        <p:xfrm>
          <a:off x="790734" y="3952796"/>
          <a:ext cx="2243939" cy="2422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E5B77D3-1979-4B32-A890-2937E77F4251}"/>
              </a:ext>
            </a:extLst>
          </p:cNvPr>
          <p:cNvGraphicFramePr/>
          <p:nvPr/>
        </p:nvGraphicFramePr>
        <p:xfrm>
          <a:off x="3632624" y="3881002"/>
          <a:ext cx="2552412" cy="2648023"/>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FBE57542-5660-4158-AACD-B7E93AAD507C}"/>
              </a:ext>
            </a:extLst>
          </p:cNvPr>
          <p:cNvSpPr/>
          <p:nvPr/>
        </p:nvSpPr>
        <p:spPr>
          <a:xfrm>
            <a:off x="8058514" y="4551504"/>
            <a:ext cx="3671404" cy="2184239"/>
          </a:xfrm>
          <a:prstGeom prst="rect">
            <a:avLst/>
          </a:prstGeom>
          <a:gradFill flip="none" rotWithShape="1">
            <a:gsLst>
              <a:gs pos="53000">
                <a:schemeClr val="accent1"/>
              </a:gs>
              <a:gs pos="28000">
                <a:schemeClr val="accent5">
                  <a:alpha val="90000"/>
                </a:schemeClr>
              </a:gs>
              <a:gs pos="0">
                <a:schemeClr val="accent5">
                  <a:lumMod val="40000"/>
                  <a:lumOff val="60000"/>
                  <a:alpha val="90000"/>
                </a:schemeClr>
              </a:gs>
              <a:gs pos="100000">
                <a:schemeClr val="accent3">
                  <a:alpha val="8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Footer Placeholder 3">
            <a:extLst>
              <a:ext uri="{FF2B5EF4-FFF2-40B4-BE49-F238E27FC236}">
                <a16:creationId xmlns:a16="http://schemas.microsoft.com/office/drawing/2014/main" id="{5C5B14BE-F0B4-46DB-BE76-C2359A1E0F11}"/>
              </a:ext>
            </a:extLst>
          </p:cNvPr>
          <p:cNvSpPr txBox="1">
            <a:spLocks/>
          </p:cNvSpPr>
          <p:nvPr/>
        </p:nvSpPr>
        <p:spPr bwMode="auto">
          <a:xfrm>
            <a:off x="-76556" y="6244541"/>
            <a:ext cx="10047051" cy="703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74320" tIns="137160" rIns="274320" bIns="137160" numCol="1" anchor="b" anchorCtr="0" compatLnSpc="1">
            <a:prstTxWarp prst="textNoShape">
              <a:avLst/>
            </a:prstTxWarp>
            <a:spAutoFit/>
          </a:bodyPr>
          <a:lstStyle>
            <a:lvl1pPr marL="0" indent="0" algn="l" rtl="0" eaLnBrk="1" fontAlgn="base" hangingPunct="1">
              <a:lnSpc>
                <a:spcPct val="90000"/>
              </a:lnSpc>
              <a:spcBef>
                <a:spcPts val="0"/>
              </a:spcBef>
              <a:spcAft>
                <a:spcPct val="0"/>
              </a:spcAft>
              <a:buClr>
                <a:schemeClr val="accent5"/>
              </a:buClr>
              <a:buFont typeface="Times" charset="0"/>
              <a:buNone/>
              <a:defRPr sz="2400" b="1">
                <a:solidFill>
                  <a:schemeClr val="bg1"/>
                </a:solidFill>
                <a:latin typeface="Arial" charset="0"/>
                <a:ea typeface="MS PGothic" charset="0"/>
                <a:cs typeface="MS PGothic" charset="0"/>
              </a:defRPr>
            </a:lvl1pPr>
            <a:lvl2pPr marL="742950" indent="-285750" algn="l" rtl="0" eaLnBrk="1" fontAlgn="base" hangingPunct="1">
              <a:spcBef>
                <a:spcPts val="2100"/>
              </a:spcBef>
              <a:spcAft>
                <a:spcPct val="0"/>
              </a:spcAft>
              <a:buClr>
                <a:schemeClr val="accent5"/>
              </a:buClr>
              <a:buNone/>
              <a:defRPr sz="2400">
                <a:solidFill>
                  <a:schemeClr val="bg1"/>
                </a:solidFill>
                <a:latin typeface="Arial" charset="0"/>
                <a:ea typeface="MS PGothic" charset="0"/>
                <a:cs typeface="MS PGothic" charset="0"/>
              </a:defRPr>
            </a:lvl2pPr>
            <a:lvl3pPr marL="1143000" indent="-228600" algn="l" rtl="0" eaLnBrk="1" fontAlgn="base" hangingPunct="1">
              <a:spcBef>
                <a:spcPts val="2100"/>
              </a:spcBef>
              <a:spcAft>
                <a:spcPct val="0"/>
              </a:spcAft>
              <a:buClr>
                <a:schemeClr val="accent5"/>
              </a:buClr>
              <a:buNone/>
              <a:defRPr sz="2400">
                <a:solidFill>
                  <a:schemeClr val="bg1"/>
                </a:solidFill>
                <a:latin typeface="Arial" charset="0"/>
                <a:ea typeface="MS PGothic" charset="0"/>
                <a:cs typeface="MS PGothic" charset="0"/>
              </a:defRPr>
            </a:lvl3pPr>
            <a:lvl4pPr marL="1600200" indent="-228600" algn="l" rtl="0" eaLnBrk="1" fontAlgn="base" hangingPunct="1">
              <a:spcBef>
                <a:spcPts val="2100"/>
              </a:spcBef>
              <a:spcAft>
                <a:spcPct val="0"/>
              </a:spcAft>
              <a:buClr>
                <a:schemeClr val="accent5"/>
              </a:buClr>
              <a:buNone/>
              <a:defRPr sz="2400">
                <a:solidFill>
                  <a:schemeClr val="bg1"/>
                </a:solidFill>
                <a:latin typeface="Arial" charset="0"/>
                <a:ea typeface="MS PGothic" charset="0"/>
                <a:cs typeface="MS PGothic" charset="0"/>
              </a:defRPr>
            </a:lvl4pPr>
            <a:lvl5pPr marL="2057400" indent="-228600" algn="l" rtl="0" eaLnBrk="1" fontAlgn="base" hangingPunct="1">
              <a:spcBef>
                <a:spcPts val="2100"/>
              </a:spcBef>
              <a:spcAft>
                <a:spcPct val="0"/>
              </a:spcAft>
              <a:buClr>
                <a:schemeClr val="accent5"/>
              </a:buClr>
              <a:buNone/>
              <a:defRPr sz="2400">
                <a:solidFill>
                  <a:schemeClr val="bg1"/>
                </a:solidFill>
                <a:latin typeface="Arial" charset="0"/>
                <a:ea typeface="MS PGothic" charset="0"/>
                <a:cs typeface="MS PGothic" charset="0"/>
              </a:defRPr>
            </a:lvl5pPr>
            <a:lvl6pPr marL="2514600" indent="-228600" algn="l" rtl="0" eaLnBrk="0" fontAlgn="base" hangingPunct="0">
              <a:spcBef>
                <a:spcPct val="0"/>
              </a:spcBef>
              <a:spcAft>
                <a:spcPct val="0"/>
              </a:spcAft>
              <a:buClr>
                <a:schemeClr val="hlink"/>
              </a:buClr>
              <a:buChar char="»"/>
              <a:defRPr sz="2400">
                <a:solidFill>
                  <a:schemeClr val="bg1"/>
                </a:solidFill>
                <a:latin typeface="Arial" charset="0"/>
                <a:ea typeface="MS PGothic" charset="0"/>
                <a:cs typeface="MS PGothic" charset="0"/>
              </a:defRPr>
            </a:lvl6pPr>
            <a:lvl7pPr marL="2971800" indent="-228600" algn="l" rtl="0" eaLnBrk="0" fontAlgn="base" hangingPunct="0">
              <a:spcBef>
                <a:spcPct val="0"/>
              </a:spcBef>
              <a:spcAft>
                <a:spcPct val="0"/>
              </a:spcAft>
              <a:buClr>
                <a:schemeClr val="hlink"/>
              </a:buClr>
              <a:buChar char="»"/>
              <a:defRPr sz="2400">
                <a:solidFill>
                  <a:schemeClr val="bg1"/>
                </a:solidFill>
                <a:latin typeface="Arial" charset="0"/>
                <a:ea typeface="MS PGothic" charset="0"/>
                <a:cs typeface="MS PGothic" charset="0"/>
              </a:defRPr>
            </a:lvl7pPr>
            <a:lvl8pPr marL="3429000" indent="-228600" algn="l" rtl="0" eaLnBrk="0" fontAlgn="base" hangingPunct="0">
              <a:spcBef>
                <a:spcPct val="0"/>
              </a:spcBef>
              <a:spcAft>
                <a:spcPct val="0"/>
              </a:spcAft>
              <a:buClr>
                <a:schemeClr val="hlink"/>
              </a:buClr>
              <a:buChar char="»"/>
              <a:defRPr sz="2400">
                <a:solidFill>
                  <a:schemeClr val="bg1"/>
                </a:solidFill>
                <a:latin typeface="Arial" charset="0"/>
                <a:ea typeface="MS PGothic" charset="0"/>
                <a:cs typeface="MS PGothic" charset="0"/>
              </a:defRPr>
            </a:lvl8pPr>
            <a:lvl9pPr marL="3886200" indent="-228600" algn="l" rtl="0" eaLnBrk="0" fontAlgn="base" hangingPunct="0">
              <a:spcBef>
                <a:spcPct val="0"/>
              </a:spcBef>
              <a:spcAft>
                <a:spcPct val="0"/>
              </a:spcAft>
              <a:buClr>
                <a:schemeClr val="hlink"/>
              </a:buClr>
              <a:buChar char="»"/>
              <a:defRPr sz="2400">
                <a:solidFill>
                  <a:schemeClr val="bg1"/>
                </a:solidFill>
                <a:latin typeface="Arial" charset="0"/>
                <a:ea typeface="MS PGothic" charset="0"/>
                <a:cs typeface="MS PGothic" charset="0"/>
              </a:defRPr>
            </a:lvl9pPr>
          </a:lstStyle>
          <a:p>
            <a:pPr>
              <a:spcBef>
                <a:spcPts val="300"/>
              </a:spcBef>
              <a:defRPr/>
            </a:pPr>
            <a:r>
              <a:rPr lang="en-US" sz="1400" b="0" i="0" kern="0" dirty="0">
                <a:solidFill>
                  <a:srgbClr val="000000"/>
                </a:solidFill>
                <a:latin typeface="+mn-lt"/>
                <a:ea typeface="MS PGothic" pitchFamily="34" charset="-128"/>
              </a:rPr>
              <a:t>1. </a:t>
            </a:r>
            <a:r>
              <a:rPr lang="en-US" sz="1400" b="0" i="0" kern="0" dirty="0" err="1">
                <a:solidFill>
                  <a:srgbClr val="000000"/>
                </a:solidFill>
                <a:latin typeface="Arial" panose="020B0604020202020204" pitchFamily="34" charset="0"/>
                <a:ea typeface="MS PGothic" pitchFamily="34" charset="-128"/>
                <a:cs typeface="Arial" panose="020B0604020202020204" pitchFamily="34" charset="0"/>
              </a:rPr>
              <a:t>Schoenen</a:t>
            </a:r>
            <a:r>
              <a:rPr lang="en-US" sz="1400" b="0" i="0" kern="0" dirty="0">
                <a:solidFill>
                  <a:srgbClr val="000000"/>
                </a:solidFill>
                <a:latin typeface="Arial" panose="020B0604020202020204" pitchFamily="34" charset="0"/>
                <a:ea typeface="MS PGothic" pitchFamily="34" charset="-128"/>
                <a:cs typeface="Arial" panose="020B0604020202020204" pitchFamily="34" charset="0"/>
              </a:rPr>
              <a:t> et al. </a:t>
            </a:r>
            <a:r>
              <a:rPr lang="en-US" sz="1400" b="0" i="1" kern="0" dirty="0">
                <a:solidFill>
                  <a:srgbClr val="000000"/>
                </a:solidFill>
                <a:latin typeface="Arial" panose="020B0604020202020204" pitchFamily="34" charset="0"/>
                <a:ea typeface="MS PGothic" pitchFamily="34" charset="-128"/>
                <a:cs typeface="Arial" panose="020B0604020202020204" pitchFamily="34" charset="0"/>
              </a:rPr>
              <a:t>Neurology. </a:t>
            </a:r>
            <a:r>
              <a:rPr lang="en-US" sz="1400" b="0" i="0" kern="0" dirty="0">
                <a:solidFill>
                  <a:srgbClr val="000000"/>
                </a:solidFill>
                <a:latin typeface="Arial" panose="020B0604020202020204" pitchFamily="34" charset="0"/>
                <a:ea typeface="MS PGothic" pitchFamily="34" charset="-128"/>
                <a:cs typeface="Arial" panose="020B0604020202020204" pitchFamily="34" charset="0"/>
              </a:rPr>
              <a:t>2013;80;697-704; 2. Chou et al. </a:t>
            </a:r>
            <a:r>
              <a:rPr lang="en-US" sz="1400" b="0" i="1" dirty="0">
                <a:solidFill>
                  <a:srgbClr val="000000"/>
                </a:solidFill>
                <a:effectLst/>
                <a:latin typeface="Arial" panose="020B0604020202020204" pitchFamily="34" charset="0"/>
                <a:cs typeface="Arial" panose="020B0604020202020204" pitchFamily="34" charset="0"/>
              </a:rPr>
              <a:t>Cephalalgia</a:t>
            </a:r>
            <a:r>
              <a:rPr lang="en-US" sz="1400" b="0" dirty="0">
                <a:solidFill>
                  <a:srgbClr val="000000"/>
                </a:solidFill>
                <a:effectLst/>
                <a:latin typeface="Arial" panose="020B0604020202020204" pitchFamily="34" charset="0"/>
                <a:cs typeface="Arial" panose="020B0604020202020204" pitchFamily="34" charset="0"/>
              </a:rPr>
              <a:t>. </a:t>
            </a:r>
            <a:r>
              <a:rPr lang="en-US" sz="1400" b="0" i="0" dirty="0">
                <a:solidFill>
                  <a:srgbClr val="000000"/>
                </a:solidFill>
                <a:effectLst/>
                <a:latin typeface="Arial" panose="020B0604020202020204" pitchFamily="34" charset="0"/>
                <a:cs typeface="Arial" panose="020B0604020202020204" pitchFamily="34" charset="0"/>
              </a:rPr>
              <a:t>2019;39:3-14.</a:t>
            </a:r>
            <a:endParaRPr lang="en-US" sz="1400" b="0" i="0" dirty="0">
              <a:solidFill>
                <a:srgbClr val="000000"/>
              </a:solidFill>
              <a:latin typeface="Arial" panose="020B0604020202020204" pitchFamily="34" charset="0"/>
              <a:cs typeface="Arial" panose="020B0604020202020204" pitchFamily="34" charset="0"/>
            </a:endParaRPr>
          </a:p>
          <a:p>
            <a:pPr>
              <a:spcBef>
                <a:spcPts val="300"/>
              </a:spcBef>
              <a:defRPr/>
            </a:pPr>
            <a:r>
              <a:rPr lang="en-US" sz="1400" b="0" i="0" dirty="0">
                <a:solidFill>
                  <a:srgbClr val="000000"/>
                </a:solidFill>
                <a:effectLst/>
                <a:latin typeface="Arial" panose="020B0604020202020204" pitchFamily="34" charset="0"/>
                <a:cs typeface="Arial" panose="020B0604020202020204" pitchFamily="34" charset="0"/>
              </a:rPr>
              <a:t>3. Kuruvilla et al. </a:t>
            </a:r>
            <a:r>
              <a:rPr lang="en-US" sz="1400" b="0" i="1" dirty="0">
                <a:solidFill>
                  <a:srgbClr val="000000"/>
                </a:solidFill>
                <a:latin typeface="Arial" panose="020B0604020202020204" pitchFamily="34" charset="0"/>
                <a:cs typeface="Arial" panose="020B0604020202020204" pitchFamily="34" charset="0"/>
              </a:rPr>
              <a:t>Scientific Reports </a:t>
            </a:r>
            <a:r>
              <a:rPr lang="en-US" sz="1400" b="0" dirty="0">
                <a:solidFill>
                  <a:srgbClr val="000000"/>
                </a:solidFill>
                <a:latin typeface="Arial" panose="020B0604020202020204" pitchFamily="34" charset="0"/>
                <a:cs typeface="Arial" panose="020B0604020202020204" pitchFamily="34" charset="0"/>
              </a:rPr>
              <a:t>2022: 12:5110.</a:t>
            </a:r>
            <a:endParaRPr lang="en-US" sz="1400" b="0" i="0" kern="0" dirty="0">
              <a:solidFill>
                <a:srgbClr val="00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3C1599D-A696-4210-8BD0-979A5A8B9F2A}"/>
              </a:ext>
            </a:extLst>
          </p:cNvPr>
          <p:cNvSpPr txBox="1">
            <a:spLocks/>
          </p:cNvSpPr>
          <p:nvPr/>
        </p:nvSpPr>
        <p:spPr bwMode="auto">
          <a:xfrm>
            <a:off x="0" y="1"/>
            <a:ext cx="12192000" cy="1151903"/>
          </a:xfrm>
          <a:prstGeom prst="rect">
            <a:avLst/>
          </a:prstGeom>
          <a:solidFill>
            <a:schemeClr val="accent6">
              <a:lumMod val="5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1" fontAlgn="base" hangingPunct="1">
              <a:lnSpc>
                <a:spcPct val="85000"/>
              </a:lnSpc>
              <a:spcBef>
                <a:spcPct val="0"/>
              </a:spcBef>
              <a:spcAft>
                <a:spcPct val="0"/>
              </a:spcAft>
              <a:defRPr sz="4000">
                <a:solidFill>
                  <a:schemeClr val="tx1"/>
                </a:solidFill>
                <a:latin typeface="+mn-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rgbClr val="FFFFFF"/>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a:lstStyle>
          <a:p>
            <a:r>
              <a:rPr lang="en-US" sz="3200" b="1" i="0" kern="0" dirty="0">
                <a:solidFill>
                  <a:schemeClr val="bg1"/>
                </a:solidFill>
              </a:rPr>
              <a:t>	External Trigeminal Stimulation for Acute and Preventive 	Treatment  of Migraine in Adults (</a:t>
            </a:r>
            <a:r>
              <a:rPr lang="en-US" sz="3200" b="1" i="0" kern="0" dirty="0" err="1">
                <a:solidFill>
                  <a:schemeClr val="bg1"/>
                </a:solidFill>
              </a:rPr>
              <a:t>eTNS</a:t>
            </a:r>
            <a:r>
              <a:rPr lang="en-US" sz="3200" b="1" i="0" kern="0" dirty="0">
                <a:solidFill>
                  <a:schemeClr val="bg1"/>
                </a:solidFill>
              </a:rPr>
              <a:t>)</a:t>
            </a:r>
            <a:endParaRPr lang="en-US" sz="3200" b="1" i="0" kern="0" dirty="0">
              <a:solidFill>
                <a:schemeClr val="bg1"/>
              </a:solidFill>
              <a:ea typeface="MS PGothic" charset="0"/>
            </a:endParaRPr>
          </a:p>
        </p:txBody>
      </p:sp>
      <p:sp>
        <p:nvSpPr>
          <p:cNvPr id="10" name="Content Placeholder 2">
            <a:extLst>
              <a:ext uri="{FF2B5EF4-FFF2-40B4-BE49-F238E27FC236}">
                <a16:creationId xmlns:a16="http://schemas.microsoft.com/office/drawing/2014/main" id="{37F544CD-FF1F-4425-9D47-9FB245F30337}"/>
              </a:ext>
            </a:extLst>
          </p:cNvPr>
          <p:cNvSpPr txBox="1">
            <a:spLocks/>
          </p:cNvSpPr>
          <p:nvPr/>
        </p:nvSpPr>
        <p:spPr bwMode="auto">
          <a:xfrm>
            <a:off x="491338" y="1339892"/>
            <a:ext cx="5181600" cy="43513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27013" indent="-227013" algn="l" rtl="0" eaLnBrk="1" fontAlgn="base" hangingPunct="1">
              <a:spcBef>
                <a:spcPts val="2100"/>
              </a:spcBef>
              <a:spcAft>
                <a:spcPct val="0"/>
              </a:spcAft>
              <a:buClr>
                <a:schemeClr val="accent5"/>
              </a:buClr>
              <a:buFont typeface="Times" charset="0"/>
              <a:buChar char="•"/>
              <a:defRPr sz="2400">
                <a:solidFill>
                  <a:schemeClr val="bg1"/>
                </a:solidFill>
                <a:latin typeface="+mn-lt"/>
                <a:ea typeface="ＭＳ Ｐゴシック" charset="0"/>
                <a:cs typeface="ＭＳ Ｐゴシック" charset="0"/>
              </a:defRPr>
            </a:lvl1pPr>
            <a:lvl2pPr marL="690563" indent="-295275" algn="l" rtl="0" eaLnBrk="1" fontAlgn="base" hangingPunct="1">
              <a:spcBef>
                <a:spcPts val="2100"/>
              </a:spcBef>
              <a:spcAft>
                <a:spcPct val="0"/>
              </a:spcAft>
              <a:buClr>
                <a:schemeClr val="accent5"/>
              </a:buClr>
              <a:buChar char="–"/>
              <a:defRPr sz="2000">
                <a:solidFill>
                  <a:schemeClr val="bg1"/>
                </a:solidFill>
                <a:latin typeface="+mn-lt"/>
                <a:ea typeface="ＭＳ Ｐゴシック" charset="0"/>
              </a:defRPr>
            </a:lvl2pPr>
            <a:lvl3pPr marL="1027113" indent="-225425" algn="l" rtl="0" eaLnBrk="1" fontAlgn="base" hangingPunct="1">
              <a:spcBef>
                <a:spcPts val="2100"/>
              </a:spcBef>
              <a:spcAft>
                <a:spcPct val="0"/>
              </a:spcAft>
              <a:buClr>
                <a:schemeClr val="accent5"/>
              </a:buClr>
              <a:buChar char="•"/>
              <a:defRPr>
                <a:solidFill>
                  <a:schemeClr val="bg1"/>
                </a:solidFill>
                <a:latin typeface="+mn-lt"/>
                <a:ea typeface="ＭＳ Ｐゴシック" charset="0"/>
              </a:defRPr>
            </a:lvl3pPr>
            <a:lvl4pPr marL="1433513" indent="-236538" algn="l" rtl="0" eaLnBrk="1" fontAlgn="base" hangingPunct="1">
              <a:spcBef>
                <a:spcPts val="2100"/>
              </a:spcBef>
              <a:spcAft>
                <a:spcPct val="0"/>
              </a:spcAft>
              <a:buClr>
                <a:schemeClr val="accent5"/>
              </a:buClr>
              <a:buChar char="–"/>
              <a:defRPr sz="1600">
                <a:solidFill>
                  <a:schemeClr val="bg1"/>
                </a:solidFill>
                <a:latin typeface="+mn-lt"/>
                <a:ea typeface="ＭＳ Ｐゴシック" charset="0"/>
              </a:defRPr>
            </a:lvl4pPr>
            <a:lvl5pPr marL="1768475" indent="-166688" algn="l" rtl="0" eaLnBrk="1" fontAlgn="base" hangingPunct="1">
              <a:spcBef>
                <a:spcPts val="2100"/>
              </a:spcBef>
              <a:spcAft>
                <a:spcPct val="0"/>
              </a:spcAft>
              <a:buClr>
                <a:schemeClr val="accent5"/>
              </a:buClr>
              <a:buChar char="»"/>
              <a:defRPr sz="1400">
                <a:solidFill>
                  <a:schemeClr val="bg1"/>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a:lstStyle>
          <a:p>
            <a:pPr>
              <a:spcBef>
                <a:spcPts val="600"/>
              </a:spcBef>
            </a:pPr>
            <a:r>
              <a:rPr lang="en-US" sz="2000" b="1" i="0" kern="0" dirty="0">
                <a:solidFill>
                  <a:schemeClr val="tx1"/>
                </a:solidFill>
                <a:ea typeface="MS PGothic" charset="0"/>
                <a:cs typeface="Arial" panose="020B0604020202020204" pitchFamily="34" charset="0"/>
              </a:rPr>
              <a:t>Preventive RCT</a:t>
            </a:r>
            <a:r>
              <a:rPr lang="en-US" sz="2000" b="1" i="0" kern="0" baseline="30000" dirty="0">
                <a:solidFill>
                  <a:schemeClr val="tx1"/>
                </a:solidFill>
                <a:ea typeface="MS PGothic" charset="0"/>
                <a:cs typeface="Arial" panose="020B0604020202020204" pitchFamily="34" charset="0"/>
              </a:rPr>
              <a:t>1</a:t>
            </a:r>
            <a:r>
              <a:rPr lang="en-US" sz="2000" i="0" kern="0" dirty="0">
                <a:solidFill>
                  <a:schemeClr val="tx1"/>
                </a:solidFill>
                <a:ea typeface="MS PGothic" charset="0"/>
                <a:cs typeface="Arial" panose="020B0604020202020204" pitchFamily="34" charset="0"/>
              </a:rPr>
              <a:t>: 20 minutes/day </a:t>
            </a:r>
            <a:r>
              <a:rPr lang="en-US" sz="2000" b="0" i="0" kern="0" dirty="0">
                <a:solidFill>
                  <a:schemeClr val="tx1"/>
                </a:solidFill>
                <a:ea typeface="MS PGothic" charset="0"/>
                <a:cs typeface="Arial" panose="020B0604020202020204" pitchFamily="34" charset="0"/>
              </a:rPr>
              <a:t>for 3 months; N=67</a:t>
            </a:r>
          </a:p>
          <a:p>
            <a:pPr>
              <a:spcBef>
                <a:spcPts val="600"/>
              </a:spcBef>
            </a:pPr>
            <a:r>
              <a:rPr lang="en-US" sz="2000" b="0" i="0" kern="0" dirty="0">
                <a:solidFill>
                  <a:schemeClr val="tx1"/>
                </a:solidFill>
                <a:ea typeface="MS PGothic" charset="0"/>
                <a:cs typeface="Arial" panose="020B0604020202020204" pitchFamily="34" charset="0"/>
              </a:rPr>
              <a:t>2 primary endpoints:</a:t>
            </a:r>
          </a:p>
          <a:p>
            <a:pPr lvl="1">
              <a:spcBef>
                <a:spcPts val="600"/>
              </a:spcBef>
            </a:pPr>
            <a:r>
              <a:rPr lang="en-US" sz="1800" b="0" i="0" kern="0" dirty="0">
                <a:solidFill>
                  <a:schemeClr val="tx1"/>
                </a:solidFill>
                <a:ea typeface="MS PGothic" charset="0"/>
                <a:cs typeface="Arial" panose="020B0604020202020204" pitchFamily="34" charset="0"/>
              </a:rPr>
              <a:t>Migraine days/month in third month: NS</a:t>
            </a:r>
          </a:p>
          <a:p>
            <a:pPr lvl="1">
              <a:spcBef>
                <a:spcPts val="600"/>
              </a:spcBef>
            </a:pPr>
            <a:r>
              <a:rPr lang="en-US" sz="1800" b="0" i="0" kern="0" dirty="0">
                <a:solidFill>
                  <a:schemeClr val="tx1"/>
                </a:solidFill>
                <a:ea typeface="MS PGothic" charset="0"/>
                <a:cs typeface="Arial" panose="020B0604020202020204" pitchFamily="34" charset="0"/>
              </a:rPr>
              <a:t> ≥50% reduction in migraine days/month, 38.2% vs sham (</a:t>
            </a:r>
            <a:r>
              <a:rPr lang="en-US" sz="1800" b="0" i="1" kern="0" dirty="0">
                <a:solidFill>
                  <a:schemeClr val="tx1"/>
                </a:solidFill>
                <a:ea typeface="MS PGothic" charset="0"/>
                <a:cs typeface="Arial" panose="020B0604020202020204" pitchFamily="34" charset="0"/>
              </a:rPr>
              <a:t>P</a:t>
            </a:r>
            <a:r>
              <a:rPr lang="en-US" sz="1800" b="0" i="0" kern="0" dirty="0">
                <a:solidFill>
                  <a:schemeClr val="tx1"/>
                </a:solidFill>
                <a:ea typeface="MS PGothic" charset="0"/>
                <a:cs typeface="Arial" panose="020B0604020202020204" pitchFamily="34" charset="0"/>
              </a:rPr>
              <a:t>=0.023)</a:t>
            </a:r>
          </a:p>
          <a:p>
            <a:pPr>
              <a:spcBef>
                <a:spcPts val="600"/>
              </a:spcBef>
            </a:pPr>
            <a:endParaRPr lang="en-US" sz="1400" b="1" i="0" kern="0" dirty="0">
              <a:solidFill>
                <a:schemeClr val="tx1"/>
              </a:solidFill>
              <a:cs typeface="Arial" panose="020B0604020202020204" pitchFamily="34" charset="0"/>
            </a:endParaRPr>
          </a:p>
          <a:p>
            <a:pPr>
              <a:spcBef>
                <a:spcPts val="600"/>
              </a:spcBef>
            </a:pPr>
            <a:endParaRPr lang="en-US" sz="1400" b="1" i="0" kern="0" dirty="0">
              <a:solidFill>
                <a:schemeClr val="tx1"/>
              </a:solidFill>
              <a:cs typeface="Arial" panose="020B0604020202020204" pitchFamily="34" charset="0"/>
            </a:endParaRPr>
          </a:p>
          <a:p>
            <a:pPr>
              <a:spcBef>
                <a:spcPts val="600"/>
              </a:spcBef>
            </a:pPr>
            <a:endParaRPr lang="en-US" sz="1400" b="1" i="0" kern="0" dirty="0">
              <a:solidFill>
                <a:schemeClr val="tx1"/>
              </a:solidFill>
              <a:cs typeface="Arial" panose="020B0604020202020204" pitchFamily="34" charset="0"/>
            </a:endParaRPr>
          </a:p>
          <a:p>
            <a:pPr>
              <a:spcBef>
                <a:spcPts val="600"/>
              </a:spcBef>
              <a:buFont typeface="Arial" charset="0"/>
              <a:buNone/>
            </a:pPr>
            <a:endParaRPr lang="en-US" sz="1400" b="0" i="0" kern="0" dirty="0">
              <a:solidFill>
                <a:schemeClr val="tx1"/>
              </a:solidFill>
              <a:ea typeface="MS PGothic" charset="0"/>
            </a:endParaRPr>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8FC3D9FB-F508-4206-9235-E8D519E28FB2}"/>
                  </a:ext>
                </a:extLst>
              </p:cNvPr>
              <p:cNvSpPr txBox="1">
                <a:spLocks/>
              </p:cNvSpPr>
              <p:nvPr/>
            </p:nvSpPr>
            <p:spPr>
              <a:xfrm>
                <a:off x="6027372" y="1302444"/>
                <a:ext cx="5937101" cy="2075951"/>
              </a:xfrm>
              <a:prstGeom prst="rect">
                <a:avLst/>
              </a:prstGeom>
            </p:spPr>
            <p:txBody>
              <a:bodyPr>
                <a:noAutofit/>
              </a:bodyPr>
              <a:lstStyle>
                <a:lvl1pPr marL="227013" indent="-227013" algn="l" rtl="0" eaLnBrk="1" fontAlgn="base" hangingPunct="1">
                  <a:spcBef>
                    <a:spcPts val="2100"/>
                  </a:spcBef>
                  <a:spcAft>
                    <a:spcPct val="0"/>
                  </a:spcAft>
                  <a:buClr>
                    <a:schemeClr val="accent5"/>
                  </a:buClr>
                  <a:buFont typeface="Times" charset="0"/>
                  <a:buChar char="•"/>
                  <a:defRPr sz="2400">
                    <a:solidFill>
                      <a:schemeClr val="bg1"/>
                    </a:solidFill>
                    <a:latin typeface="+mn-lt"/>
                    <a:ea typeface="ＭＳ Ｐゴシック" charset="0"/>
                    <a:cs typeface="ＭＳ Ｐゴシック" charset="0"/>
                  </a:defRPr>
                </a:lvl1pPr>
                <a:lvl2pPr marL="690563" indent="-295275" algn="l" rtl="0" eaLnBrk="1" fontAlgn="base" hangingPunct="1">
                  <a:spcBef>
                    <a:spcPts val="2100"/>
                  </a:spcBef>
                  <a:spcAft>
                    <a:spcPct val="0"/>
                  </a:spcAft>
                  <a:buClr>
                    <a:schemeClr val="accent5"/>
                  </a:buClr>
                  <a:buChar char="–"/>
                  <a:defRPr sz="2000">
                    <a:solidFill>
                      <a:schemeClr val="bg1"/>
                    </a:solidFill>
                    <a:latin typeface="+mn-lt"/>
                    <a:ea typeface="ＭＳ Ｐゴシック" charset="0"/>
                  </a:defRPr>
                </a:lvl2pPr>
                <a:lvl3pPr marL="1027113" indent="-225425" algn="l" rtl="0" eaLnBrk="1" fontAlgn="base" hangingPunct="1">
                  <a:spcBef>
                    <a:spcPts val="2100"/>
                  </a:spcBef>
                  <a:spcAft>
                    <a:spcPct val="0"/>
                  </a:spcAft>
                  <a:buClr>
                    <a:schemeClr val="accent5"/>
                  </a:buClr>
                  <a:buChar char="•"/>
                  <a:defRPr>
                    <a:solidFill>
                      <a:schemeClr val="bg1"/>
                    </a:solidFill>
                    <a:latin typeface="+mn-lt"/>
                    <a:ea typeface="ＭＳ Ｐゴシック" charset="0"/>
                  </a:defRPr>
                </a:lvl3pPr>
                <a:lvl4pPr marL="1433513" indent="-236538" algn="l" rtl="0" eaLnBrk="1" fontAlgn="base" hangingPunct="1">
                  <a:spcBef>
                    <a:spcPts val="2100"/>
                  </a:spcBef>
                  <a:spcAft>
                    <a:spcPct val="0"/>
                  </a:spcAft>
                  <a:buClr>
                    <a:schemeClr val="accent5"/>
                  </a:buClr>
                  <a:buChar char="–"/>
                  <a:defRPr sz="1600">
                    <a:solidFill>
                      <a:schemeClr val="bg1"/>
                    </a:solidFill>
                    <a:latin typeface="+mn-lt"/>
                    <a:ea typeface="ＭＳ Ｐゴシック" charset="0"/>
                  </a:defRPr>
                </a:lvl4pPr>
                <a:lvl5pPr marL="1768475" indent="-166688" algn="l" rtl="0" eaLnBrk="1" fontAlgn="base" hangingPunct="1">
                  <a:spcBef>
                    <a:spcPts val="2100"/>
                  </a:spcBef>
                  <a:spcAft>
                    <a:spcPct val="0"/>
                  </a:spcAft>
                  <a:buClr>
                    <a:schemeClr val="accent5"/>
                  </a:buClr>
                  <a:buChar char="»"/>
                  <a:defRPr sz="1400">
                    <a:solidFill>
                      <a:schemeClr val="bg1"/>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a:lstStyle>
              <a:p>
                <a:pPr>
                  <a:spcBef>
                    <a:spcPts val="600"/>
                  </a:spcBef>
                </a:pPr>
                <a:r>
                  <a:rPr lang="en-US" sz="2000" b="1" i="0" kern="0" dirty="0">
                    <a:solidFill>
                      <a:schemeClr val="tx1"/>
                    </a:solidFill>
                    <a:cs typeface="Arial" panose="020B0604020202020204" pitchFamily="34" charset="0"/>
                  </a:rPr>
                  <a:t>1</a:t>
                </a:r>
                <a:r>
                  <a:rPr lang="en-US" sz="2000" b="1" i="0" kern="0" baseline="30000" dirty="0">
                    <a:solidFill>
                      <a:schemeClr val="tx1"/>
                    </a:solidFill>
                    <a:cs typeface="Arial" panose="020B0604020202020204" pitchFamily="34" charset="0"/>
                  </a:rPr>
                  <a:t>st</a:t>
                </a:r>
                <a:r>
                  <a:rPr lang="en-US" sz="2000" b="1" i="0" kern="0" dirty="0">
                    <a:solidFill>
                      <a:schemeClr val="tx1"/>
                    </a:solidFill>
                    <a:cs typeface="Arial" panose="020B0604020202020204" pitchFamily="34" charset="0"/>
                  </a:rPr>
                  <a:t> Acute RCT</a:t>
                </a:r>
                <a:r>
                  <a:rPr lang="en-US" sz="2000" b="1" i="0" kern="0" baseline="30000" dirty="0">
                    <a:solidFill>
                      <a:schemeClr val="tx1"/>
                    </a:solidFill>
                    <a:cs typeface="Arial" panose="020B0604020202020204" pitchFamily="34" charset="0"/>
                  </a:rPr>
                  <a:t>2</a:t>
                </a:r>
                <a:r>
                  <a:rPr lang="en-US" sz="2000" kern="0" baseline="30000" dirty="0">
                    <a:solidFill>
                      <a:schemeClr val="tx1"/>
                    </a:solidFill>
                    <a:cs typeface="Arial" panose="020B0604020202020204" pitchFamily="34" charset="0"/>
                  </a:rPr>
                  <a:t>. </a:t>
                </a:r>
                <a:r>
                  <a:rPr lang="en-US" sz="2000" b="0" i="0" kern="0" dirty="0">
                    <a:solidFill>
                      <a:schemeClr val="tx1"/>
                    </a:solidFill>
                    <a:cs typeface="Arial" panose="020B0604020202020204" pitchFamily="34" charset="0"/>
                  </a:rPr>
                  <a:t>2019: </a:t>
                </a:r>
                <a:r>
                  <a:rPr lang="en-US" sz="2000" i="0" kern="0" dirty="0">
                    <a:solidFill>
                      <a:schemeClr val="tx1"/>
                    </a:solidFill>
                    <a:cs typeface="Arial" panose="020B0604020202020204" pitchFamily="34" charset="0"/>
                  </a:rPr>
                  <a:t>1 h stim</a:t>
                </a:r>
                <a:r>
                  <a:rPr lang="en-US" sz="2000" b="0" i="0" kern="0" dirty="0">
                    <a:solidFill>
                      <a:schemeClr val="tx1"/>
                    </a:solidFill>
                    <a:cs typeface="Arial" panose="020B0604020202020204" pitchFamily="34" charset="0"/>
                  </a:rPr>
                  <a:t>; N=106</a:t>
                </a:r>
              </a:p>
              <a:p>
                <a:pPr lvl="1">
                  <a:spcBef>
                    <a:spcPts val="600"/>
                  </a:spcBef>
                </a:pPr>
                <a:r>
                  <a:rPr lang="en-US" sz="1600" b="0" i="0" kern="0" dirty="0">
                    <a:solidFill>
                      <a:schemeClr val="tx1"/>
                    </a:solidFill>
                    <a:cs typeface="Arial" panose="020B0604020202020204" pitchFamily="34" charset="0"/>
                  </a:rPr>
                  <a:t> VAS 1-hour pain score statistically significant active vs sham</a:t>
                </a:r>
              </a:p>
              <a:p>
                <a:pPr>
                  <a:spcBef>
                    <a:spcPts val="600"/>
                  </a:spcBef>
                </a:pPr>
                <a:r>
                  <a:rPr lang="en-US" sz="2000" b="1" i="0" kern="0" dirty="0">
                    <a:solidFill>
                      <a:schemeClr val="tx1"/>
                    </a:solidFill>
                    <a:cs typeface="Arial" panose="020B0604020202020204" pitchFamily="34" charset="0"/>
                  </a:rPr>
                  <a:t>2d Acute RCT </a:t>
                </a:r>
                <a:r>
                  <a:rPr lang="en-US" sz="2000" b="0" i="0" kern="0" dirty="0">
                    <a:solidFill>
                      <a:schemeClr val="tx1"/>
                    </a:solidFill>
                    <a:cs typeface="Arial" panose="020B0604020202020204" pitchFamily="34" charset="0"/>
                  </a:rPr>
                  <a:t>TEAM study</a:t>
                </a:r>
                <a:r>
                  <a:rPr lang="en-US" sz="2000" b="0" i="0" kern="0" baseline="30000" dirty="0">
                    <a:solidFill>
                      <a:schemeClr val="tx1"/>
                    </a:solidFill>
                    <a:cs typeface="Arial" panose="020B0604020202020204" pitchFamily="34" charset="0"/>
                  </a:rPr>
                  <a:t>3</a:t>
                </a:r>
                <a:r>
                  <a:rPr lang="en-US" sz="2000" b="0" i="0" kern="0" dirty="0">
                    <a:solidFill>
                      <a:schemeClr val="tx1"/>
                    </a:solidFill>
                    <a:cs typeface="Arial" panose="020B0604020202020204" pitchFamily="34" charset="0"/>
                  </a:rPr>
                  <a:t> 2002, </a:t>
                </a:r>
                <a:r>
                  <a:rPr lang="en-US" sz="2000" i="0" kern="0" dirty="0">
                    <a:solidFill>
                      <a:schemeClr val="tx1"/>
                    </a:solidFill>
                    <a:cs typeface="Arial" panose="020B0604020202020204" pitchFamily="34" charset="0"/>
                  </a:rPr>
                  <a:t>2h stim; N=538:</a:t>
                </a:r>
              </a:p>
              <a:p>
                <a:pPr lvl="1">
                  <a:spcBef>
                    <a:spcPts val="600"/>
                  </a:spcBef>
                </a:pPr>
                <a:r>
                  <a:rPr lang="en-US" sz="1800" b="0" i="0" kern="0" dirty="0">
                    <a:solidFill>
                      <a:schemeClr val="tx1"/>
                    </a:solidFill>
                    <a:cs typeface="Arial" panose="020B0604020202020204" pitchFamily="34" charset="0"/>
                  </a:rPr>
                  <a:t>2h pain freedom</a:t>
                </a:r>
                <a14:m>
                  <m:oMath xmlns:m="http://schemas.openxmlformats.org/officeDocument/2006/math">
                    <m:r>
                      <a:rPr lang="en-US" sz="1800" b="0" i="0" kern="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r>
                      <a:rPr lang="en-US" sz="1800" b="0" i="1" kern="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~26%</m:t>
                    </m:r>
                    <m:r>
                      <m:rPr>
                        <m:nor/>
                      </m:rPr>
                      <a:rPr lang="en-US" sz="1800" b="0" i="0" kern="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r>
                      <m:rPr>
                        <m:nor/>
                      </m:rPr>
                      <a:rPr lang="en-US" sz="1800" kern="0" dirty="0">
                        <a:solidFill>
                          <a:schemeClr val="tx1"/>
                        </a:solidFill>
                        <a:cs typeface="Arial" panose="020B0604020202020204" pitchFamily="34" charset="0"/>
                      </a:rPr>
                      <m:t>vs</m:t>
                    </m:r>
                    <m:r>
                      <m:rPr>
                        <m:nor/>
                      </m:rPr>
                      <a:rPr lang="en-US" sz="1800" kern="0" dirty="0">
                        <a:solidFill>
                          <a:schemeClr val="tx1"/>
                        </a:solidFill>
                        <a:cs typeface="Arial" panose="020B0604020202020204" pitchFamily="34" charset="0"/>
                      </a:rPr>
                      <m:t> </m:t>
                    </m:r>
                    <m:r>
                      <m:rPr>
                        <m:nor/>
                      </m:rPr>
                      <a:rPr lang="en-US" sz="1800" kern="0" dirty="0">
                        <a:solidFill>
                          <a:schemeClr val="tx1"/>
                        </a:solidFill>
                        <a:cs typeface="Arial" panose="020B0604020202020204" pitchFamily="34" charset="0"/>
                      </a:rPr>
                      <m:t>sham</m:t>
                    </m:r>
                    <m:r>
                      <a:rPr lang="en-US" sz="1800" b="0" i="1" kern="0" dirty="0" smtClean="0">
                        <a:solidFill>
                          <a:schemeClr val="tx1"/>
                        </a:solidFill>
                        <a:latin typeface="Cambria Math" panose="02040503050406030204" pitchFamily="18" charset="0"/>
                        <a:cs typeface="Arial" panose="020B0604020202020204" pitchFamily="34" charset="0"/>
                      </a:rPr>
                      <m:t> </m:t>
                    </m:r>
                    <m:r>
                      <a:rPr lang="en-US" sz="1800" b="0" i="1" kern="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19%</m:t>
                    </m:r>
                  </m:oMath>
                </a14:m>
                <a:r>
                  <a:rPr lang="en-US" sz="1800" b="0" i="0" kern="0" dirty="0">
                    <a:solidFill>
                      <a:schemeClr val="tx1"/>
                    </a:solidFill>
                    <a:cs typeface="Arial" panose="020B0604020202020204" pitchFamily="34" charset="0"/>
                  </a:rPr>
                  <a:t>  (p&lt;0.04) </a:t>
                </a:r>
              </a:p>
              <a:p>
                <a:pPr lvl="1">
                  <a:spcBef>
                    <a:spcPts val="600"/>
                  </a:spcBef>
                </a:pPr>
                <a:r>
                  <a:rPr lang="en-US" sz="1800" kern="0" dirty="0">
                    <a:solidFill>
                      <a:schemeClr val="tx1"/>
                    </a:solidFill>
                    <a:cs typeface="Arial" panose="020B0604020202020204" pitchFamily="34" charset="0"/>
                  </a:rPr>
                  <a:t>2h </a:t>
                </a:r>
                <a:r>
                  <a:rPr lang="en-US" sz="1800" b="0" i="0" kern="0" dirty="0">
                    <a:solidFill>
                      <a:schemeClr val="tx1"/>
                    </a:solidFill>
                    <a:cs typeface="Arial" panose="020B0604020202020204" pitchFamily="34" charset="0"/>
                  </a:rPr>
                  <a:t>MBS freedom </a:t>
                </a:r>
                <a14:m>
                  <m:oMath xmlns:m="http://schemas.openxmlformats.org/officeDocument/2006/math">
                    <m:r>
                      <a:rPr lang="en-US" sz="1800" i="1" ker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kern="0" dirty="0">
                    <a:solidFill>
                      <a:schemeClr val="tx1"/>
                    </a:solidFill>
                    <a:cs typeface="Arial" panose="020B0604020202020204" pitchFamily="34" charset="0"/>
                  </a:rPr>
                  <a:t> 57% vs sham 43% (p&lt;0.003</a:t>
                </a:r>
                <a:r>
                  <a:rPr lang="en-US" sz="1600" kern="0" dirty="0">
                    <a:solidFill>
                      <a:schemeClr val="tx1"/>
                    </a:solidFill>
                    <a:cs typeface="Arial" panose="020B0604020202020204" pitchFamily="34" charset="0"/>
                  </a:rPr>
                  <a:t>) </a:t>
                </a:r>
                <a:endParaRPr lang="en-US" sz="1600" b="0" i="0" kern="0" dirty="0">
                  <a:solidFill>
                    <a:schemeClr val="tx1"/>
                  </a:solidFill>
                  <a:cs typeface="Arial" panose="020B0604020202020204" pitchFamily="34" charset="0"/>
                </a:endParaRPr>
              </a:p>
              <a:p>
                <a:pPr>
                  <a:spcBef>
                    <a:spcPts val="600"/>
                  </a:spcBef>
                </a:pPr>
                <a:r>
                  <a:rPr lang="en-US" sz="2000" i="0" kern="0" dirty="0">
                    <a:solidFill>
                      <a:schemeClr val="tx1"/>
                    </a:solidFill>
                    <a:cs typeface="Arial" panose="020B0604020202020204" pitchFamily="34" charset="0"/>
                  </a:rPr>
                  <a:t>FDA cleared in 2017 for preventive &amp; acute </a:t>
                </a:r>
                <a:endParaRPr lang="en-US" sz="2000" kern="0" dirty="0">
                  <a:solidFill>
                    <a:schemeClr val="tx1"/>
                  </a:solidFill>
                  <a:cs typeface="Arial" panose="020B0604020202020204" pitchFamily="34" charset="0"/>
                </a:endParaRPr>
              </a:p>
              <a:p>
                <a:pPr>
                  <a:spcBef>
                    <a:spcPts val="600"/>
                  </a:spcBef>
                </a:pPr>
                <a:r>
                  <a:rPr lang="en-US" sz="2000" i="0" kern="0" dirty="0">
                    <a:solidFill>
                      <a:schemeClr val="tx1"/>
                    </a:solidFill>
                    <a:cs typeface="Arial" panose="020B0604020202020204" pitchFamily="34" charset="0"/>
                  </a:rPr>
                  <a:t>As of Oct 13, 2020, no prescription is necessary</a:t>
                </a:r>
                <a:endParaRPr lang="en-US" sz="2000" i="0" kern="0" dirty="0">
                  <a:cs typeface="Arial" panose="020B0604020202020204" pitchFamily="34" charset="0"/>
                </a:endParaRPr>
              </a:p>
            </p:txBody>
          </p:sp>
        </mc:Choice>
        <mc:Fallback xmlns="">
          <p:sp>
            <p:nvSpPr>
              <p:cNvPr id="11" name="Content Placeholder 2">
                <a:extLst>
                  <a:ext uri="{FF2B5EF4-FFF2-40B4-BE49-F238E27FC236}">
                    <a16:creationId xmlns:a16="http://schemas.microsoft.com/office/drawing/2014/main" id="{8FC3D9FB-F508-4206-9235-E8D519E28FB2}"/>
                  </a:ext>
                </a:extLst>
              </p:cNvPr>
              <p:cNvSpPr txBox="1">
                <a:spLocks noRot="1" noChangeAspect="1" noMove="1" noResize="1" noEditPoints="1" noAdjustHandles="1" noChangeArrowheads="1" noChangeShapeType="1" noTextEdit="1"/>
              </p:cNvSpPr>
              <p:nvPr/>
            </p:nvSpPr>
            <p:spPr>
              <a:xfrm>
                <a:off x="6027372" y="1302444"/>
                <a:ext cx="5937101" cy="2075951"/>
              </a:xfrm>
              <a:prstGeom prst="rect">
                <a:avLst/>
              </a:prstGeom>
              <a:blipFill>
                <a:blip r:embed="rId5"/>
                <a:stretch>
                  <a:fillRect l="-640" t="-1829" b="-55488"/>
                </a:stretch>
              </a:blipFill>
            </p:spPr>
            <p:txBody>
              <a:bodyPr/>
              <a:lstStyle/>
              <a:p>
                <a:r>
                  <a:rPr lang="en-US">
                    <a:noFill/>
                  </a:rPr>
                  <a:t> </a:t>
                </a:r>
              </a:p>
            </p:txBody>
          </p:sp>
        </mc:Fallback>
      </mc:AlternateContent>
      <p:sp>
        <p:nvSpPr>
          <p:cNvPr id="12" name="Slide Number Placeholder 1">
            <a:extLst>
              <a:ext uri="{FF2B5EF4-FFF2-40B4-BE49-F238E27FC236}">
                <a16:creationId xmlns:a16="http://schemas.microsoft.com/office/drawing/2014/main" id="{F7855F58-680B-4EE8-9F62-F68B7A094F43}"/>
              </a:ext>
            </a:extLst>
          </p:cNvPr>
          <p:cNvSpPr txBox="1">
            <a:spLocks/>
          </p:cNvSpPr>
          <p:nvPr/>
        </p:nvSpPr>
        <p:spPr>
          <a:xfrm>
            <a:off x="0" y="0"/>
            <a:ext cx="0" cy="0"/>
          </a:xfrm>
        </p:spPr>
        <p:txBody>
          <a:bodyPr/>
          <a:lstStyle>
            <a:defPPr>
              <a:defRPr lang="en-US"/>
            </a:defPPr>
            <a:lvl1pPr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1pPr>
            <a:lvl2pPr marL="4572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2pPr>
            <a:lvl3pPr marL="9144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3pPr>
            <a:lvl4pPr marL="13716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4pPr>
            <a:lvl5pPr marL="1828800" algn="ctr" rtl="0" eaLnBrk="0" fontAlgn="base" hangingPunct="0">
              <a:spcBef>
                <a:spcPct val="50000"/>
              </a:spcBef>
              <a:spcAft>
                <a:spcPct val="0"/>
              </a:spcAft>
              <a:defRPr sz="2400" b="1" i="1" kern="1200">
                <a:solidFill>
                  <a:srgbClr val="B4EBFE"/>
                </a:solidFill>
                <a:latin typeface="Arial" charset="0"/>
                <a:ea typeface="ＭＳ Ｐゴシック" charset="0"/>
                <a:cs typeface="ＭＳ Ｐゴシック" charset="0"/>
              </a:defRPr>
            </a:lvl5pPr>
            <a:lvl6pPr marL="2286000" algn="l" defTabSz="457200" rtl="0" eaLnBrk="1" latinLnBrk="0" hangingPunct="1">
              <a:defRPr sz="2400" b="1" i="1" kern="1200">
                <a:solidFill>
                  <a:srgbClr val="B4EBFE"/>
                </a:solidFill>
                <a:latin typeface="Arial" charset="0"/>
                <a:ea typeface="ＭＳ Ｐゴシック" charset="0"/>
                <a:cs typeface="ＭＳ Ｐゴシック" charset="0"/>
              </a:defRPr>
            </a:lvl6pPr>
            <a:lvl7pPr marL="2743200" algn="l" defTabSz="457200" rtl="0" eaLnBrk="1" latinLnBrk="0" hangingPunct="1">
              <a:defRPr sz="2400" b="1" i="1" kern="1200">
                <a:solidFill>
                  <a:srgbClr val="B4EBFE"/>
                </a:solidFill>
                <a:latin typeface="Arial" charset="0"/>
                <a:ea typeface="ＭＳ Ｐゴシック" charset="0"/>
                <a:cs typeface="ＭＳ Ｐゴシック" charset="0"/>
              </a:defRPr>
            </a:lvl7pPr>
            <a:lvl8pPr marL="3200400" algn="l" defTabSz="457200" rtl="0" eaLnBrk="1" latinLnBrk="0" hangingPunct="1">
              <a:defRPr sz="2400" b="1" i="1" kern="1200">
                <a:solidFill>
                  <a:srgbClr val="B4EBFE"/>
                </a:solidFill>
                <a:latin typeface="Arial" charset="0"/>
                <a:ea typeface="ＭＳ Ｐゴシック" charset="0"/>
                <a:cs typeface="ＭＳ Ｐゴシック" charset="0"/>
              </a:defRPr>
            </a:lvl8pPr>
            <a:lvl9pPr marL="3657600" algn="l" defTabSz="457200" rtl="0" eaLnBrk="1" latinLnBrk="0" hangingPunct="1">
              <a:defRPr sz="2400" b="1" i="1" kern="1200">
                <a:solidFill>
                  <a:srgbClr val="B4EBFE"/>
                </a:solidFill>
                <a:latin typeface="Arial" charset="0"/>
                <a:ea typeface="ＭＳ Ｐゴシック" charset="0"/>
                <a:cs typeface="ＭＳ Ｐゴシック" charset="0"/>
              </a:defRPr>
            </a:lvl9pPr>
          </a:lstStyle>
          <a:p>
            <a:pPr>
              <a:defRPr/>
            </a:pPr>
            <a:fld id="{CF83A151-CB3F-4DA6-B9EB-09CD9F19D53F}" type="slidenum">
              <a:rPr lang="en-US" smtClean="0">
                <a:solidFill>
                  <a:prstClr val="black">
                    <a:lumMod val="65000"/>
                    <a:lumOff val="35000"/>
                  </a:prstClr>
                </a:solidFill>
              </a:rPr>
              <a:pPr>
                <a:defRPr/>
              </a:pPr>
              <a:t>8</a:t>
            </a:fld>
            <a:endParaRPr lang="en-US">
              <a:solidFill>
                <a:prstClr val="black">
                  <a:lumMod val="65000"/>
                  <a:lumOff val="35000"/>
                </a:prstClr>
              </a:solidFill>
            </a:endParaRPr>
          </a:p>
        </p:txBody>
      </p:sp>
      <p:sp>
        <p:nvSpPr>
          <p:cNvPr id="13" name="Rectangle 2">
            <a:extLst>
              <a:ext uri="{FF2B5EF4-FFF2-40B4-BE49-F238E27FC236}">
                <a16:creationId xmlns:a16="http://schemas.microsoft.com/office/drawing/2014/main" id="{23462C65-9C38-4D60-9EAA-01A7FB784C5F}"/>
              </a:ext>
            </a:extLst>
          </p:cNvPr>
          <p:cNvSpPr>
            <a:spLocks noChangeArrowheads="1"/>
          </p:cNvSpPr>
          <p:nvPr/>
        </p:nvSpPr>
        <p:spPr bwMode="auto">
          <a:xfrm>
            <a:off x="2482949" y="4414905"/>
            <a:ext cx="117379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1400" dirty="0">
                <a:solidFill>
                  <a:prstClr val="black"/>
                </a:solidFill>
                <a:cs typeface="Arial"/>
              </a:rPr>
              <a:t>Change in HA days (NS)</a:t>
            </a:r>
          </a:p>
          <a:p>
            <a:pPr>
              <a:defRPr/>
            </a:pPr>
            <a:r>
              <a:rPr lang="en-US" sz="1400" i="1" dirty="0">
                <a:solidFill>
                  <a:prstClr val="black"/>
                </a:solidFill>
                <a:cs typeface="Arial"/>
              </a:rPr>
              <a:t>P</a:t>
            </a:r>
            <a:r>
              <a:rPr lang="en-US" sz="1400" dirty="0">
                <a:solidFill>
                  <a:prstClr val="black"/>
                </a:solidFill>
                <a:cs typeface="Arial"/>
              </a:rPr>
              <a:t>=0.054</a:t>
            </a:r>
          </a:p>
        </p:txBody>
      </p:sp>
      <p:sp>
        <p:nvSpPr>
          <p:cNvPr id="14" name="Rectangle 4">
            <a:extLst>
              <a:ext uri="{FF2B5EF4-FFF2-40B4-BE49-F238E27FC236}">
                <a16:creationId xmlns:a16="http://schemas.microsoft.com/office/drawing/2014/main" id="{766AD432-D9A9-48C8-B97F-E99CBC5664D4}"/>
              </a:ext>
            </a:extLst>
          </p:cNvPr>
          <p:cNvSpPr>
            <a:spLocks noChangeArrowheads="1"/>
          </p:cNvSpPr>
          <p:nvPr/>
        </p:nvSpPr>
        <p:spPr bwMode="auto">
          <a:xfrm>
            <a:off x="4984351" y="4307184"/>
            <a:ext cx="123382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sz="1400" dirty="0">
                <a:solidFill>
                  <a:srgbClr val="000000"/>
                </a:solidFill>
                <a:cs typeface="Arial"/>
              </a:rPr>
              <a:t>50% Responder Rates</a:t>
            </a:r>
          </a:p>
          <a:p>
            <a:pPr>
              <a:defRPr/>
            </a:pPr>
            <a:r>
              <a:rPr lang="en-US" sz="1400" i="1" dirty="0">
                <a:solidFill>
                  <a:srgbClr val="000000"/>
                </a:solidFill>
                <a:cs typeface="Arial"/>
              </a:rPr>
              <a:t>P</a:t>
            </a:r>
            <a:r>
              <a:rPr lang="en-US" sz="1400" dirty="0">
                <a:solidFill>
                  <a:srgbClr val="000000"/>
                </a:solidFill>
                <a:cs typeface="Arial"/>
              </a:rPr>
              <a:t>=0.023</a:t>
            </a:r>
          </a:p>
        </p:txBody>
      </p:sp>
      <p:cxnSp>
        <p:nvCxnSpPr>
          <p:cNvPr id="15" name="Elbow Connector 3">
            <a:extLst>
              <a:ext uri="{FF2B5EF4-FFF2-40B4-BE49-F238E27FC236}">
                <a16:creationId xmlns:a16="http://schemas.microsoft.com/office/drawing/2014/main" id="{400AD039-D39A-4129-BC34-76EF22DC7A5C}"/>
              </a:ext>
            </a:extLst>
          </p:cNvPr>
          <p:cNvCxnSpPr/>
          <p:nvPr/>
        </p:nvCxnSpPr>
        <p:spPr>
          <a:xfrm rot="5400000">
            <a:off x="1348831" y="4617622"/>
            <a:ext cx="1518152" cy="727976"/>
          </a:xfrm>
          <a:prstGeom prst="bentConnector3">
            <a:avLst>
              <a:gd name="adj1" fmla="val 109977"/>
            </a:avLst>
          </a:prstGeom>
          <a:ln>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CEFALY Technology Unveils Next-Generation Migraine Relief &amp; Prevention  Device: CEFALY DUAL Enhanced">
            <a:extLst>
              <a:ext uri="{FF2B5EF4-FFF2-40B4-BE49-F238E27FC236}">
                <a16:creationId xmlns:a16="http://schemas.microsoft.com/office/drawing/2014/main" id="{956CA3F6-66C4-BA2E-65BE-EEE048DC9F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186" t="26450" r="12316" b="16699"/>
          <a:stretch/>
        </p:blipFill>
        <p:spPr bwMode="auto">
          <a:xfrm>
            <a:off x="8828002" y="4797256"/>
            <a:ext cx="2284985" cy="17879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516084-6F5E-E0DA-3B67-89FC94B5193A}"/>
              </a:ext>
            </a:extLst>
          </p:cNvPr>
          <p:cNvSpPr txBox="1"/>
          <p:nvPr/>
        </p:nvSpPr>
        <p:spPr>
          <a:xfrm rot="4212935">
            <a:off x="10422000" y="5319540"/>
            <a:ext cx="167693" cy="45875"/>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08325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8D1B64-2989-48CE-A38A-DB478D12DCEE}"/>
              </a:ext>
            </a:extLst>
          </p:cNvPr>
          <p:cNvSpPr>
            <a:spLocks noGrp="1"/>
          </p:cNvSpPr>
          <p:nvPr>
            <p:ph type="title"/>
          </p:nvPr>
        </p:nvSpPr>
        <p:spPr>
          <a:xfrm>
            <a:off x="0" y="-42987"/>
            <a:ext cx="12191999" cy="1313465"/>
          </a:xfrm>
          <a:solidFill>
            <a:schemeClr val="accent6">
              <a:lumMod val="50000"/>
            </a:schemeClr>
          </a:solidFill>
        </p:spPr>
        <p:txBody>
          <a:bodyPr>
            <a:normAutofit/>
          </a:bodyPr>
          <a:lstStyle/>
          <a:p>
            <a:pPr algn="ctr"/>
            <a:r>
              <a:rPr lang="en-US" altLang="en-US" dirty="0">
                <a:solidFill>
                  <a:schemeClr val="bg1"/>
                </a:solidFill>
              </a:rPr>
              <a:t>Potential mechanisms of action of </a:t>
            </a:r>
            <a:r>
              <a:rPr lang="en-US" altLang="en-US" dirty="0" err="1">
                <a:solidFill>
                  <a:schemeClr val="bg1"/>
                </a:solidFill>
              </a:rPr>
              <a:t>eTNS</a:t>
            </a:r>
            <a:r>
              <a:rPr lang="en-US" altLang="en-US" dirty="0">
                <a:solidFill>
                  <a:schemeClr val="bg1"/>
                </a:solidFill>
              </a:rPr>
              <a:t>: cortical or inhibitory via V1 to trigeminal nucleus </a:t>
            </a:r>
            <a:r>
              <a:rPr lang="en-US" altLang="en-US" dirty="0" err="1">
                <a:solidFill>
                  <a:schemeClr val="bg1"/>
                </a:solidFill>
              </a:rPr>
              <a:t>caudalis</a:t>
            </a:r>
            <a:r>
              <a:rPr lang="en-US" altLang="en-US" dirty="0">
                <a:solidFill>
                  <a:schemeClr val="bg1"/>
                </a:solidFill>
              </a:rPr>
              <a:t> (TNC)</a:t>
            </a:r>
            <a:endParaRPr lang="en-US" dirty="0">
              <a:solidFill>
                <a:schemeClr val="bg1"/>
              </a:solidFill>
            </a:endParaRPr>
          </a:p>
        </p:txBody>
      </p:sp>
      <p:sp>
        <p:nvSpPr>
          <p:cNvPr id="5" name="Text Placeholder 4">
            <a:extLst>
              <a:ext uri="{FF2B5EF4-FFF2-40B4-BE49-F238E27FC236}">
                <a16:creationId xmlns:a16="http://schemas.microsoft.com/office/drawing/2014/main" id="{B8B4A373-3729-4FD5-AF99-67AE5D678B0D}"/>
              </a:ext>
            </a:extLst>
          </p:cNvPr>
          <p:cNvSpPr>
            <a:spLocks noGrp="1"/>
          </p:cNvSpPr>
          <p:nvPr>
            <p:ph type="body" sz="quarter" idx="13"/>
          </p:nvPr>
        </p:nvSpPr>
        <p:spPr/>
        <p:txBody>
          <a:bodyPr/>
          <a:lstStyle/>
          <a:p>
            <a:r>
              <a:rPr lang="en-GB" i="1" dirty="0"/>
              <a:t>P</a:t>
            </a:r>
            <a:r>
              <a:rPr lang="en-GB" dirty="0"/>
              <a:t>&lt;0.05 cluster level corrected.</a:t>
            </a:r>
          </a:p>
          <a:p>
            <a:r>
              <a:rPr lang="en-GB" altLang="en-US" dirty="0"/>
              <a:t>BOLD, blood oxygen level–dependent; rACC, right anterior cingulate cortex.</a:t>
            </a:r>
            <a:br>
              <a:rPr lang="en-GB" altLang="en-US" dirty="0"/>
            </a:br>
            <a:r>
              <a:rPr lang="en-GB" altLang="en-US" dirty="0"/>
              <a:t>Russo  et al. </a:t>
            </a:r>
            <a:r>
              <a:rPr lang="fr-FR" altLang="en-US" i="1" dirty="0"/>
              <a:t>Front Neurol</a:t>
            </a:r>
            <a:r>
              <a:rPr lang="fr-FR" altLang="en-US" dirty="0"/>
              <a:t>. 2017;8:282.</a:t>
            </a:r>
            <a:endParaRPr lang="en-GB" altLang="en-US" dirty="0"/>
          </a:p>
        </p:txBody>
      </p:sp>
      <p:grpSp>
        <p:nvGrpSpPr>
          <p:cNvPr id="16" name="Group 15">
            <a:extLst>
              <a:ext uri="{FF2B5EF4-FFF2-40B4-BE49-F238E27FC236}">
                <a16:creationId xmlns:a16="http://schemas.microsoft.com/office/drawing/2014/main" id="{21D01B83-3485-F846-B029-F2B4EC1DCAE9}"/>
              </a:ext>
            </a:extLst>
          </p:cNvPr>
          <p:cNvGrpSpPr/>
          <p:nvPr/>
        </p:nvGrpSpPr>
        <p:grpSpPr>
          <a:xfrm>
            <a:off x="6096000" y="1621932"/>
            <a:ext cx="5445120" cy="4076775"/>
            <a:chOff x="6380326" y="1673505"/>
            <a:chExt cx="4987793" cy="3734373"/>
          </a:xfrm>
        </p:grpSpPr>
        <p:cxnSp>
          <p:nvCxnSpPr>
            <p:cNvPr id="10" name="Straight Connector 9">
              <a:extLst>
                <a:ext uri="{FF2B5EF4-FFF2-40B4-BE49-F238E27FC236}">
                  <a16:creationId xmlns:a16="http://schemas.microsoft.com/office/drawing/2014/main" id="{FDBDE43B-087C-476C-ABA5-7C7DE947FF63}"/>
                </a:ext>
              </a:extLst>
            </p:cNvPr>
            <p:cNvCxnSpPr/>
            <p:nvPr/>
          </p:nvCxnSpPr>
          <p:spPr>
            <a:xfrm>
              <a:off x="7268158" y="2246295"/>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4948C9D5-D520-49BF-ABC8-42743120B9CE}"/>
                </a:ext>
              </a:extLst>
            </p:cNvPr>
            <p:cNvCxnSpPr/>
            <p:nvPr/>
          </p:nvCxnSpPr>
          <p:spPr>
            <a:xfrm>
              <a:off x="7268158" y="2568229"/>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4B3EFEA0-0723-41CD-9AC8-734BBC3EB211}"/>
                </a:ext>
              </a:extLst>
            </p:cNvPr>
            <p:cNvCxnSpPr/>
            <p:nvPr/>
          </p:nvCxnSpPr>
          <p:spPr>
            <a:xfrm>
              <a:off x="7268158" y="2890163"/>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5ADDBC3C-F1A8-4E42-A247-9DF150D922F2}"/>
                </a:ext>
              </a:extLst>
            </p:cNvPr>
            <p:cNvCxnSpPr/>
            <p:nvPr/>
          </p:nvCxnSpPr>
          <p:spPr>
            <a:xfrm>
              <a:off x="7268158" y="3212097"/>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AA06F6E8-228F-427C-A8E4-9EB517F0DA0E}"/>
                </a:ext>
              </a:extLst>
            </p:cNvPr>
            <p:cNvCxnSpPr/>
            <p:nvPr/>
          </p:nvCxnSpPr>
          <p:spPr>
            <a:xfrm>
              <a:off x="7268158" y="3534031"/>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0F0F69B3-19AC-4A06-A5CA-A03C07B44D93}"/>
                </a:ext>
              </a:extLst>
            </p:cNvPr>
            <p:cNvCxnSpPr/>
            <p:nvPr/>
          </p:nvCxnSpPr>
          <p:spPr>
            <a:xfrm>
              <a:off x="7268158" y="3855965"/>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88B1E50E-B889-4058-A2BB-0F28851A1202}"/>
                </a:ext>
              </a:extLst>
            </p:cNvPr>
            <p:cNvCxnSpPr/>
            <p:nvPr/>
          </p:nvCxnSpPr>
          <p:spPr>
            <a:xfrm>
              <a:off x="7268158" y="4177899"/>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0EB2B69B-5973-4D6A-9FA1-4A7E932BF110}"/>
                </a:ext>
              </a:extLst>
            </p:cNvPr>
            <p:cNvCxnSpPr/>
            <p:nvPr/>
          </p:nvCxnSpPr>
          <p:spPr>
            <a:xfrm>
              <a:off x="7268158" y="4499833"/>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652A788D-009B-4CE4-8C00-AFC64744984D}"/>
                </a:ext>
              </a:extLst>
            </p:cNvPr>
            <p:cNvCxnSpPr/>
            <p:nvPr/>
          </p:nvCxnSpPr>
          <p:spPr>
            <a:xfrm>
              <a:off x="7268158" y="4821767"/>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899F20CE-81F7-4138-84D7-723E75A4BD54}"/>
                </a:ext>
              </a:extLst>
            </p:cNvPr>
            <p:cNvCxnSpPr/>
            <p:nvPr/>
          </p:nvCxnSpPr>
          <p:spPr>
            <a:xfrm>
              <a:off x="7268158" y="5143703"/>
              <a:ext cx="90000" cy="0"/>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8630A6B1-4236-47DD-B8B4-1FD0D338BBF9}"/>
                </a:ext>
              </a:extLst>
            </p:cNvPr>
            <p:cNvCxnSpPr>
              <a:cxnSpLocks/>
              <a:endCxn id="3" idx="1"/>
            </p:cNvCxnSpPr>
            <p:nvPr/>
          </p:nvCxnSpPr>
          <p:spPr>
            <a:xfrm flipV="1">
              <a:off x="7348632" y="4177899"/>
              <a:ext cx="0" cy="965804"/>
            </a:xfrm>
            <a:prstGeom prst="lin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sp>
          <p:nvSpPr>
            <p:cNvPr id="31" name="TextBox 30">
              <a:extLst>
                <a:ext uri="{FF2B5EF4-FFF2-40B4-BE49-F238E27FC236}">
                  <a16:creationId xmlns:a16="http://schemas.microsoft.com/office/drawing/2014/main" id="{A46539CD-5F3A-4B0B-ABCA-5BDE02AEFB85}"/>
                </a:ext>
              </a:extLst>
            </p:cNvPr>
            <p:cNvSpPr txBox="1"/>
            <p:nvPr/>
          </p:nvSpPr>
          <p:spPr>
            <a:xfrm>
              <a:off x="6788661" y="2091373"/>
              <a:ext cx="53251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0.30</a:t>
              </a:r>
            </a:p>
          </p:txBody>
        </p:sp>
        <p:sp>
          <p:nvSpPr>
            <p:cNvPr id="32" name="TextBox 31">
              <a:extLst>
                <a:ext uri="{FF2B5EF4-FFF2-40B4-BE49-F238E27FC236}">
                  <a16:creationId xmlns:a16="http://schemas.microsoft.com/office/drawing/2014/main" id="{B6620FE9-4ADD-46B4-8D99-0B09B0FA9599}"/>
                </a:ext>
              </a:extLst>
            </p:cNvPr>
            <p:cNvSpPr txBox="1"/>
            <p:nvPr/>
          </p:nvSpPr>
          <p:spPr>
            <a:xfrm>
              <a:off x="6788660" y="2413432"/>
              <a:ext cx="5325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0.25</a:t>
              </a:r>
            </a:p>
          </p:txBody>
        </p:sp>
        <p:sp>
          <p:nvSpPr>
            <p:cNvPr id="33" name="TextBox 32">
              <a:extLst>
                <a:ext uri="{FF2B5EF4-FFF2-40B4-BE49-F238E27FC236}">
                  <a16:creationId xmlns:a16="http://schemas.microsoft.com/office/drawing/2014/main" id="{0D04FAAB-057A-43E9-8E9E-1FEB505FF10E}"/>
                </a:ext>
              </a:extLst>
            </p:cNvPr>
            <p:cNvSpPr txBox="1"/>
            <p:nvPr/>
          </p:nvSpPr>
          <p:spPr>
            <a:xfrm>
              <a:off x="6788661" y="2735491"/>
              <a:ext cx="53251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0.20</a:t>
              </a:r>
            </a:p>
          </p:txBody>
        </p:sp>
        <p:sp>
          <p:nvSpPr>
            <p:cNvPr id="34" name="TextBox 33">
              <a:extLst>
                <a:ext uri="{FF2B5EF4-FFF2-40B4-BE49-F238E27FC236}">
                  <a16:creationId xmlns:a16="http://schemas.microsoft.com/office/drawing/2014/main" id="{988FA35D-E1FF-45DD-A830-32216DA6752B}"/>
                </a:ext>
              </a:extLst>
            </p:cNvPr>
            <p:cNvSpPr txBox="1"/>
            <p:nvPr/>
          </p:nvSpPr>
          <p:spPr>
            <a:xfrm>
              <a:off x="6788660" y="3057550"/>
              <a:ext cx="5325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0.15</a:t>
              </a:r>
            </a:p>
          </p:txBody>
        </p:sp>
        <p:sp>
          <p:nvSpPr>
            <p:cNvPr id="35" name="TextBox 34">
              <a:extLst>
                <a:ext uri="{FF2B5EF4-FFF2-40B4-BE49-F238E27FC236}">
                  <a16:creationId xmlns:a16="http://schemas.microsoft.com/office/drawing/2014/main" id="{4E84FAD0-CD5F-4A0A-9F76-32B22848ECCC}"/>
                </a:ext>
              </a:extLst>
            </p:cNvPr>
            <p:cNvSpPr txBox="1"/>
            <p:nvPr/>
          </p:nvSpPr>
          <p:spPr>
            <a:xfrm>
              <a:off x="6788660" y="3379609"/>
              <a:ext cx="5325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0.10</a:t>
              </a:r>
            </a:p>
          </p:txBody>
        </p:sp>
        <p:sp>
          <p:nvSpPr>
            <p:cNvPr id="36" name="TextBox 35">
              <a:extLst>
                <a:ext uri="{FF2B5EF4-FFF2-40B4-BE49-F238E27FC236}">
                  <a16:creationId xmlns:a16="http://schemas.microsoft.com/office/drawing/2014/main" id="{C3014631-69B8-4D30-95FD-130407D5F11D}"/>
                </a:ext>
              </a:extLst>
            </p:cNvPr>
            <p:cNvSpPr txBox="1"/>
            <p:nvPr/>
          </p:nvSpPr>
          <p:spPr>
            <a:xfrm>
              <a:off x="6788660" y="3701668"/>
              <a:ext cx="5325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0.05</a:t>
              </a:r>
            </a:p>
          </p:txBody>
        </p:sp>
        <p:sp>
          <p:nvSpPr>
            <p:cNvPr id="37" name="TextBox 36">
              <a:extLst>
                <a:ext uri="{FF2B5EF4-FFF2-40B4-BE49-F238E27FC236}">
                  <a16:creationId xmlns:a16="http://schemas.microsoft.com/office/drawing/2014/main" id="{24BFFB40-C729-4B11-886A-189C040A083F}"/>
                </a:ext>
              </a:extLst>
            </p:cNvPr>
            <p:cNvSpPr txBox="1"/>
            <p:nvPr/>
          </p:nvSpPr>
          <p:spPr>
            <a:xfrm>
              <a:off x="6788660" y="4023727"/>
              <a:ext cx="53251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0.00</a:t>
              </a:r>
            </a:p>
          </p:txBody>
        </p:sp>
        <p:sp>
          <p:nvSpPr>
            <p:cNvPr id="38" name="TextBox 37">
              <a:extLst>
                <a:ext uri="{FF2B5EF4-FFF2-40B4-BE49-F238E27FC236}">
                  <a16:creationId xmlns:a16="http://schemas.microsoft.com/office/drawing/2014/main" id="{23D1E925-0D62-4E4C-8F4A-9141FA2445C9}"/>
                </a:ext>
              </a:extLst>
            </p:cNvPr>
            <p:cNvSpPr txBox="1"/>
            <p:nvPr/>
          </p:nvSpPr>
          <p:spPr>
            <a:xfrm>
              <a:off x="6742348" y="4345786"/>
              <a:ext cx="578831" cy="28192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a:ln>
                    <a:noFill/>
                  </a:ln>
                  <a:solidFill>
                    <a:srgbClr val="58595B"/>
                  </a:solidFill>
                  <a:effectLst/>
                  <a:uLnTx/>
                  <a:uFillTx/>
                  <a:latin typeface="Arial"/>
                  <a:ea typeface="+mn-ea"/>
                  <a:cs typeface="+mn-cs"/>
                </a:rPr>
                <a:t>0.05</a:t>
              </a:r>
            </a:p>
          </p:txBody>
        </p:sp>
        <p:sp>
          <p:nvSpPr>
            <p:cNvPr id="39" name="TextBox 38">
              <a:extLst>
                <a:ext uri="{FF2B5EF4-FFF2-40B4-BE49-F238E27FC236}">
                  <a16:creationId xmlns:a16="http://schemas.microsoft.com/office/drawing/2014/main" id="{1FBA6A4A-BA70-4F68-BDB6-B6D59FA5589F}"/>
                </a:ext>
              </a:extLst>
            </p:cNvPr>
            <p:cNvSpPr txBox="1"/>
            <p:nvPr/>
          </p:nvSpPr>
          <p:spPr>
            <a:xfrm>
              <a:off x="6742348" y="4667845"/>
              <a:ext cx="578831" cy="28192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a:ln>
                    <a:noFill/>
                  </a:ln>
                  <a:solidFill>
                    <a:srgbClr val="58595B"/>
                  </a:solidFill>
                  <a:effectLst/>
                  <a:uLnTx/>
                  <a:uFillTx/>
                  <a:latin typeface="Arial"/>
                  <a:ea typeface="+mn-ea"/>
                  <a:cs typeface="+mn-cs"/>
                </a:rPr>
                <a:t>0.10</a:t>
              </a:r>
              <a:endParaRPr kumimoji="0" lang="en-GB" sz="1400" b="0" i="0" u="none" strike="noStrike" kern="1200" cap="none" spc="0" normalizeH="0" baseline="0" noProof="0" dirty="0">
                <a:ln>
                  <a:noFill/>
                </a:ln>
                <a:solidFill>
                  <a:srgbClr val="58595B"/>
                </a:solidFill>
                <a:effectLst/>
                <a:uLnTx/>
                <a:uFillTx/>
                <a:latin typeface="Arial"/>
                <a:ea typeface="+mn-ea"/>
                <a:cs typeface="+mn-cs"/>
              </a:endParaRPr>
            </a:p>
          </p:txBody>
        </p:sp>
        <p:sp>
          <p:nvSpPr>
            <p:cNvPr id="40" name="TextBox 39">
              <a:extLst>
                <a:ext uri="{FF2B5EF4-FFF2-40B4-BE49-F238E27FC236}">
                  <a16:creationId xmlns:a16="http://schemas.microsoft.com/office/drawing/2014/main" id="{1E0296CD-9D04-4480-8437-3CB8ED90C3B9}"/>
                </a:ext>
              </a:extLst>
            </p:cNvPr>
            <p:cNvSpPr txBox="1"/>
            <p:nvPr/>
          </p:nvSpPr>
          <p:spPr>
            <a:xfrm>
              <a:off x="6742348" y="4989902"/>
              <a:ext cx="578830" cy="28192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a:ln>
                    <a:noFill/>
                  </a:ln>
                  <a:solidFill>
                    <a:srgbClr val="58595B"/>
                  </a:solidFill>
                  <a:effectLst/>
                  <a:uLnTx/>
                  <a:uFillTx/>
                  <a:latin typeface="Arial"/>
                  <a:ea typeface="+mn-ea"/>
                  <a:cs typeface="+mn-cs"/>
                </a:rPr>
                <a:t>0.15</a:t>
              </a:r>
              <a:endParaRPr kumimoji="0" lang="en-GB" sz="1400" b="0" i="0" u="none" strike="noStrike" kern="1200" cap="none" spc="0" normalizeH="0" baseline="0" noProof="0" dirty="0">
                <a:ln>
                  <a:noFill/>
                </a:ln>
                <a:solidFill>
                  <a:srgbClr val="58595B"/>
                </a:solidFill>
                <a:effectLst/>
                <a:uLnTx/>
                <a:uFillTx/>
                <a:latin typeface="Arial"/>
                <a:ea typeface="+mn-ea"/>
                <a:cs typeface="+mn-cs"/>
              </a:endParaRPr>
            </a:p>
          </p:txBody>
        </p:sp>
        <p:sp>
          <p:nvSpPr>
            <p:cNvPr id="42" name="TextBox 41">
              <a:extLst>
                <a:ext uri="{FF2B5EF4-FFF2-40B4-BE49-F238E27FC236}">
                  <a16:creationId xmlns:a16="http://schemas.microsoft.com/office/drawing/2014/main" id="{CCE58F1E-862A-45A1-975D-FCB085A901CF}"/>
                </a:ext>
              </a:extLst>
            </p:cNvPr>
            <p:cNvSpPr txBox="1"/>
            <p:nvPr/>
          </p:nvSpPr>
          <p:spPr>
            <a:xfrm rot="16200000">
              <a:off x="5470462" y="3540637"/>
              <a:ext cx="212750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8595B"/>
                  </a:solidFill>
                  <a:effectLst/>
                  <a:uLnTx/>
                  <a:uFillTx/>
                  <a:latin typeface="Arial"/>
                  <a:ea typeface="+mn-ea"/>
                  <a:cs typeface="+mn-cs"/>
                </a:rPr>
                <a:t>BOLD % signal changes</a:t>
              </a:r>
            </a:p>
          </p:txBody>
        </p:sp>
        <p:grpSp>
          <p:nvGrpSpPr>
            <p:cNvPr id="45" name="Group 44">
              <a:extLst>
                <a:ext uri="{FF2B5EF4-FFF2-40B4-BE49-F238E27FC236}">
                  <a16:creationId xmlns:a16="http://schemas.microsoft.com/office/drawing/2014/main" id="{888B7EB4-5E99-4741-835E-9FB6AFD991DC}"/>
                </a:ext>
              </a:extLst>
            </p:cNvPr>
            <p:cNvGrpSpPr/>
            <p:nvPr/>
          </p:nvGrpSpPr>
          <p:grpSpPr>
            <a:xfrm>
              <a:off x="8179717" y="2674010"/>
              <a:ext cx="152400" cy="193222"/>
              <a:chOff x="10529207" y="3589564"/>
              <a:chExt cx="152400" cy="152400"/>
            </a:xfrm>
          </p:grpSpPr>
          <p:cxnSp>
            <p:nvCxnSpPr>
              <p:cNvPr id="46" name="Straight Connector 45">
                <a:extLst>
                  <a:ext uri="{FF2B5EF4-FFF2-40B4-BE49-F238E27FC236}">
                    <a16:creationId xmlns:a16="http://schemas.microsoft.com/office/drawing/2014/main" id="{47E7B482-89D0-4617-A2C2-8FF16582C7B3}"/>
                  </a:ext>
                </a:extLst>
              </p:cNvPr>
              <p:cNvCxnSpPr/>
              <p:nvPr/>
            </p:nvCxnSpPr>
            <p:spPr>
              <a:xfrm>
                <a:off x="10529207" y="3589564"/>
                <a:ext cx="152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ACABF4E-44CA-434E-8718-E91F9345C7D4}"/>
                  </a:ext>
                </a:extLst>
              </p:cNvPr>
              <p:cNvCxnSpPr>
                <a:cxnSpLocks/>
              </p:cNvCxnSpPr>
              <p:nvPr/>
            </p:nvCxnSpPr>
            <p:spPr>
              <a:xfrm rot="16200000">
                <a:off x="10529207" y="3665764"/>
                <a:ext cx="152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86083846-184F-4101-AECF-837D63D4BCB1}"/>
                </a:ext>
              </a:extLst>
            </p:cNvPr>
            <p:cNvSpPr txBox="1"/>
            <p:nvPr/>
          </p:nvSpPr>
          <p:spPr>
            <a:xfrm>
              <a:off x="7678704" y="5125951"/>
              <a:ext cx="1154432" cy="2819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8595B"/>
                  </a:solidFill>
                  <a:effectLst/>
                  <a:uLnTx/>
                  <a:uFillTx/>
                  <a:latin typeface="Arial"/>
                  <a:ea typeface="+mn-ea"/>
                  <a:cs typeface="+mn-cs"/>
                </a:rPr>
                <a:t>Before </a:t>
              </a:r>
              <a:r>
                <a:rPr kumimoji="0" lang="en-GB" sz="1400" b="1" i="0" u="none" strike="noStrike" kern="1200" cap="none" spc="0" normalizeH="0" baseline="0" noProof="0" dirty="0" err="1">
                  <a:ln>
                    <a:noFill/>
                  </a:ln>
                  <a:solidFill>
                    <a:srgbClr val="58595B"/>
                  </a:solidFill>
                  <a:effectLst/>
                  <a:uLnTx/>
                  <a:uFillTx/>
                  <a:latin typeface="Arial"/>
                  <a:ea typeface="+mn-ea"/>
                  <a:cs typeface="+mn-cs"/>
                </a:rPr>
                <a:t>eTNS</a:t>
              </a:r>
              <a:endParaRPr kumimoji="0" lang="en-GB" sz="1400" b="1" i="0" u="none" strike="noStrike" kern="1200" cap="none" spc="0" normalizeH="0" baseline="0" noProof="0" dirty="0">
                <a:ln>
                  <a:noFill/>
                </a:ln>
                <a:solidFill>
                  <a:srgbClr val="58595B"/>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814FFF78-E54C-49E9-BDF7-C039A51EB3AA}"/>
                </a:ext>
              </a:extLst>
            </p:cNvPr>
            <p:cNvSpPr/>
            <p:nvPr/>
          </p:nvSpPr>
          <p:spPr>
            <a:xfrm>
              <a:off x="7704093" y="2735491"/>
              <a:ext cx="1103954" cy="1442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4C4277BF-ED3F-4B6C-AE90-8B95AD988C96}"/>
                </a:ext>
              </a:extLst>
            </p:cNvPr>
            <p:cNvGrpSpPr/>
            <p:nvPr/>
          </p:nvGrpSpPr>
          <p:grpSpPr>
            <a:xfrm rot="10800000">
              <a:off x="9578630" y="4232258"/>
              <a:ext cx="152400" cy="74695"/>
              <a:chOff x="10529207" y="3589564"/>
              <a:chExt cx="152400" cy="152400"/>
            </a:xfrm>
          </p:grpSpPr>
          <p:cxnSp>
            <p:nvCxnSpPr>
              <p:cNvPr id="51" name="Straight Connector 50">
                <a:extLst>
                  <a:ext uri="{FF2B5EF4-FFF2-40B4-BE49-F238E27FC236}">
                    <a16:creationId xmlns:a16="http://schemas.microsoft.com/office/drawing/2014/main" id="{E6ED1529-9160-413E-8C9C-52BF268D3ADC}"/>
                  </a:ext>
                </a:extLst>
              </p:cNvPr>
              <p:cNvCxnSpPr/>
              <p:nvPr/>
            </p:nvCxnSpPr>
            <p:spPr>
              <a:xfrm>
                <a:off x="10529207" y="3589564"/>
                <a:ext cx="152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FA39FAA-55C4-4C39-BAD1-187105F37E65}"/>
                  </a:ext>
                </a:extLst>
              </p:cNvPr>
              <p:cNvCxnSpPr>
                <a:cxnSpLocks/>
              </p:cNvCxnSpPr>
              <p:nvPr/>
            </p:nvCxnSpPr>
            <p:spPr>
              <a:xfrm rot="16200000">
                <a:off x="10529207" y="3665764"/>
                <a:ext cx="1524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ADC74791-9676-4F9B-A6A6-6FE0DFBDB44A}"/>
                </a:ext>
              </a:extLst>
            </p:cNvPr>
            <p:cNvSpPr txBox="1"/>
            <p:nvPr/>
          </p:nvSpPr>
          <p:spPr>
            <a:xfrm>
              <a:off x="9145896" y="5125951"/>
              <a:ext cx="1017874" cy="28192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8595B"/>
                  </a:solidFill>
                  <a:effectLst/>
                  <a:uLnTx/>
                  <a:uFillTx/>
                  <a:latin typeface="Arial"/>
                  <a:ea typeface="+mn-ea"/>
                  <a:cs typeface="+mn-cs"/>
                </a:rPr>
                <a:t>After </a:t>
              </a:r>
              <a:r>
                <a:rPr kumimoji="0" lang="en-GB" sz="1400" b="1" i="0" u="none" strike="noStrike" kern="1200" cap="none" spc="0" normalizeH="0" baseline="0" noProof="0" dirty="0" err="1">
                  <a:ln>
                    <a:noFill/>
                  </a:ln>
                  <a:solidFill>
                    <a:srgbClr val="58595B"/>
                  </a:solidFill>
                  <a:effectLst/>
                  <a:uLnTx/>
                  <a:uFillTx/>
                  <a:latin typeface="Arial"/>
                  <a:ea typeface="+mn-ea"/>
                  <a:cs typeface="+mn-cs"/>
                </a:rPr>
                <a:t>eTNS</a:t>
              </a:r>
              <a:endParaRPr kumimoji="0" lang="en-GB" sz="1400" b="1" i="0" u="none" strike="noStrike" kern="1200" cap="none" spc="0" normalizeH="0" baseline="0" noProof="0" dirty="0">
                <a:ln>
                  <a:noFill/>
                </a:ln>
                <a:solidFill>
                  <a:srgbClr val="58595B"/>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01FCA8F-7E6B-4399-953E-1BFF0A10A164}"/>
                </a:ext>
              </a:extLst>
            </p:cNvPr>
            <p:cNvSpPr/>
            <p:nvPr/>
          </p:nvSpPr>
          <p:spPr>
            <a:xfrm flipV="1">
              <a:off x="9103006" y="4177614"/>
              <a:ext cx="1103954" cy="1224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8EE9E3BF-DB83-4E85-936F-F380CC9C50A8}"/>
                </a:ext>
              </a:extLst>
            </p:cNvPr>
            <p:cNvSpPr txBox="1"/>
            <p:nvPr/>
          </p:nvSpPr>
          <p:spPr>
            <a:xfrm>
              <a:off x="7358158" y="1673505"/>
              <a:ext cx="4009961" cy="479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8595B"/>
                  </a:solidFill>
                  <a:effectLst/>
                  <a:uLnTx/>
                  <a:uFillTx/>
                  <a:latin typeface="Arial"/>
                  <a:ea typeface="+mn-ea"/>
                  <a:cs typeface="+mn-cs"/>
                </a:rPr>
                <a:t>BOLD response in rACC during stimulation </a:t>
              </a:r>
              <a:r>
                <a:rPr kumimoji="0" lang="en-GB" sz="1400" b="1" i="0" u="none" strike="noStrike" kern="1200" cap="none" spc="0" normalizeH="0" baseline="0" noProof="0">
                  <a:ln>
                    <a:noFill/>
                  </a:ln>
                  <a:solidFill>
                    <a:srgbClr val="58595B"/>
                  </a:solidFill>
                  <a:effectLst/>
                  <a:uLnTx/>
                  <a:uFillTx/>
                  <a:latin typeface="Arial"/>
                  <a:ea typeface="+mn-ea"/>
                  <a:cs typeface="+mn-cs"/>
                </a:rPr>
                <a:t>at 51</a:t>
              </a:r>
              <a:r>
                <a:rPr kumimoji="0" lang="en-GB" sz="1400" b="1" i="0" u="none" strike="noStrike" kern="1200" cap="none" spc="0" normalizeH="0" baseline="0" noProof="0">
                  <a:ln>
                    <a:noFill/>
                  </a:ln>
                  <a:solidFill>
                    <a:srgbClr val="58595B"/>
                  </a:solidFill>
                  <a:effectLst/>
                  <a:uLnTx/>
                  <a:uFillTx/>
                  <a:latin typeface="Calibri" panose="020F0502020204030204" pitchFamily="34" charset="0"/>
                  <a:ea typeface="+mn-ea"/>
                  <a:cs typeface="Calibri" panose="020F0502020204030204" pitchFamily="34" charset="0"/>
                </a:rPr>
                <a:t>°</a:t>
              </a:r>
              <a:r>
                <a:rPr kumimoji="0" lang="en-GB" sz="1400" b="1" i="0" u="none" strike="noStrike" kern="1200" cap="none" spc="0" normalizeH="0" baseline="0" noProof="0">
                  <a:ln>
                    <a:noFill/>
                  </a:ln>
                  <a:solidFill>
                    <a:srgbClr val="58595B"/>
                  </a:solidFill>
                  <a:effectLst/>
                  <a:uLnTx/>
                  <a:uFillTx/>
                  <a:latin typeface="Arial"/>
                  <a:ea typeface="+mn-ea"/>
                  <a:cs typeface="+mn-cs"/>
                </a:rPr>
                <a:t>C </a:t>
              </a:r>
              <a:r>
                <a:rPr kumimoji="0" lang="en-GB" sz="1400" b="1" i="0" u="none" strike="noStrike" kern="1200" cap="none" spc="0" normalizeH="0" baseline="0" noProof="0" dirty="0">
                  <a:ln>
                    <a:noFill/>
                  </a:ln>
                  <a:solidFill>
                    <a:srgbClr val="58595B"/>
                  </a:solidFill>
                  <a:effectLst/>
                  <a:uLnTx/>
                  <a:uFillTx/>
                  <a:latin typeface="Arial"/>
                  <a:ea typeface="+mn-ea"/>
                  <a:cs typeface="+mn-cs"/>
                </a:rPr>
                <a:t>in patients with migraine without aura</a:t>
              </a:r>
            </a:p>
          </p:txBody>
        </p:sp>
        <p:sp>
          <p:nvSpPr>
            <p:cNvPr id="3" name="Freeform: Shape 2">
              <a:extLst>
                <a:ext uri="{FF2B5EF4-FFF2-40B4-BE49-F238E27FC236}">
                  <a16:creationId xmlns:a16="http://schemas.microsoft.com/office/drawing/2014/main" id="{374E5340-6713-4CC2-AF7F-CE555F814AAE}"/>
                </a:ext>
              </a:extLst>
            </p:cNvPr>
            <p:cNvSpPr/>
            <p:nvPr/>
          </p:nvSpPr>
          <p:spPr>
            <a:xfrm>
              <a:off x="7348632" y="2246295"/>
              <a:ext cx="3897086" cy="1931604"/>
            </a:xfrm>
            <a:custGeom>
              <a:avLst/>
              <a:gdLst>
                <a:gd name="connsiteX0" fmla="*/ 0 w 3897086"/>
                <a:gd name="connsiteY0" fmla="*/ 0 h 1959428"/>
                <a:gd name="connsiteX1" fmla="*/ 0 w 3897086"/>
                <a:gd name="connsiteY1" fmla="*/ 1959428 h 1959428"/>
                <a:gd name="connsiteX2" fmla="*/ 3897086 w 3897086"/>
                <a:gd name="connsiteY2" fmla="*/ 1959428 h 1959428"/>
              </a:gdLst>
              <a:ahLst/>
              <a:cxnLst>
                <a:cxn ang="0">
                  <a:pos x="connsiteX0" y="connsiteY0"/>
                </a:cxn>
                <a:cxn ang="0">
                  <a:pos x="connsiteX1" y="connsiteY1"/>
                </a:cxn>
                <a:cxn ang="0">
                  <a:pos x="connsiteX2" y="connsiteY2"/>
                </a:cxn>
              </a:cxnLst>
              <a:rect l="l" t="t" r="r" b="b"/>
              <a:pathLst>
                <a:path w="3897086" h="1959428">
                  <a:moveTo>
                    <a:pt x="0" y="0"/>
                  </a:moveTo>
                  <a:lnTo>
                    <a:pt x="0" y="1959428"/>
                  </a:lnTo>
                  <a:lnTo>
                    <a:pt x="3897086" y="1959428"/>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577ECD75-5941-984C-9CAE-4712E5E951A3}"/>
              </a:ext>
            </a:extLst>
          </p:cNvPr>
          <p:cNvGrpSpPr/>
          <p:nvPr/>
        </p:nvGrpSpPr>
        <p:grpSpPr>
          <a:xfrm>
            <a:off x="334963" y="1585814"/>
            <a:ext cx="5476713" cy="3970364"/>
            <a:chOff x="334963" y="1585814"/>
            <a:chExt cx="5476713" cy="3970364"/>
          </a:xfrm>
        </p:grpSpPr>
        <p:sp>
          <p:nvSpPr>
            <p:cNvPr id="14" name="Rectangle 13">
              <a:extLst>
                <a:ext uri="{FF2B5EF4-FFF2-40B4-BE49-F238E27FC236}">
                  <a16:creationId xmlns:a16="http://schemas.microsoft.com/office/drawing/2014/main" id="{19DB4BAD-DE02-6E48-B0C6-09E754AB145E}"/>
                </a:ext>
              </a:extLst>
            </p:cNvPr>
            <p:cNvSpPr/>
            <p:nvPr/>
          </p:nvSpPr>
          <p:spPr>
            <a:xfrm>
              <a:off x="334963" y="1585814"/>
              <a:ext cx="5476713" cy="3970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descr="A picture containing animal&#10;&#10;Description automatically generated">
              <a:extLst>
                <a:ext uri="{FF2B5EF4-FFF2-40B4-BE49-F238E27FC236}">
                  <a16:creationId xmlns:a16="http://schemas.microsoft.com/office/drawing/2014/main" id="{345CB9EC-3405-AC49-8352-F180ABADF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381" y="1728525"/>
              <a:ext cx="3551876" cy="3684943"/>
            </a:xfrm>
            <a:prstGeom prst="rect">
              <a:avLst/>
            </a:prstGeom>
          </p:spPr>
        </p:pic>
      </p:grpSp>
    </p:spTree>
    <p:extLst>
      <p:ext uri="{BB962C8B-B14F-4D97-AF65-F5344CB8AC3E}">
        <p14:creationId xmlns:p14="http://schemas.microsoft.com/office/powerpoint/2010/main" val="38167715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Props1.xml><?xml version="1.0" encoding="utf-8"?>
<ds:datastoreItem xmlns:ds="http://schemas.openxmlformats.org/officeDocument/2006/customXml" ds:itemID="{E7670EF4-2CD3-4388-A226-B589F6F8E90D}"/>
</file>

<file path=customXml/itemProps2.xml><?xml version="1.0" encoding="utf-8"?>
<ds:datastoreItem xmlns:ds="http://schemas.openxmlformats.org/officeDocument/2006/customXml" ds:itemID="{9948496E-3574-4025-B7D0-15233176A6C7}"/>
</file>

<file path=customXml/itemProps3.xml><?xml version="1.0" encoding="utf-8"?>
<ds:datastoreItem xmlns:ds="http://schemas.openxmlformats.org/officeDocument/2006/customXml" ds:itemID="{FB5D7DB5-FE7A-43E6-8107-BD1D34578259}"/>
</file>

<file path=docProps/app.xml><?xml version="1.0" encoding="utf-8"?>
<Properties xmlns="http://schemas.openxmlformats.org/officeDocument/2006/extended-properties" xmlns:vt="http://schemas.openxmlformats.org/officeDocument/2006/docPropsVTypes">
  <TotalTime>68</TotalTime>
  <Words>2637</Words>
  <Application>Microsoft Office PowerPoint</Application>
  <PresentationFormat>Widescreen</PresentationFormat>
  <Paragraphs>280</Paragraphs>
  <Slides>30</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Cambria Math</vt:lpstr>
      <vt:lpstr>Times</vt:lpstr>
      <vt:lpstr>Times New Roman</vt:lpstr>
      <vt:lpstr>Wingdings</vt:lpstr>
      <vt:lpstr>Office Theme</vt:lpstr>
      <vt:lpstr>Neuromodulation in Headache Disease</vt:lpstr>
      <vt:lpstr>PowerPoint Presentation</vt:lpstr>
      <vt:lpstr>  Learning Objectives</vt:lpstr>
      <vt:lpstr>    Case</vt:lpstr>
      <vt:lpstr>Neuromodulation approaches for migraine</vt:lpstr>
      <vt:lpstr>PowerPoint Presentation</vt:lpstr>
      <vt:lpstr>PowerPoint Presentation</vt:lpstr>
      <vt:lpstr>PowerPoint Presentation</vt:lpstr>
      <vt:lpstr>Potential mechanisms of action of eTNS: cortical or inhibitory via V1 to trigeminal nucleus caudalis (TNC)</vt:lpstr>
      <vt:lpstr> Single Pulse Transcranial Magnetic Stimulator for Acute  and Preventive Migraine Treatment Ages 12 and Above (sTMS) </vt:lpstr>
      <vt:lpstr>Potential mechanism of action of sTMS: Inhibits cortical spreading depolarization and inhibits thalamocortical pathways</vt:lpstr>
      <vt:lpstr>Non-invasive Vagal Nerve Stimulator for Acute and Preventive Migraine Treatment, Ages 12 and Above (nVNS)</vt:lpstr>
      <vt:lpstr>nVNS Mechanisms of Action</vt:lpstr>
      <vt:lpstr>Remote Electrical Neuromodulation for Acute Treatment of Migraine Ages 12 and Above (REN) </vt:lpstr>
      <vt:lpstr>Mechanism of action of REN</vt:lpstr>
      <vt:lpstr>Combined Supra-orbital, Supra-trochlear (Trigeminal), and            Greater Occipital Nerve Stimulation (Cervical) for Acute Migraine Treatment in Adults (COT-NS)</vt:lpstr>
      <vt:lpstr>PowerPoint Presentation</vt:lpstr>
      <vt:lpstr>nVNS FDA Cleared for Cluster Headache, Paroxysmal Hemicrania, Hemicrania Continua</vt:lpstr>
      <vt:lpstr>PowerPoint Presentation</vt:lpstr>
      <vt:lpstr>PowerPoint Presentation</vt:lpstr>
      <vt:lpstr>Quality of Data 1</vt:lpstr>
      <vt:lpstr>Quality of Data 2 and FDA Clearance</vt:lpstr>
      <vt:lpstr>Limited Access Except the VA; Current Costs</vt:lpstr>
      <vt:lpstr>AHS recommends non-drug acute migraine treatment when:</vt:lpstr>
      <vt:lpstr>Criteria for initiating acute treatment with gepants, ditans, or neuromodulatory devices</vt:lpstr>
      <vt:lpstr>Excuses from Commercial Payers</vt:lpstr>
      <vt:lpstr>  Back to the Patient</vt:lpstr>
      <vt:lpstr>Appropriate patients for neuromodulation</vt:lpstr>
      <vt:lpstr>Conclusions</vt:lpstr>
      <vt:lpstr>Thank you for your attention!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Devices, Ditan, Gepants, mAbs, Oh My (graine): Updates in Migraine Disease</dc:title>
  <dc:creator>Charleston, Larry</dc:creator>
  <cp:lastModifiedBy>Charleston, Larry</cp:lastModifiedBy>
  <cp:revision>13</cp:revision>
  <dcterms:created xsi:type="dcterms:W3CDTF">2023-12-18T22:05:35Z</dcterms:created>
  <dcterms:modified xsi:type="dcterms:W3CDTF">2024-01-13T09:31:06Z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ies>
</file>