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sldIdLst>
    <p:sldId id="256" r:id="rId5"/>
    <p:sldId id="257" r:id="rId6"/>
    <p:sldId id="264" r:id="rId7"/>
    <p:sldId id="270" r:id="rId8"/>
    <p:sldId id="265" r:id="rId9"/>
    <p:sldId id="269" r:id="rId10"/>
    <p:sldId id="271" r:id="rId11"/>
    <p:sldId id="282" r:id="rId12"/>
    <p:sldId id="294" r:id="rId13"/>
    <p:sldId id="295" r:id="rId14"/>
    <p:sldId id="303" r:id="rId15"/>
    <p:sldId id="280" r:id="rId16"/>
    <p:sldId id="293" r:id="rId17"/>
    <p:sldId id="292" r:id="rId18"/>
    <p:sldId id="297" r:id="rId19"/>
    <p:sldId id="287" r:id="rId20"/>
    <p:sldId id="307" r:id="rId21"/>
    <p:sldId id="306" r:id="rId22"/>
    <p:sldId id="298" r:id="rId23"/>
    <p:sldId id="285" r:id="rId24"/>
    <p:sldId id="300" r:id="rId25"/>
    <p:sldId id="301" r:id="rId26"/>
    <p:sldId id="302" r:id="rId27"/>
    <p:sldId id="277" r:id="rId28"/>
    <p:sldId id="288" r:id="rId29"/>
    <p:sldId id="305" r:id="rId30"/>
    <p:sldId id="304" r:id="rId31"/>
    <p:sldId id="272" r:id="rId32"/>
    <p:sldId id="283" r:id="rId33"/>
    <p:sldId id="309" r:id="rId34"/>
    <p:sldId id="310" r:id="rId35"/>
    <p:sldId id="289" r:id="rId36"/>
    <p:sldId id="273" r:id="rId37"/>
    <p:sldId id="266" r:id="rId38"/>
    <p:sldId id="276" r:id="rId39"/>
    <p:sldId id="27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C759"/>
    <a:srgbClr val="258FAE"/>
    <a:srgbClr val="2F5091"/>
    <a:srgbClr val="8CC15F"/>
    <a:srgbClr val="273777"/>
    <a:srgbClr val="171347"/>
    <a:srgbClr val="A0CD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54"/>
    <p:restoredTop sz="79553" autoAdjust="0"/>
  </p:normalViewPr>
  <p:slideViewPr>
    <p:cSldViewPr snapToGrid="0">
      <p:cViewPr varScale="1">
        <p:scale>
          <a:sx n="90" d="100"/>
          <a:sy n="90" d="100"/>
        </p:scale>
        <p:origin x="59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yers, Frank (Garrett)" userId="3bbd2b3e-dbbc-47d6-874b-861cffc84846" providerId="ADAL" clId="{82218361-1471-4C7F-925A-E15D0414D233}"/>
    <pc:docChg chg="modSld">
      <pc:chgData name="Conyers, Frank (Garrett)" userId="3bbd2b3e-dbbc-47d6-874b-861cffc84846" providerId="ADAL" clId="{82218361-1471-4C7F-925A-E15D0414D233}" dt="2023-12-22T18:13:46.792" v="2" actId="20577"/>
      <pc:docMkLst>
        <pc:docMk/>
      </pc:docMkLst>
      <pc:sldChg chg="modSp mod">
        <pc:chgData name="Conyers, Frank (Garrett)" userId="3bbd2b3e-dbbc-47d6-874b-861cffc84846" providerId="ADAL" clId="{82218361-1471-4C7F-925A-E15D0414D233}" dt="2023-12-22T18:13:46.792" v="2" actId="20577"/>
        <pc:sldMkLst>
          <pc:docMk/>
          <pc:sldMk cId="61150508" sldId="273"/>
        </pc:sldMkLst>
        <pc:spChg chg="mod">
          <ac:chgData name="Conyers, Frank (Garrett)" userId="3bbd2b3e-dbbc-47d6-874b-861cffc84846" providerId="ADAL" clId="{82218361-1471-4C7F-925A-E15D0414D233}" dt="2023-12-22T18:13:46.792" v="2" actId="20577"/>
          <ac:spMkLst>
            <pc:docMk/>
            <pc:sldMk cId="61150508" sldId="273"/>
            <ac:spMk id="6" creationId="{DCDCC3F4-2C13-D7BC-0780-4B0127F2AB1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EDA5FF-3415-4255-8B22-B81A5B5A1D9E}" type="datetimeFigureOut">
              <a:rPr lang="en-US" smtClean="0"/>
              <a:t>12/22/2023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6A9B19-BF94-45E5-807C-17C8A3BFACDB}" type="slidenum">
              <a:rPr lang="en-US" smtClean="0"/>
              <a:t>‹#›</a:t>
            </a:fld>
            <a:endParaRPr lang="en-US"/>
          </a:p>
        </p:txBody>
      </p:sp>
    </p:spTree>
    <p:extLst>
      <p:ext uri="{BB962C8B-B14F-4D97-AF65-F5344CB8AC3E}">
        <p14:creationId xmlns:p14="http://schemas.microsoft.com/office/powerpoint/2010/main" val="3217366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eurology.org/doi/full/10.1212/WNL.0000000000011061#core-R3"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neurology.org/doi/full/10.1212/WNL.0000000000011061"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6A9B19-BF94-45E5-807C-17C8A3BFACDB}" type="slidenum">
              <a:rPr lang="en-US" smtClean="0"/>
              <a:t>5</a:t>
            </a:fld>
            <a:endParaRPr lang="en-US"/>
          </a:p>
        </p:txBody>
      </p:sp>
    </p:spTree>
    <p:extLst>
      <p:ext uri="{BB962C8B-B14F-4D97-AF65-F5344CB8AC3E}">
        <p14:creationId xmlns:p14="http://schemas.microsoft.com/office/powerpoint/2010/main" val="2221291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Various things that influence how long you can be supported by collaterals….</a:t>
            </a:r>
          </a:p>
          <a:p>
            <a:endParaRPr lang="en-US" dirty="0"/>
          </a:p>
          <a:p>
            <a:r>
              <a:rPr lang="en-US" dirty="0"/>
              <a:t>Ability to augment BP (septic, drugs, other reasons), degree of collaterals (genetic or 2/2 chronic disease), etc</a:t>
            </a:r>
          </a:p>
        </p:txBody>
      </p:sp>
      <p:sp>
        <p:nvSpPr>
          <p:cNvPr id="4" name="Slide Number Placeholder 3"/>
          <p:cNvSpPr>
            <a:spLocks noGrp="1"/>
          </p:cNvSpPr>
          <p:nvPr>
            <p:ph type="sldNum" sz="quarter" idx="5"/>
          </p:nvPr>
        </p:nvSpPr>
        <p:spPr/>
        <p:txBody>
          <a:bodyPr/>
          <a:lstStyle/>
          <a:p>
            <a:fld id="{416A9B19-BF94-45E5-807C-17C8A3BFACDB}" type="slidenum">
              <a:rPr lang="en-US" smtClean="0"/>
              <a:t>25</a:t>
            </a:fld>
            <a:endParaRPr lang="en-US"/>
          </a:p>
        </p:txBody>
      </p:sp>
    </p:spTree>
    <p:extLst>
      <p:ext uri="{BB962C8B-B14F-4D97-AF65-F5344CB8AC3E}">
        <p14:creationId xmlns:p14="http://schemas.microsoft.com/office/powerpoint/2010/main" val="3983724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 all rare</a:t>
            </a:r>
          </a:p>
          <a:p>
            <a:endParaRPr lang="en-US" dirty="0"/>
          </a:p>
          <a:p>
            <a:r>
              <a:rPr lang="en-US" dirty="0"/>
              <a:t>Various things that influence how long you can be supported by collaterals….</a:t>
            </a:r>
          </a:p>
          <a:p>
            <a:endParaRPr lang="en-US" dirty="0"/>
          </a:p>
          <a:p>
            <a:r>
              <a:rPr lang="en-US" dirty="0"/>
              <a:t>Ability to augment BP (septic, drugs, other reasons), degree of collaterals (genetic or 2/2 chronic disease), etc</a:t>
            </a:r>
          </a:p>
        </p:txBody>
      </p:sp>
      <p:sp>
        <p:nvSpPr>
          <p:cNvPr id="4" name="Slide Number Placeholder 3"/>
          <p:cNvSpPr>
            <a:spLocks noGrp="1"/>
          </p:cNvSpPr>
          <p:nvPr>
            <p:ph type="sldNum" sz="quarter" idx="5"/>
          </p:nvPr>
        </p:nvSpPr>
        <p:spPr/>
        <p:txBody>
          <a:bodyPr/>
          <a:lstStyle/>
          <a:p>
            <a:fld id="{416A9B19-BF94-45E5-807C-17C8A3BFACDB}" type="slidenum">
              <a:rPr lang="en-US" smtClean="0"/>
              <a:t>26</a:t>
            </a:fld>
            <a:endParaRPr lang="en-US"/>
          </a:p>
        </p:txBody>
      </p:sp>
    </p:spTree>
    <p:extLst>
      <p:ext uri="{BB962C8B-B14F-4D97-AF65-F5344CB8AC3E}">
        <p14:creationId xmlns:p14="http://schemas.microsoft.com/office/powerpoint/2010/main" val="3792390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common because most people come in by 24 hours due to the disabling nature of LVO. And 24 hours is enough time to get in.</a:t>
            </a:r>
          </a:p>
        </p:txBody>
      </p:sp>
      <p:sp>
        <p:nvSpPr>
          <p:cNvPr id="4" name="Slide Number Placeholder 3"/>
          <p:cNvSpPr>
            <a:spLocks noGrp="1"/>
          </p:cNvSpPr>
          <p:nvPr>
            <p:ph type="sldNum" sz="quarter" idx="5"/>
          </p:nvPr>
        </p:nvSpPr>
        <p:spPr/>
        <p:txBody>
          <a:bodyPr/>
          <a:lstStyle/>
          <a:p>
            <a:fld id="{416A9B19-BF94-45E5-807C-17C8A3BFACDB}" type="slidenum">
              <a:rPr lang="en-US" smtClean="0"/>
              <a:t>28</a:t>
            </a:fld>
            <a:endParaRPr lang="en-US"/>
          </a:p>
        </p:txBody>
      </p:sp>
    </p:spTree>
    <p:extLst>
      <p:ext uri="{BB962C8B-B14F-4D97-AF65-F5344CB8AC3E}">
        <p14:creationId xmlns:p14="http://schemas.microsoft.com/office/powerpoint/2010/main" val="2211239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common because most people come in by 24 hours due to the disabling nature of LVO. And 24 hours is enough time to get in.</a:t>
            </a:r>
          </a:p>
        </p:txBody>
      </p:sp>
      <p:sp>
        <p:nvSpPr>
          <p:cNvPr id="4" name="Slide Number Placeholder 3"/>
          <p:cNvSpPr>
            <a:spLocks noGrp="1"/>
          </p:cNvSpPr>
          <p:nvPr>
            <p:ph type="sldNum" sz="quarter" idx="5"/>
          </p:nvPr>
        </p:nvSpPr>
        <p:spPr/>
        <p:txBody>
          <a:bodyPr/>
          <a:lstStyle/>
          <a:p>
            <a:fld id="{416A9B19-BF94-45E5-807C-17C8A3BFACDB}" type="slidenum">
              <a:rPr lang="en-US" smtClean="0"/>
              <a:t>30</a:t>
            </a:fld>
            <a:endParaRPr lang="en-US"/>
          </a:p>
        </p:txBody>
      </p:sp>
    </p:spTree>
    <p:extLst>
      <p:ext uri="{BB962C8B-B14F-4D97-AF65-F5344CB8AC3E}">
        <p14:creationId xmlns:p14="http://schemas.microsoft.com/office/powerpoint/2010/main" val="2193624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333333"/>
                </a:solidFill>
                <a:effectLst/>
                <a:latin typeface="Crimson Text"/>
              </a:rPr>
              <a:t>Nothing randomized… just retrospective</a:t>
            </a:r>
          </a:p>
          <a:p>
            <a:endParaRPr lang="en-US" sz="1200" dirty="0">
              <a:solidFill>
                <a:schemeClr val="accent1">
                  <a:lumMod val="50000"/>
                </a:schemeClr>
              </a:solidFill>
              <a:latin typeface="Museo Sans 500" panose="02000000000000000000" pitchFamily="2" charset="77"/>
            </a:endParaRPr>
          </a:p>
          <a:p>
            <a:endParaRPr lang="en-US" dirty="0"/>
          </a:p>
        </p:txBody>
      </p:sp>
      <p:sp>
        <p:nvSpPr>
          <p:cNvPr id="4" name="Slide Number Placeholder 3"/>
          <p:cNvSpPr>
            <a:spLocks noGrp="1"/>
          </p:cNvSpPr>
          <p:nvPr>
            <p:ph type="sldNum" sz="quarter" idx="5"/>
          </p:nvPr>
        </p:nvSpPr>
        <p:spPr/>
        <p:txBody>
          <a:bodyPr/>
          <a:lstStyle/>
          <a:p>
            <a:fld id="{416A9B19-BF94-45E5-807C-17C8A3BFACDB}" type="slidenum">
              <a:rPr lang="en-US" smtClean="0"/>
              <a:t>31</a:t>
            </a:fld>
            <a:endParaRPr lang="en-US"/>
          </a:p>
        </p:txBody>
      </p:sp>
    </p:spTree>
    <p:extLst>
      <p:ext uri="{BB962C8B-B14F-4D97-AF65-F5344CB8AC3E}">
        <p14:creationId xmlns:p14="http://schemas.microsoft.com/office/powerpoint/2010/main" val="384378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333333"/>
                </a:solidFill>
                <a:effectLst/>
                <a:latin typeface="Crimson Text"/>
              </a:rPr>
              <a:t>Two randomized controlled trials of IV alteplase using perfusion imaging for selection of patients with stroke up to 9 hours from LKW have been completed. Both trials ended early: ECASS-4 (European Cooperative Acute Stroke Study 4) due to slow recruitment</a:t>
            </a:r>
            <a:r>
              <a:rPr lang="en-US" sz="1200" b="0" i="0" u="none" strike="noStrike" baseline="30000" dirty="0">
                <a:solidFill>
                  <a:srgbClr val="333333"/>
                </a:solidFill>
                <a:effectLst/>
                <a:latin typeface="Crimson Text"/>
                <a:hlinkClick r:id="rId3"/>
              </a:rPr>
              <a:t>3</a:t>
            </a:r>
            <a:r>
              <a:rPr lang="en-US" sz="1200" b="0" i="0" dirty="0">
                <a:solidFill>
                  <a:srgbClr val="333333"/>
                </a:solidFill>
                <a:effectLst/>
                <a:latin typeface="Crimson Text"/>
              </a:rPr>
              <a:t> and the EXTEND trial (Extending the Time for Thrombolysis in Emergency Neurological Deficits) was stopped prematurely after the publication of the WAKE-UP tria</a:t>
            </a:r>
            <a:r>
              <a:rPr lang="en-US" sz="1200" b="0" i="0" dirty="0">
                <a:solidFill>
                  <a:schemeClr val="accent1">
                    <a:lumMod val="50000"/>
                  </a:schemeClr>
                </a:solidFill>
                <a:effectLst/>
                <a:latin typeface="Museo Sans 500" panose="02000000000000000000" pitchFamily="2" charset="77"/>
              </a:rPr>
              <a:t>l</a:t>
            </a:r>
          </a:p>
          <a:p>
            <a:endParaRPr lang="en-US" sz="1200" dirty="0">
              <a:solidFill>
                <a:schemeClr val="accent1">
                  <a:lumMod val="50000"/>
                </a:schemeClr>
              </a:solidFill>
              <a:latin typeface="Museo Sans 500" panose="02000000000000000000" pitchFamily="2" charset="77"/>
            </a:endParaRPr>
          </a:p>
          <a:p>
            <a:r>
              <a:rPr lang="en-US" sz="1200" b="0" i="0" dirty="0">
                <a:solidFill>
                  <a:srgbClr val="333333"/>
                </a:solidFill>
                <a:effectLst/>
                <a:latin typeface="Crimson Text"/>
              </a:rPr>
              <a:t>An individual patient data meta-analysis that included patients from 3 randomized studies of IV alteplase in patients treated beyond 4.5 hours of onset or wake-up stroke (EXTEND, ECASS-4, and EPITHET [Echoplanar Imaging Thrombolytic Evaluation Trial]) and having salvageable brain tissue on imaging (target mismatch defined as a core of &lt;70 mL, mismatch volume &gt;10 mL, and mismatch ratio &gt;1.2.) found a significant benefit of alteplase: 76/211 (36%) patients treated with alteplase and 56/199 (29%) in the placebo group had an excellent outcome (modified Rankin Scale score 0–1) at 90 days (odds ratio 1.86, 95% confidence interval 1.15–2.99</a:t>
            </a:r>
          </a:p>
          <a:p>
            <a:endParaRPr lang="en-US" sz="1200" b="0" i="0" dirty="0">
              <a:solidFill>
                <a:srgbClr val="333333"/>
              </a:solidFill>
              <a:effectLst/>
              <a:latin typeface="Crimson Tex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50000"/>
                  </a:schemeClr>
                </a:solidFill>
                <a:latin typeface="Museo Sans 500" panose="02000000000000000000" pitchFamily="2" charset="77"/>
              </a:rPr>
              <a:t>Victor editorial -- </a:t>
            </a:r>
            <a:r>
              <a:rPr lang="en-US" sz="1200" dirty="0">
                <a:hlinkClick r:id="rId4"/>
              </a:rPr>
              <a:t>Multimodal imaging selection for IV alteplase in unknown time of onset stroke | Neurology</a:t>
            </a:r>
            <a:endParaRPr lang="en-US" sz="1200" dirty="0">
              <a:solidFill>
                <a:schemeClr val="accent1">
                  <a:lumMod val="50000"/>
                </a:schemeClr>
              </a:solidFill>
              <a:latin typeface="Museo Sans 500" panose="02000000000000000000" pitchFamily="2" charset="77"/>
            </a:endParaRPr>
          </a:p>
          <a:p>
            <a:endParaRPr lang="en-US" sz="1200" dirty="0">
              <a:solidFill>
                <a:schemeClr val="accent1">
                  <a:lumMod val="50000"/>
                </a:schemeClr>
              </a:solidFill>
              <a:latin typeface="Museo Sans 500" panose="02000000000000000000" pitchFamily="2" charset="77"/>
            </a:endParaRPr>
          </a:p>
          <a:p>
            <a:endParaRPr lang="en-US" dirty="0"/>
          </a:p>
        </p:txBody>
      </p:sp>
      <p:sp>
        <p:nvSpPr>
          <p:cNvPr id="4" name="Slide Number Placeholder 3"/>
          <p:cNvSpPr>
            <a:spLocks noGrp="1"/>
          </p:cNvSpPr>
          <p:nvPr>
            <p:ph type="sldNum" sz="quarter" idx="5"/>
          </p:nvPr>
        </p:nvSpPr>
        <p:spPr/>
        <p:txBody>
          <a:bodyPr/>
          <a:lstStyle/>
          <a:p>
            <a:fld id="{416A9B19-BF94-45E5-807C-17C8A3BFACDB}" type="slidenum">
              <a:rPr lang="en-US" smtClean="0"/>
              <a:t>32</a:t>
            </a:fld>
            <a:endParaRPr lang="en-US"/>
          </a:p>
        </p:txBody>
      </p:sp>
    </p:spTree>
    <p:extLst>
      <p:ext uri="{BB962C8B-B14F-4D97-AF65-F5344CB8AC3E}">
        <p14:creationId xmlns:p14="http://schemas.microsoft.com/office/powerpoint/2010/main" val="290362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SWIFT PRIME, EXTEND-IA, ESCAPE, REVASCAT, THRACE (HERMES and SEER Collaboration studied both are Pooled patient level data)</a:t>
            </a:r>
          </a:p>
        </p:txBody>
      </p:sp>
      <p:sp>
        <p:nvSpPr>
          <p:cNvPr id="4" name="Slide Number Placeholder 3"/>
          <p:cNvSpPr>
            <a:spLocks noGrp="1"/>
          </p:cNvSpPr>
          <p:nvPr>
            <p:ph type="sldNum" sz="quarter" idx="5"/>
          </p:nvPr>
        </p:nvSpPr>
        <p:spPr/>
        <p:txBody>
          <a:bodyPr/>
          <a:lstStyle/>
          <a:p>
            <a:fld id="{416A9B19-BF94-45E5-807C-17C8A3BFACDB}" type="slidenum">
              <a:rPr lang="en-US" smtClean="0"/>
              <a:t>35</a:t>
            </a:fld>
            <a:endParaRPr lang="en-US"/>
          </a:p>
        </p:txBody>
      </p:sp>
    </p:spTree>
    <p:extLst>
      <p:ext uri="{BB962C8B-B14F-4D97-AF65-F5344CB8AC3E}">
        <p14:creationId xmlns:p14="http://schemas.microsoft.com/office/powerpoint/2010/main" val="139490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SWIFT PRIME, EXTEND-IA, ESCAPE, REVASCAT, THRACE (HERMES and SEER Collaboration studied both are Pooled patient level data)</a:t>
            </a:r>
          </a:p>
        </p:txBody>
      </p:sp>
      <p:sp>
        <p:nvSpPr>
          <p:cNvPr id="4" name="Slide Number Placeholder 3"/>
          <p:cNvSpPr>
            <a:spLocks noGrp="1"/>
          </p:cNvSpPr>
          <p:nvPr>
            <p:ph type="sldNum" sz="quarter" idx="5"/>
          </p:nvPr>
        </p:nvSpPr>
        <p:spPr/>
        <p:txBody>
          <a:bodyPr/>
          <a:lstStyle/>
          <a:p>
            <a:fld id="{416A9B19-BF94-45E5-807C-17C8A3BFACDB}" type="slidenum">
              <a:rPr lang="en-US" smtClean="0"/>
              <a:t>36</a:t>
            </a:fld>
            <a:endParaRPr lang="en-US"/>
          </a:p>
        </p:txBody>
      </p:sp>
    </p:spTree>
    <p:extLst>
      <p:ext uri="{BB962C8B-B14F-4D97-AF65-F5344CB8AC3E}">
        <p14:creationId xmlns:p14="http://schemas.microsoft.com/office/powerpoint/2010/main" val="438891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ECASS I (European Cooperative Acute Stroke Study) - dose of tPA was 1.1mg/kg and 17% of ITT population had protocol violation </a:t>
            </a:r>
          </a:p>
          <a:p>
            <a:r>
              <a:rPr lang="en-US" dirty="0"/>
              <a:t>ECASS II - dose lowered to 0.9mg/kg, stringent BP and CT criteria for inclusion=&gt;positive study</a:t>
            </a:r>
          </a:p>
          <a:p>
            <a:r>
              <a:rPr lang="en-US" dirty="0"/>
              <a:t>ATLANTIS A/B - &gt;70% were treated in the 4+h window</a:t>
            </a:r>
          </a:p>
          <a:p>
            <a:endParaRPr lang="en-US" dirty="0"/>
          </a:p>
          <a:p>
            <a:r>
              <a:rPr lang="en-US" dirty="0"/>
              <a:t>NINDS – baseline imbalances in stroke severity</a:t>
            </a:r>
          </a:p>
          <a:p>
            <a:endParaRPr lang="en-US" dirty="0"/>
          </a:p>
          <a:p>
            <a:r>
              <a:rPr lang="en-US" dirty="0"/>
              <a:t>Pooled analysis of all these to look at subgroups as well….</a:t>
            </a:r>
          </a:p>
          <a:p>
            <a:endParaRPr lang="en-US" dirty="0"/>
          </a:p>
        </p:txBody>
      </p:sp>
      <p:sp>
        <p:nvSpPr>
          <p:cNvPr id="4" name="Slide Number Placeholder 3"/>
          <p:cNvSpPr>
            <a:spLocks noGrp="1"/>
          </p:cNvSpPr>
          <p:nvPr>
            <p:ph type="sldNum" sz="quarter" idx="5"/>
          </p:nvPr>
        </p:nvSpPr>
        <p:spPr/>
        <p:txBody>
          <a:bodyPr/>
          <a:lstStyle/>
          <a:p>
            <a:fld id="{416A9B19-BF94-45E5-807C-17C8A3BFACDB}" type="slidenum">
              <a:rPr lang="en-US" smtClean="0"/>
              <a:t>6</a:t>
            </a:fld>
            <a:endParaRPr lang="en-US"/>
          </a:p>
        </p:txBody>
      </p:sp>
    </p:spTree>
    <p:extLst>
      <p:ext uri="{BB962C8B-B14F-4D97-AF65-F5344CB8AC3E}">
        <p14:creationId xmlns:p14="http://schemas.microsoft.com/office/powerpoint/2010/main" val="158298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333333"/>
                </a:solidFill>
                <a:effectLst/>
                <a:latin typeface="Crimson Text"/>
              </a:rPr>
              <a:t>This study led to the recommendation as “reasonable” (Class </a:t>
            </a:r>
            <a:r>
              <a:rPr lang="en-US" sz="1200" b="0" i="0" dirty="0" err="1">
                <a:solidFill>
                  <a:srgbClr val="333333"/>
                </a:solidFill>
                <a:effectLst/>
                <a:latin typeface="Crimson Text"/>
              </a:rPr>
              <a:t>IIa</a:t>
            </a:r>
            <a:r>
              <a:rPr lang="en-US" sz="1200" b="0" i="0" dirty="0">
                <a:solidFill>
                  <a:srgbClr val="333333"/>
                </a:solidFill>
                <a:effectLst/>
                <a:latin typeface="Crimson Text"/>
              </a:rPr>
              <a:t>, Level B-R) to treat patients with stroke with unknown time of onset with IV alteplase when treated within </a:t>
            </a:r>
            <a:r>
              <a:rPr lang="en-US" sz="1200" b="0" i="0" dirty="0">
                <a:solidFill>
                  <a:srgbClr val="FF0000"/>
                </a:solidFill>
                <a:effectLst/>
                <a:latin typeface="Crimson Text"/>
              </a:rPr>
              <a:t>4.5 hours </a:t>
            </a:r>
            <a:r>
              <a:rPr lang="en-US" sz="1200" b="0" i="0" dirty="0">
                <a:solidFill>
                  <a:srgbClr val="333333"/>
                </a:solidFill>
                <a:effectLst/>
                <a:latin typeface="Crimson Text"/>
              </a:rPr>
              <a:t>of </a:t>
            </a:r>
            <a:r>
              <a:rPr lang="en-US" sz="1200" b="0" i="0" dirty="0">
                <a:solidFill>
                  <a:srgbClr val="FF0000"/>
                </a:solidFill>
                <a:effectLst/>
                <a:latin typeface="Crimson Text"/>
              </a:rPr>
              <a:t>discovery</a:t>
            </a:r>
            <a:r>
              <a:rPr lang="en-US" sz="1200" b="0" i="0" dirty="0">
                <a:solidFill>
                  <a:srgbClr val="333333"/>
                </a:solidFill>
                <a:effectLst/>
                <a:latin typeface="Crimson Text"/>
              </a:rPr>
              <a:t> of symptoms if they had DWI/FLAIR mismatch with DWI lesion of less than a third of the middle cerebral artery territory. Although this trial represents a significant advancement because it increases the number of patients potentially eligible for thrombolysis, treatment decisions are still bound by time, requiring treatment within 4.5 hours from discovery of symptoms. It is also exclusively MRI-based, which limits generalizability.</a:t>
            </a:r>
            <a:endParaRPr lang="en-US" sz="1200" dirty="0">
              <a:solidFill>
                <a:schemeClr val="accent1">
                  <a:lumMod val="50000"/>
                </a:schemeClr>
              </a:solidFill>
              <a:latin typeface="Museo Sans 500" panose="02000000000000000000" pitchFamily="2" charset="77"/>
            </a:endParaRPr>
          </a:p>
          <a:p>
            <a:endParaRPr lang="en-US" dirty="0"/>
          </a:p>
          <a:p>
            <a:pPr algn="l"/>
            <a:r>
              <a:rPr lang="en-US" sz="1800" b="0" i="0" u="none" strike="noStrike" baseline="0" dirty="0">
                <a:latin typeface="HelveticaNeue-Condensed"/>
              </a:rPr>
              <a:t>The WAKE-UP RCT randomized 503 patients with AIS who awoke with stroke or had unclear time of onset and could be treated with IV alteplase within 4.5 hours of stroke symptom recognition. </a:t>
            </a:r>
          </a:p>
          <a:p>
            <a:pPr algn="l"/>
            <a:r>
              <a:rPr lang="en-US" sz="1800" b="0" i="0" u="none" strike="noStrike" baseline="0" dirty="0">
                <a:latin typeface="HelveticaNeue-Condensed"/>
              </a:rPr>
              <a:t>Eligibility: required MRI mismatch between abnormal signal on DW-MRI and no visible signal change on FLAIR. </a:t>
            </a:r>
          </a:p>
          <a:p>
            <a:pPr algn="l"/>
            <a:r>
              <a:rPr lang="en-US" sz="1800" b="0" i="0" u="none" strike="noStrike" baseline="0" dirty="0">
                <a:latin typeface="HelveticaNeue-Condensed"/>
              </a:rPr>
              <a:t>Exclusions: DW-MRI lesions larger than one-third of the territory of the MCA, NIHSS score &gt;25, contraindication to treatment with alteplase, or planned thrombectomy were all exclusions. </a:t>
            </a:r>
          </a:p>
          <a:p>
            <a:pPr algn="l"/>
            <a:r>
              <a:rPr lang="en-US" sz="1800" b="0" i="0" u="none" strike="noStrike" baseline="0" dirty="0">
                <a:latin typeface="HelveticaNeue-Condensed"/>
              </a:rPr>
              <a:t>Ninety-four percent were wake-up strokes. Median NIHSS score was 6. Median time from last known well to symptom recognition was </a:t>
            </a:r>
            <a:r>
              <a:rPr lang="en-US" sz="1800" b="0" i="0" u="none" strike="noStrike" baseline="0" dirty="0">
                <a:latin typeface="GandhariUnicode-Roman"/>
              </a:rPr>
              <a:t>≈</a:t>
            </a:r>
            <a:r>
              <a:rPr lang="en-US" sz="1800" b="0" i="0" u="none" strike="noStrike" baseline="0" dirty="0">
                <a:latin typeface="HelveticaNeue-Condensed"/>
              </a:rPr>
              <a:t>7 hours and to alteplase administration slightly over 10 hours. </a:t>
            </a:r>
          </a:p>
          <a:p>
            <a:pPr algn="l"/>
            <a:endParaRPr lang="en-US" sz="1800" b="0" i="0" u="none" strike="noStrike" baseline="0" dirty="0">
              <a:latin typeface="HelveticaNeue-Condensed"/>
            </a:endParaRPr>
          </a:p>
          <a:p>
            <a:pPr algn="l"/>
            <a:r>
              <a:rPr lang="en-US" sz="1800" b="0" i="0" u="none" strike="noStrike" baseline="0" dirty="0">
                <a:latin typeface="HelveticaNeue-Condensed"/>
              </a:rPr>
              <a:t>The primary end point of an </a:t>
            </a:r>
            <a:r>
              <a:rPr lang="en-US" sz="1800" b="0" i="0" u="none" strike="noStrike" baseline="0" dirty="0" err="1">
                <a:latin typeface="HelveticaNeue-Condensed"/>
              </a:rPr>
              <a:t>mRS</a:t>
            </a:r>
            <a:r>
              <a:rPr lang="en-US" sz="1800" b="0" i="0" u="none" strike="noStrike" baseline="0" dirty="0">
                <a:latin typeface="HelveticaNeue-Condensed"/>
              </a:rPr>
              <a:t> score 0 to 1 at 90 days was achieved in 53.3% of the alteplase group and in 41.8% of the placebo group (</a:t>
            </a:r>
            <a:r>
              <a:rPr lang="en-US" sz="1800" b="0" i="0" u="none" strike="noStrike" baseline="0" dirty="0">
                <a:latin typeface="HelveticaNeue-CondensedObl"/>
              </a:rPr>
              <a:t>P</a:t>
            </a:r>
            <a:r>
              <a:rPr lang="en-US" sz="1800" b="0" i="0" u="none" strike="noStrike" baseline="0" dirty="0">
                <a:latin typeface="HelveticaNeue-Condensed"/>
              </a:rPr>
              <a:t>=0.02). </a:t>
            </a:r>
          </a:p>
          <a:p>
            <a:pPr algn="l"/>
            <a:r>
              <a:rPr lang="en-US" sz="1800" b="0" i="0" u="none" strike="noStrike" baseline="0" dirty="0">
                <a:latin typeface="HelveticaNeue-Condensed"/>
              </a:rPr>
              <a:t>Only 20% had LVO of the intracranial internal carotid or proximal middle cerebral arteries.</a:t>
            </a:r>
            <a:endParaRPr lang="en-US" dirty="0"/>
          </a:p>
        </p:txBody>
      </p:sp>
      <p:sp>
        <p:nvSpPr>
          <p:cNvPr id="4" name="Slide Number Placeholder 3"/>
          <p:cNvSpPr>
            <a:spLocks noGrp="1"/>
          </p:cNvSpPr>
          <p:nvPr>
            <p:ph type="sldNum" sz="quarter" idx="5"/>
          </p:nvPr>
        </p:nvSpPr>
        <p:spPr/>
        <p:txBody>
          <a:bodyPr/>
          <a:lstStyle/>
          <a:p>
            <a:fld id="{416A9B19-BF94-45E5-807C-17C8A3BFACDB}" type="slidenum">
              <a:rPr lang="en-US" smtClean="0"/>
              <a:t>12</a:t>
            </a:fld>
            <a:endParaRPr lang="en-US"/>
          </a:p>
        </p:txBody>
      </p:sp>
    </p:spTree>
    <p:extLst>
      <p:ext uri="{BB962C8B-B14F-4D97-AF65-F5344CB8AC3E}">
        <p14:creationId xmlns:p14="http://schemas.microsoft.com/office/powerpoint/2010/main" val="4169332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0" i="0" dirty="0">
                <a:solidFill>
                  <a:srgbClr val="202122"/>
                </a:solidFill>
                <a:effectLst/>
                <a:latin typeface="Arial" panose="020B0604020202020204" pitchFamily="34" charset="0"/>
              </a:rPr>
              <a:t>Critique</a:t>
            </a:r>
          </a:p>
          <a:p>
            <a:pPr algn="l">
              <a:buFont typeface="Arial" panose="020B0604020202020204" pitchFamily="34" charset="0"/>
              <a:buChar char="•"/>
            </a:pPr>
            <a:r>
              <a:rPr lang="en-US" b="0" i="0" dirty="0">
                <a:solidFill>
                  <a:srgbClr val="202122"/>
                </a:solidFill>
                <a:effectLst/>
                <a:latin typeface="Arial" panose="020B0604020202020204" pitchFamily="34" charset="0"/>
              </a:rPr>
              <a:t> Trial was stopped prematurely due to lack of funding</a:t>
            </a:r>
          </a:p>
          <a:p>
            <a:pPr algn="l">
              <a:buFont typeface="Arial" panose="020B0604020202020204" pitchFamily="34" charset="0"/>
              <a:buChar char="•"/>
            </a:pPr>
            <a:r>
              <a:rPr lang="en-US" b="0" i="0" dirty="0">
                <a:solidFill>
                  <a:srgbClr val="202122"/>
                </a:solidFill>
                <a:effectLst/>
                <a:latin typeface="Arial" panose="020B0604020202020204" pitchFamily="34" charset="0"/>
              </a:rPr>
              <a:t> Numerically higher number of deaths in alteplase group may have become statistically significant with a larger sample size</a:t>
            </a:r>
          </a:p>
          <a:p>
            <a:pPr algn="l">
              <a:buFont typeface="Arial" panose="020B0604020202020204" pitchFamily="34" charset="0"/>
              <a:buChar char="•"/>
            </a:pPr>
            <a:r>
              <a:rPr lang="en-US" b="0" i="0" dirty="0">
                <a:solidFill>
                  <a:srgbClr val="202122"/>
                </a:solidFill>
                <a:effectLst/>
                <a:latin typeface="Arial" panose="020B0604020202020204" pitchFamily="34" charset="0"/>
              </a:rPr>
              <a:t> Small number of patients with NIHSS &gt;10, limiting generalizability to that group</a:t>
            </a:r>
          </a:p>
          <a:p>
            <a:pPr algn="l">
              <a:buFont typeface="Arial" panose="020B0604020202020204" pitchFamily="34" charset="0"/>
              <a:buChar char="•"/>
            </a:pPr>
            <a:r>
              <a:rPr lang="en-US" b="0" i="0" dirty="0">
                <a:solidFill>
                  <a:srgbClr val="202122"/>
                </a:solidFill>
                <a:effectLst/>
                <a:latin typeface="Arial" panose="020B0604020202020204" pitchFamily="34" charset="0"/>
              </a:rPr>
              <a:t> 20% of patients enrolled in the trial could have qualified for thrombectomy in DAWN and DEFUSE (20% LVOs)</a:t>
            </a:r>
          </a:p>
          <a:p>
            <a:endParaRPr lang="en-US" dirty="0"/>
          </a:p>
        </p:txBody>
      </p:sp>
      <p:sp>
        <p:nvSpPr>
          <p:cNvPr id="4" name="Slide Number Placeholder 3"/>
          <p:cNvSpPr>
            <a:spLocks noGrp="1"/>
          </p:cNvSpPr>
          <p:nvPr>
            <p:ph type="sldNum" sz="quarter" idx="5"/>
          </p:nvPr>
        </p:nvSpPr>
        <p:spPr/>
        <p:txBody>
          <a:bodyPr/>
          <a:lstStyle/>
          <a:p>
            <a:fld id="{416A9B19-BF94-45E5-807C-17C8A3BFACDB}" type="slidenum">
              <a:rPr lang="en-US" smtClean="0"/>
              <a:t>13</a:t>
            </a:fld>
            <a:endParaRPr lang="en-US"/>
          </a:p>
        </p:txBody>
      </p:sp>
    </p:spTree>
    <p:extLst>
      <p:ext uri="{BB962C8B-B14F-4D97-AF65-F5344CB8AC3E}">
        <p14:creationId xmlns:p14="http://schemas.microsoft.com/office/powerpoint/2010/main" val="2779547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0" i="0" dirty="0">
                <a:solidFill>
                  <a:srgbClr val="202122"/>
                </a:solidFill>
                <a:effectLst/>
                <a:latin typeface="Arial" panose="020B0604020202020204" pitchFamily="34" charset="0"/>
              </a:rPr>
              <a:t>Critique</a:t>
            </a:r>
          </a:p>
          <a:p>
            <a:pPr algn="l">
              <a:buFont typeface="Arial" panose="020B0604020202020204" pitchFamily="34" charset="0"/>
              <a:buChar char="•"/>
            </a:pPr>
            <a:r>
              <a:rPr lang="en-US" b="0" i="0" dirty="0">
                <a:solidFill>
                  <a:srgbClr val="202122"/>
                </a:solidFill>
                <a:effectLst/>
                <a:latin typeface="Arial" panose="020B0604020202020204" pitchFamily="34" charset="0"/>
              </a:rPr>
              <a:t> Trial was stopped prematurely due to lack of funding</a:t>
            </a:r>
          </a:p>
          <a:p>
            <a:pPr algn="l">
              <a:buFont typeface="Arial" panose="020B0604020202020204" pitchFamily="34" charset="0"/>
              <a:buChar char="•"/>
            </a:pPr>
            <a:r>
              <a:rPr lang="en-US" b="0" i="0" dirty="0">
                <a:solidFill>
                  <a:srgbClr val="202122"/>
                </a:solidFill>
                <a:effectLst/>
                <a:latin typeface="Arial" panose="020B0604020202020204" pitchFamily="34" charset="0"/>
              </a:rPr>
              <a:t> </a:t>
            </a:r>
            <a:r>
              <a:rPr lang="en-US" b="1" i="0" dirty="0">
                <a:solidFill>
                  <a:srgbClr val="202122"/>
                </a:solidFill>
                <a:effectLst/>
                <a:latin typeface="Arial" panose="020B0604020202020204" pitchFamily="34" charset="0"/>
              </a:rPr>
              <a:t>Numerically higher number of deaths in alteplase group may have become statistically significant with a larger sample size</a:t>
            </a:r>
          </a:p>
          <a:p>
            <a:pPr algn="l">
              <a:buFont typeface="Arial" panose="020B0604020202020204" pitchFamily="34" charset="0"/>
              <a:buChar char="•"/>
            </a:pPr>
            <a:r>
              <a:rPr lang="en-US" b="0" i="0" dirty="0">
                <a:solidFill>
                  <a:srgbClr val="202122"/>
                </a:solidFill>
                <a:effectLst/>
                <a:latin typeface="Arial" panose="020B0604020202020204" pitchFamily="34" charset="0"/>
              </a:rPr>
              <a:t> Small number of patients with NIHSS &gt;10, limiting generalizability to that group</a:t>
            </a:r>
          </a:p>
          <a:p>
            <a:pPr algn="l">
              <a:buFont typeface="Arial" panose="020B0604020202020204" pitchFamily="34" charset="0"/>
              <a:buChar char="•"/>
            </a:pPr>
            <a:r>
              <a:rPr lang="en-US" b="0" i="0" dirty="0">
                <a:solidFill>
                  <a:srgbClr val="202122"/>
                </a:solidFill>
                <a:effectLst/>
                <a:latin typeface="Arial" panose="020B0604020202020204" pitchFamily="34" charset="0"/>
              </a:rPr>
              <a:t> 20% of patients enrolled in the trial could have qualified for thrombectomy in DAWN and DEFUSE (20% LVOs)</a:t>
            </a:r>
          </a:p>
          <a:p>
            <a:endParaRPr lang="en-US" dirty="0"/>
          </a:p>
        </p:txBody>
      </p:sp>
      <p:sp>
        <p:nvSpPr>
          <p:cNvPr id="4" name="Slide Number Placeholder 3"/>
          <p:cNvSpPr>
            <a:spLocks noGrp="1"/>
          </p:cNvSpPr>
          <p:nvPr>
            <p:ph type="sldNum" sz="quarter" idx="5"/>
          </p:nvPr>
        </p:nvSpPr>
        <p:spPr/>
        <p:txBody>
          <a:bodyPr/>
          <a:lstStyle/>
          <a:p>
            <a:fld id="{416A9B19-BF94-45E5-807C-17C8A3BFACDB}" type="slidenum">
              <a:rPr lang="en-US" smtClean="0"/>
              <a:t>14</a:t>
            </a:fld>
            <a:endParaRPr lang="en-US"/>
          </a:p>
        </p:txBody>
      </p:sp>
    </p:spTree>
    <p:extLst>
      <p:ext uri="{BB962C8B-B14F-4D97-AF65-F5344CB8AC3E}">
        <p14:creationId xmlns:p14="http://schemas.microsoft.com/office/powerpoint/2010/main" val="1903378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of cases were LVO!!!! </a:t>
            </a:r>
          </a:p>
          <a:p>
            <a:endParaRPr lang="en-US" dirty="0"/>
          </a:p>
          <a:p>
            <a:r>
              <a:rPr lang="en-US" b="0" i="0" dirty="0">
                <a:solidFill>
                  <a:srgbClr val="4D4D4D"/>
                </a:solidFill>
                <a:effectLst/>
                <a:latin typeface="ff-quadraat-web-pro"/>
              </a:rPr>
              <a:t>use of alteplase therapy in patients who had a favorable perfusion-imaging profile between 4.5 and 9 hours after stroke onset or on awakening with stroke symptoms resulted in no or minor neurologic deficits more often than the use of placebo. Because of the limited power of our conclusions as a result of premature termination of the trial and the lack of a significant between-group difference in the secondary outcome of functional improvement, further trials of thrombolysis in this time window are required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16A9B19-BF94-45E5-807C-17C8A3BFACDB}" type="slidenum">
              <a:rPr lang="en-US" smtClean="0"/>
              <a:t>16</a:t>
            </a:fld>
            <a:endParaRPr lang="en-US"/>
          </a:p>
        </p:txBody>
      </p:sp>
    </p:spTree>
    <p:extLst>
      <p:ext uri="{BB962C8B-B14F-4D97-AF65-F5344CB8AC3E}">
        <p14:creationId xmlns:p14="http://schemas.microsoft.com/office/powerpoint/2010/main" val="4110746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D4D4D"/>
                </a:solidFill>
                <a:effectLst/>
                <a:latin typeface="ff-quadraat-web-pro"/>
              </a:rPr>
              <a:t>Problems:</a:t>
            </a:r>
          </a:p>
          <a:p>
            <a:r>
              <a:rPr lang="en-US" b="0" i="0" dirty="0">
                <a:solidFill>
                  <a:srgbClr val="4D4D4D"/>
                </a:solidFill>
                <a:effectLst/>
                <a:latin typeface="ff-quadraat-web-pro"/>
              </a:rPr>
              <a:t>use of alteplase therapy in patients who had a favorable perfusion-imaging profile between 4.5 and 9 hours after stroke onset or on awakening with stroke symptoms resulted in no or minor neurologic deficits more often than the use of placebo. </a:t>
            </a:r>
          </a:p>
          <a:p>
            <a:endParaRPr lang="en-US" b="0" i="0" dirty="0">
              <a:solidFill>
                <a:srgbClr val="4D4D4D"/>
              </a:solidFill>
              <a:effectLst/>
              <a:latin typeface="ff-quadraat-web-pro"/>
            </a:endParaRPr>
          </a:p>
          <a:p>
            <a:r>
              <a:rPr lang="en-US" b="0" i="0" dirty="0">
                <a:solidFill>
                  <a:srgbClr val="4D4D4D"/>
                </a:solidFill>
                <a:effectLst/>
                <a:latin typeface="ff-quadraat-web-pro"/>
              </a:rPr>
              <a:t>Because of the some patients now who would undergo EVT (70% of these patients in trial would just go to EVT… late window)</a:t>
            </a:r>
          </a:p>
          <a:p>
            <a:r>
              <a:rPr lang="en-US" b="0" i="0" dirty="0">
                <a:solidFill>
                  <a:srgbClr val="4D4D4D"/>
                </a:solidFill>
                <a:effectLst/>
                <a:latin typeface="ff-quadraat-web-pro"/>
              </a:rPr>
              <a:t>- limited power of our conclusions as a result of premature termination of the trial</a:t>
            </a:r>
          </a:p>
          <a:p>
            <a:r>
              <a:rPr lang="en-US" b="0" i="0" dirty="0">
                <a:solidFill>
                  <a:srgbClr val="4D4D4D"/>
                </a:solidFill>
                <a:effectLst/>
                <a:latin typeface="ff-quadraat-web-pro"/>
              </a:rPr>
              <a:t>-the lack of a significant between-group difference in the secondary outcome of functional improvement, further trials of thrombolysis in this time window are required</a:t>
            </a:r>
            <a:endParaRPr lang="en-US" dirty="0"/>
          </a:p>
        </p:txBody>
      </p:sp>
      <p:sp>
        <p:nvSpPr>
          <p:cNvPr id="4" name="Slide Number Placeholder 3"/>
          <p:cNvSpPr>
            <a:spLocks noGrp="1"/>
          </p:cNvSpPr>
          <p:nvPr>
            <p:ph type="sldNum" sz="quarter" idx="5"/>
          </p:nvPr>
        </p:nvSpPr>
        <p:spPr/>
        <p:txBody>
          <a:bodyPr/>
          <a:lstStyle/>
          <a:p>
            <a:fld id="{416A9B19-BF94-45E5-807C-17C8A3BFACDB}" type="slidenum">
              <a:rPr lang="en-US" smtClean="0"/>
              <a:t>17</a:t>
            </a:fld>
            <a:endParaRPr lang="en-US"/>
          </a:p>
        </p:txBody>
      </p:sp>
    </p:spTree>
    <p:extLst>
      <p:ext uri="{BB962C8B-B14F-4D97-AF65-F5344CB8AC3E}">
        <p14:creationId xmlns:p14="http://schemas.microsoft.com/office/powerpoint/2010/main" val="3290279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D4D4D"/>
                </a:solidFill>
                <a:effectLst/>
                <a:latin typeface="ff-quadraat-web-pro"/>
              </a:rPr>
              <a:t>use of alteplase therapy in patients who had a favorable perfusion-imaging profile between 4.5 and 9 hours after stroke onset or on awakening with stroke symptoms resulted in no or minor neurologic deficits more often than the use of placebo. Because of the limited power of our conclusions as a result of premature termination of the trial and the lack of a significant between-group difference in the secondary outcome of functional improvement, further trials of thrombolysis in this time window are required</a:t>
            </a:r>
            <a:endParaRPr lang="en-US" dirty="0"/>
          </a:p>
        </p:txBody>
      </p:sp>
      <p:sp>
        <p:nvSpPr>
          <p:cNvPr id="4" name="Slide Number Placeholder 3"/>
          <p:cNvSpPr>
            <a:spLocks noGrp="1"/>
          </p:cNvSpPr>
          <p:nvPr>
            <p:ph type="sldNum" sz="quarter" idx="5"/>
          </p:nvPr>
        </p:nvSpPr>
        <p:spPr/>
        <p:txBody>
          <a:bodyPr/>
          <a:lstStyle/>
          <a:p>
            <a:fld id="{416A9B19-BF94-45E5-807C-17C8A3BFACDB}" type="slidenum">
              <a:rPr lang="en-US" smtClean="0"/>
              <a:t>18</a:t>
            </a:fld>
            <a:endParaRPr lang="en-US"/>
          </a:p>
        </p:txBody>
      </p:sp>
    </p:spTree>
    <p:extLst>
      <p:ext uri="{BB962C8B-B14F-4D97-AF65-F5344CB8AC3E}">
        <p14:creationId xmlns:p14="http://schemas.microsoft.com/office/powerpoint/2010/main" val="2327195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DAWN, DEFUSE 3 trials</a:t>
            </a:r>
          </a:p>
          <a:p>
            <a:endParaRPr lang="en-US" dirty="0"/>
          </a:p>
          <a:p>
            <a:endParaRPr lang="en-US" dirty="0"/>
          </a:p>
          <a:p>
            <a:r>
              <a:rPr lang="en-US" dirty="0"/>
              <a:t>OF NOTE… Basilar and large core EVT trials left out as not in the guidelines</a:t>
            </a:r>
          </a:p>
        </p:txBody>
      </p:sp>
      <p:sp>
        <p:nvSpPr>
          <p:cNvPr id="4" name="Slide Number Placeholder 3"/>
          <p:cNvSpPr>
            <a:spLocks noGrp="1"/>
          </p:cNvSpPr>
          <p:nvPr>
            <p:ph type="sldNum" sz="quarter" idx="5"/>
          </p:nvPr>
        </p:nvSpPr>
        <p:spPr/>
        <p:txBody>
          <a:bodyPr/>
          <a:lstStyle/>
          <a:p>
            <a:fld id="{416A9B19-BF94-45E5-807C-17C8A3BFACDB}" type="slidenum">
              <a:rPr lang="en-US" smtClean="0"/>
              <a:t>24</a:t>
            </a:fld>
            <a:endParaRPr lang="en-US"/>
          </a:p>
        </p:txBody>
      </p:sp>
    </p:spTree>
    <p:extLst>
      <p:ext uri="{BB962C8B-B14F-4D97-AF65-F5344CB8AC3E}">
        <p14:creationId xmlns:p14="http://schemas.microsoft.com/office/powerpoint/2010/main" val="1887837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DFE97-D061-93FC-1EE5-09BCCFD37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06E960-C94D-CDAB-CE61-C55B059FD0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D0B611-8ABF-8090-A876-3C70C684BE8A}"/>
              </a:ext>
            </a:extLst>
          </p:cNvPr>
          <p:cNvSpPr>
            <a:spLocks noGrp="1"/>
          </p:cNvSpPr>
          <p:nvPr>
            <p:ph type="dt" sz="half" idx="10"/>
          </p:nvPr>
        </p:nvSpPr>
        <p:spPr/>
        <p:txBody>
          <a:bodyPr/>
          <a:lstStyle/>
          <a:p>
            <a:fld id="{911329E1-11D7-074B-99BE-6F0B287000FE}" type="datetimeFigureOut">
              <a:rPr lang="en-US" smtClean="0"/>
              <a:t>12/22/2023</a:t>
            </a:fld>
            <a:endParaRPr lang="en-US"/>
          </a:p>
        </p:txBody>
      </p:sp>
      <p:sp>
        <p:nvSpPr>
          <p:cNvPr id="5" name="Footer Placeholder 4">
            <a:extLst>
              <a:ext uri="{FF2B5EF4-FFF2-40B4-BE49-F238E27FC236}">
                <a16:creationId xmlns:a16="http://schemas.microsoft.com/office/drawing/2014/main" id="{275A289A-C03F-41CD-BBD7-2D69A524B5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808453-FFEC-CF1F-465F-B3D0C191C2BE}"/>
              </a:ext>
            </a:extLst>
          </p:cNvPr>
          <p:cNvSpPr>
            <a:spLocks noGrp="1"/>
          </p:cNvSpPr>
          <p:nvPr>
            <p:ph type="sldNum" sz="quarter" idx="12"/>
          </p:nvPr>
        </p:nvSpPr>
        <p:spPr/>
        <p:txBody>
          <a:bodyPr/>
          <a:lstStyle/>
          <a:p>
            <a:fld id="{23D952CD-6370-0749-B443-35EAB882344C}" type="slidenum">
              <a:rPr lang="en-US" smtClean="0"/>
              <a:t>‹#›</a:t>
            </a:fld>
            <a:endParaRPr lang="en-US"/>
          </a:p>
        </p:txBody>
      </p:sp>
    </p:spTree>
    <p:extLst>
      <p:ext uri="{BB962C8B-B14F-4D97-AF65-F5344CB8AC3E}">
        <p14:creationId xmlns:p14="http://schemas.microsoft.com/office/powerpoint/2010/main" val="261027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D668E-022B-2D88-4ED1-390A155185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BE9E3A-A98F-0D4D-0D68-42DD2EAA9F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C8CEBE-B4C4-6012-36CB-EB37B1CA129E}"/>
              </a:ext>
            </a:extLst>
          </p:cNvPr>
          <p:cNvSpPr>
            <a:spLocks noGrp="1"/>
          </p:cNvSpPr>
          <p:nvPr>
            <p:ph type="dt" sz="half" idx="10"/>
          </p:nvPr>
        </p:nvSpPr>
        <p:spPr/>
        <p:txBody>
          <a:bodyPr/>
          <a:lstStyle/>
          <a:p>
            <a:fld id="{911329E1-11D7-074B-99BE-6F0B287000FE}" type="datetimeFigureOut">
              <a:rPr lang="en-US" smtClean="0"/>
              <a:t>12/22/2023</a:t>
            </a:fld>
            <a:endParaRPr lang="en-US"/>
          </a:p>
        </p:txBody>
      </p:sp>
      <p:sp>
        <p:nvSpPr>
          <p:cNvPr id="5" name="Footer Placeholder 4">
            <a:extLst>
              <a:ext uri="{FF2B5EF4-FFF2-40B4-BE49-F238E27FC236}">
                <a16:creationId xmlns:a16="http://schemas.microsoft.com/office/drawing/2014/main" id="{9C58C1A6-FE03-BE8A-1417-F7D7C08CBC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C4227-AA77-FABC-1119-09F4343AF43C}"/>
              </a:ext>
            </a:extLst>
          </p:cNvPr>
          <p:cNvSpPr>
            <a:spLocks noGrp="1"/>
          </p:cNvSpPr>
          <p:nvPr>
            <p:ph type="sldNum" sz="quarter" idx="12"/>
          </p:nvPr>
        </p:nvSpPr>
        <p:spPr/>
        <p:txBody>
          <a:bodyPr/>
          <a:lstStyle/>
          <a:p>
            <a:fld id="{23D952CD-6370-0749-B443-35EAB882344C}" type="slidenum">
              <a:rPr lang="en-US" smtClean="0"/>
              <a:t>‹#›</a:t>
            </a:fld>
            <a:endParaRPr lang="en-US"/>
          </a:p>
        </p:txBody>
      </p:sp>
    </p:spTree>
    <p:extLst>
      <p:ext uri="{BB962C8B-B14F-4D97-AF65-F5344CB8AC3E}">
        <p14:creationId xmlns:p14="http://schemas.microsoft.com/office/powerpoint/2010/main" val="354255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41C9C-D971-BA07-1C6F-29943BE581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DD2E0B-7485-B1D3-4E12-92A501273CF5}"/>
              </a:ext>
            </a:extLst>
          </p:cNvPr>
          <p:cNvSpPr>
            <a:spLocks noGrp="1"/>
          </p:cNvSpPr>
          <p:nvPr>
            <p:ph type="dt" sz="half" idx="10"/>
          </p:nvPr>
        </p:nvSpPr>
        <p:spPr/>
        <p:txBody>
          <a:bodyPr/>
          <a:lstStyle/>
          <a:p>
            <a:fld id="{911329E1-11D7-074B-99BE-6F0B287000FE}" type="datetimeFigureOut">
              <a:rPr lang="en-US" smtClean="0"/>
              <a:t>12/22/2023</a:t>
            </a:fld>
            <a:endParaRPr lang="en-US"/>
          </a:p>
        </p:txBody>
      </p:sp>
      <p:sp>
        <p:nvSpPr>
          <p:cNvPr id="4" name="Footer Placeholder 3">
            <a:extLst>
              <a:ext uri="{FF2B5EF4-FFF2-40B4-BE49-F238E27FC236}">
                <a16:creationId xmlns:a16="http://schemas.microsoft.com/office/drawing/2014/main" id="{BA94C21B-8B6A-DCD5-132D-BE8FDCA3EF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9DCB18-FB00-2BAC-0D19-20EEE189D07D}"/>
              </a:ext>
            </a:extLst>
          </p:cNvPr>
          <p:cNvSpPr>
            <a:spLocks noGrp="1"/>
          </p:cNvSpPr>
          <p:nvPr>
            <p:ph type="sldNum" sz="quarter" idx="12"/>
          </p:nvPr>
        </p:nvSpPr>
        <p:spPr/>
        <p:txBody>
          <a:bodyPr/>
          <a:lstStyle/>
          <a:p>
            <a:fld id="{23D952CD-6370-0749-B443-35EAB882344C}" type="slidenum">
              <a:rPr lang="en-US" smtClean="0"/>
              <a:t>‹#›</a:t>
            </a:fld>
            <a:endParaRPr lang="en-US"/>
          </a:p>
        </p:txBody>
      </p:sp>
    </p:spTree>
    <p:extLst>
      <p:ext uri="{BB962C8B-B14F-4D97-AF65-F5344CB8AC3E}">
        <p14:creationId xmlns:p14="http://schemas.microsoft.com/office/powerpoint/2010/main" val="2178287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7047AF-5CB2-A0D2-9DFF-26D97B5A47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DC775C-1056-9FB0-C58E-6CD0EB0741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8DD618-C153-DF0B-E9F8-BBCDBE315D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329E1-11D7-074B-99BE-6F0B287000FE}" type="datetimeFigureOut">
              <a:rPr lang="en-US" smtClean="0"/>
              <a:t>12/22/2023</a:t>
            </a:fld>
            <a:endParaRPr lang="en-US"/>
          </a:p>
        </p:txBody>
      </p:sp>
      <p:sp>
        <p:nvSpPr>
          <p:cNvPr id="5" name="Footer Placeholder 4">
            <a:extLst>
              <a:ext uri="{FF2B5EF4-FFF2-40B4-BE49-F238E27FC236}">
                <a16:creationId xmlns:a16="http://schemas.microsoft.com/office/drawing/2014/main" id="{20D67EA4-11AE-F369-2DA5-55AF976689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2C1396-6EA1-E9BA-475A-6772D252C2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D952CD-6370-0749-B443-35EAB882344C}" type="slidenum">
              <a:rPr lang="en-US" smtClean="0"/>
              <a:t>‹#›</a:t>
            </a:fld>
            <a:endParaRPr lang="en-US"/>
          </a:p>
        </p:txBody>
      </p:sp>
    </p:spTree>
    <p:extLst>
      <p:ext uri="{BB962C8B-B14F-4D97-AF65-F5344CB8AC3E}">
        <p14:creationId xmlns:p14="http://schemas.microsoft.com/office/powerpoint/2010/main" val="2016782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3235F5D9-3BBA-DEBC-0B0E-726ED1817ED7}"/>
              </a:ext>
            </a:extLst>
          </p:cNvPr>
          <p:cNvSpPr/>
          <p:nvPr/>
        </p:nvSpPr>
        <p:spPr>
          <a:xfrm>
            <a:off x="-231574" y="-23751"/>
            <a:ext cx="8858993" cy="7030193"/>
          </a:xfrm>
          <a:custGeom>
            <a:avLst/>
            <a:gdLst>
              <a:gd name="connsiteX0" fmla="*/ 7006442 w 8823367"/>
              <a:gd name="connsiteY0" fmla="*/ 6887689 h 7030193"/>
              <a:gd name="connsiteX1" fmla="*/ 0 w 8823367"/>
              <a:gd name="connsiteY1" fmla="*/ 6887689 h 7030193"/>
              <a:gd name="connsiteX2" fmla="*/ 0 w 8823367"/>
              <a:gd name="connsiteY2" fmla="*/ 7030193 h 7030193"/>
              <a:gd name="connsiteX3" fmla="*/ 0 w 8823367"/>
              <a:gd name="connsiteY3" fmla="*/ 0 h 7030193"/>
              <a:gd name="connsiteX4" fmla="*/ 486889 w 8823367"/>
              <a:gd name="connsiteY4" fmla="*/ 0 h 7030193"/>
              <a:gd name="connsiteX5" fmla="*/ 7422078 w 8823367"/>
              <a:gd name="connsiteY5" fmla="*/ 0 h 7030193"/>
              <a:gd name="connsiteX6" fmla="*/ 8823367 w 8823367"/>
              <a:gd name="connsiteY6" fmla="*/ 1401289 h 7030193"/>
              <a:gd name="connsiteX7" fmla="*/ 8823367 w 8823367"/>
              <a:gd name="connsiteY7" fmla="*/ 1662546 h 7030193"/>
              <a:gd name="connsiteX8" fmla="*/ 8823367 w 8823367"/>
              <a:gd name="connsiteY8" fmla="*/ 4963886 h 7030193"/>
              <a:gd name="connsiteX9" fmla="*/ 7006442 w 8823367"/>
              <a:gd name="connsiteY9" fmla="*/ 6887689 h 7030193"/>
              <a:gd name="connsiteX0" fmla="*/ 7006442 w 8823367"/>
              <a:gd name="connsiteY0" fmla="*/ 6887689 h 7030193"/>
              <a:gd name="connsiteX1" fmla="*/ 0 w 8823367"/>
              <a:gd name="connsiteY1" fmla="*/ 6887689 h 7030193"/>
              <a:gd name="connsiteX2" fmla="*/ 0 w 8823367"/>
              <a:gd name="connsiteY2" fmla="*/ 7030193 h 7030193"/>
              <a:gd name="connsiteX3" fmla="*/ 0 w 8823367"/>
              <a:gd name="connsiteY3" fmla="*/ 0 h 7030193"/>
              <a:gd name="connsiteX4" fmla="*/ 486889 w 8823367"/>
              <a:gd name="connsiteY4" fmla="*/ 0 h 7030193"/>
              <a:gd name="connsiteX5" fmla="*/ 7422078 w 8823367"/>
              <a:gd name="connsiteY5" fmla="*/ 0 h 7030193"/>
              <a:gd name="connsiteX6" fmla="*/ 8823367 w 8823367"/>
              <a:gd name="connsiteY6" fmla="*/ 1401289 h 7030193"/>
              <a:gd name="connsiteX7" fmla="*/ 8823367 w 8823367"/>
              <a:gd name="connsiteY7" fmla="*/ 1662546 h 7030193"/>
              <a:gd name="connsiteX8" fmla="*/ 8609611 w 8823367"/>
              <a:gd name="connsiteY8" fmla="*/ 5902036 h 7030193"/>
              <a:gd name="connsiteX9" fmla="*/ 7006442 w 8823367"/>
              <a:gd name="connsiteY9" fmla="*/ 6887689 h 7030193"/>
              <a:gd name="connsiteX0" fmla="*/ 7006442 w 9274630"/>
              <a:gd name="connsiteY0" fmla="*/ 6887689 h 7030193"/>
              <a:gd name="connsiteX1" fmla="*/ 0 w 9274630"/>
              <a:gd name="connsiteY1" fmla="*/ 6887689 h 7030193"/>
              <a:gd name="connsiteX2" fmla="*/ 0 w 9274630"/>
              <a:gd name="connsiteY2" fmla="*/ 7030193 h 7030193"/>
              <a:gd name="connsiteX3" fmla="*/ 0 w 9274630"/>
              <a:gd name="connsiteY3" fmla="*/ 0 h 7030193"/>
              <a:gd name="connsiteX4" fmla="*/ 486889 w 9274630"/>
              <a:gd name="connsiteY4" fmla="*/ 0 h 7030193"/>
              <a:gd name="connsiteX5" fmla="*/ 7422078 w 9274630"/>
              <a:gd name="connsiteY5" fmla="*/ 0 h 7030193"/>
              <a:gd name="connsiteX6" fmla="*/ 8823367 w 9274630"/>
              <a:gd name="connsiteY6" fmla="*/ 1401289 h 7030193"/>
              <a:gd name="connsiteX7" fmla="*/ 9274630 w 9274630"/>
              <a:gd name="connsiteY7" fmla="*/ 3693227 h 7030193"/>
              <a:gd name="connsiteX8" fmla="*/ 8609611 w 9274630"/>
              <a:gd name="connsiteY8" fmla="*/ 5902036 h 7030193"/>
              <a:gd name="connsiteX9" fmla="*/ 7006442 w 9274630"/>
              <a:gd name="connsiteY9" fmla="*/ 6887689 h 7030193"/>
              <a:gd name="connsiteX0" fmla="*/ 7006442 w 9274630"/>
              <a:gd name="connsiteY0" fmla="*/ 6887689 h 7030193"/>
              <a:gd name="connsiteX1" fmla="*/ 0 w 9274630"/>
              <a:gd name="connsiteY1" fmla="*/ 6887689 h 7030193"/>
              <a:gd name="connsiteX2" fmla="*/ 0 w 9274630"/>
              <a:gd name="connsiteY2" fmla="*/ 7030193 h 7030193"/>
              <a:gd name="connsiteX3" fmla="*/ 0 w 9274630"/>
              <a:gd name="connsiteY3" fmla="*/ 0 h 7030193"/>
              <a:gd name="connsiteX4" fmla="*/ 486889 w 9274630"/>
              <a:gd name="connsiteY4" fmla="*/ 0 h 7030193"/>
              <a:gd name="connsiteX5" fmla="*/ 7422078 w 9274630"/>
              <a:gd name="connsiteY5" fmla="*/ 0 h 7030193"/>
              <a:gd name="connsiteX6" fmla="*/ 8882744 w 9274630"/>
              <a:gd name="connsiteY6" fmla="*/ 1187533 h 7030193"/>
              <a:gd name="connsiteX7" fmla="*/ 9274630 w 9274630"/>
              <a:gd name="connsiteY7" fmla="*/ 3693227 h 7030193"/>
              <a:gd name="connsiteX8" fmla="*/ 8609611 w 9274630"/>
              <a:gd name="connsiteY8" fmla="*/ 5902036 h 7030193"/>
              <a:gd name="connsiteX9" fmla="*/ 7006442 w 9274630"/>
              <a:gd name="connsiteY9" fmla="*/ 6887689 h 7030193"/>
              <a:gd name="connsiteX0" fmla="*/ 7006442 w 9001497"/>
              <a:gd name="connsiteY0" fmla="*/ 6887689 h 7030193"/>
              <a:gd name="connsiteX1" fmla="*/ 0 w 9001497"/>
              <a:gd name="connsiteY1" fmla="*/ 6887689 h 7030193"/>
              <a:gd name="connsiteX2" fmla="*/ 0 w 9001497"/>
              <a:gd name="connsiteY2" fmla="*/ 7030193 h 7030193"/>
              <a:gd name="connsiteX3" fmla="*/ 0 w 9001497"/>
              <a:gd name="connsiteY3" fmla="*/ 0 h 7030193"/>
              <a:gd name="connsiteX4" fmla="*/ 486889 w 9001497"/>
              <a:gd name="connsiteY4" fmla="*/ 0 h 7030193"/>
              <a:gd name="connsiteX5" fmla="*/ 7422078 w 9001497"/>
              <a:gd name="connsiteY5" fmla="*/ 0 h 7030193"/>
              <a:gd name="connsiteX6" fmla="*/ 8882744 w 9001497"/>
              <a:gd name="connsiteY6" fmla="*/ 1187533 h 7030193"/>
              <a:gd name="connsiteX7" fmla="*/ 9001497 w 9001497"/>
              <a:gd name="connsiteY7" fmla="*/ 3396344 h 7030193"/>
              <a:gd name="connsiteX8" fmla="*/ 8609611 w 9001497"/>
              <a:gd name="connsiteY8" fmla="*/ 5902036 h 7030193"/>
              <a:gd name="connsiteX9" fmla="*/ 7006442 w 9001497"/>
              <a:gd name="connsiteY9" fmla="*/ 6887689 h 7030193"/>
              <a:gd name="connsiteX0" fmla="*/ 7006442 w 8882744"/>
              <a:gd name="connsiteY0" fmla="*/ 6887689 h 7030193"/>
              <a:gd name="connsiteX1" fmla="*/ 0 w 8882744"/>
              <a:gd name="connsiteY1" fmla="*/ 6887689 h 7030193"/>
              <a:gd name="connsiteX2" fmla="*/ 0 w 8882744"/>
              <a:gd name="connsiteY2" fmla="*/ 7030193 h 7030193"/>
              <a:gd name="connsiteX3" fmla="*/ 0 w 8882744"/>
              <a:gd name="connsiteY3" fmla="*/ 0 h 7030193"/>
              <a:gd name="connsiteX4" fmla="*/ 486889 w 8882744"/>
              <a:gd name="connsiteY4" fmla="*/ 0 h 7030193"/>
              <a:gd name="connsiteX5" fmla="*/ 7422078 w 8882744"/>
              <a:gd name="connsiteY5" fmla="*/ 0 h 7030193"/>
              <a:gd name="connsiteX6" fmla="*/ 8882744 w 8882744"/>
              <a:gd name="connsiteY6" fmla="*/ 1187533 h 7030193"/>
              <a:gd name="connsiteX7" fmla="*/ 8858993 w 8882744"/>
              <a:gd name="connsiteY7" fmla="*/ 3716977 h 7030193"/>
              <a:gd name="connsiteX8" fmla="*/ 8609611 w 8882744"/>
              <a:gd name="connsiteY8" fmla="*/ 5902036 h 7030193"/>
              <a:gd name="connsiteX9" fmla="*/ 7006442 w 8882744"/>
              <a:gd name="connsiteY9" fmla="*/ 6887689 h 7030193"/>
              <a:gd name="connsiteX0" fmla="*/ 7006442 w 8858993"/>
              <a:gd name="connsiteY0" fmla="*/ 6887689 h 7030193"/>
              <a:gd name="connsiteX1" fmla="*/ 0 w 8858993"/>
              <a:gd name="connsiteY1" fmla="*/ 6887689 h 7030193"/>
              <a:gd name="connsiteX2" fmla="*/ 0 w 8858993"/>
              <a:gd name="connsiteY2" fmla="*/ 7030193 h 7030193"/>
              <a:gd name="connsiteX3" fmla="*/ 0 w 8858993"/>
              <a:gd name="connsiteY3" fmla="*/ 0 h 7030193"/>
              <a:gd name="connsiteX4" fmla="*/ 486889 w 8858993"/>
              <a:gd name="connsiteY4" fmla="*/ 0 h 7030193"/>
              <a:gd name="connsiteX5" fmla="*/ 7422078 w 8858993"/>
              <a:gd name="connsiteY5" fmla="*/ 0 h 7030193"/>
              <a:gd name="connsiteX6" fmla="*/ 8716489 w 8858993"/>
              <a:gd name="connsiteY6" fmla="*/ 1104406 h 7030193"/>
              <a:gd name="connsiteX7" fmla="*/ 8858993 w 8858993"/>
              <a:gd name="connsiteY7" fmla="*/ 3716977 h 7030193"/>
              <a:gd name="connsiteX8" fmla="*/ 8609611 w 8858993"/>
              <a:gd name="connsiteY8" fmla="*/ 5902036 h 7030193"/>
              <a:gd name="connsiteX9" fmla="*/ 7006442 w 8858993"/>
              <a:gd name="connsiteY9" fmla="*/ 6887689 h 7030193"/>
              <a:gd name="connsiteX0" fmla="*/ 7006442 w 8858993"/>
              <a:gd name="connsiteY0" fmla="*/ 6887689 h 7030193"/>
              <a:gd name="connsiteX1" fmla="*/ 0 w 8858993"/>
              <a:gd name="connsiteY1" fmla="*/ 6887689 h 7030193"/>
              <a:gd name="connsiteX2" fmla="*/ 0 w 8858993"/>
              <a:gd name="connsiteY2" fmla="*/ 7030193 h 7030193"/>
              <a:gd name="connsiteX3" fmla="*/ 0 w 8858993"/>
              <a:gd name="connsiteY3" fmla="*/ 0 h 7030193"/>
              <a:gd name="connsiteX4" fmla="*/ 486889 w 8858993"/>
              <a:gd name="connsiteY4" fmla="*/ 0 h 7030193"/>
              <a:gd name="connsiteX5" fmla="*/ 7422078 w 8858993"/>
              <a:gd name="connsiteY5" fmla="*/ 0 h 7030193"/>
              <a:gd name="connsiteX6" fmla="*/ 8716489 w 8858993"/>
              <a:gd name="connsiteY6" fmla="*/ 1104406 h 7030193"/>
              <a:gd name="connsiteX7" fmla="*/ 8858993 w 8858993"/>
              <a:gd name="connsiteY7" fmla="*/ 3716977 h 7030193"/>
              <a:gd name="connsiteX8" fmla="*/ 8645237 w 8858993"/>
              <a:gd name="connsiteY8" fmla="*/ 5367646 h 7030193"/>
              <a:gd name="connsiteX9" fmla="*/ 7006442 w 8858993"/>
              <a:gd name="connsiteY9" fmla="*/ 6887689 h 7030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8993" h="7030193">
                <a:moveTo>
                  <a:pt x="7006442" y="6887689"/>
                </a:moveTo>
                <a:lnTo>
                  <a:pt x="0" y="6887689"/>
                </a:lnTo>
                <a:lnTo>
                  <a:pt x="0" y="7030193"/>
                </a:lnTo>
                <a:lnTo>
                  <a:pt x="0" y="0"/>
                </a:lnTo>
                <a:lnTo>
                  <a:pt x="486889" y="0"/>
                </a:lnTo>
                <a:lnTo>
                  <a:pt x="7422078" y="0"/>
                </a:lnTo>
                <a:lnTo>
                  <a:pt x="8716489" y="1104406"/>
                </a:lnTo>
                <a:lnTo>
                  <a:pt x="8858993" y="3716977"/>
                </a:lnTo>
                <a:lnTo>
                  <a:pt x="8645237" y="5367646"/>
                </a:lnTo>
                <a:lnTo>
                  <a:pt x="7006442" y="6887689"/>
                </a:lnTo>
                <a:close/>
              </a:path>
            </a:pathLst>
          </a:custGeom>
          <a:blipFill>
            <a:blip r:embed="rId2">
              <a:alphaModFix/>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CABA22-ED43-E896-0BC8-C1A8E81C9702}"/>
              </a:ext>
            </a:extLst>
          </p:cNvPr>
          <p:cNvPicPr>
            <a:picLocks noChangeAspect="1"/>
          </p:cNvPicPr>
          <p:nvPr/>
        </p:nvPicPr>
        <p:blipFill>
          <a:blip r:embed="rId3"/>
          <a:stretch>
            <a:fillRect/>
          </a:stretch>
        </p:blipFill>
        <p:spPr>
          <a:xfrm>
            <a:off x="-622082" y="-138991"/>
            <a:ext cx="10309289" cy="7032694"/>
          </a:xfrm>
          <a:prstGeom prst="rect">
            <a:avLst/>
          </a:prstGeom>
          <a:ln>
            <a:noFill/>
          </a:ln>
          <a:effectLst/>
        </p:spPr>
      </p:pic>
      <p:pic>
        <p:nvPicPr>
          <p:cNvPr id="5" name="Picture 4">
            <a:extLst>
              <a:ext uri="{FF2B5EF4-FFF2-40B4-BE49-F238E27FC236}">
                <a16:creationId xmlns:a16="http://schemas.microsoft.com/office/drawing/2014/main" id="{AC837375-EF6E-B97D-D492-42204E67DE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
        <p:nvSpPr>
          <p:cNvPr id="3" name="Subtitle 2">
            <a:extLst>
              <a:ext uri="{FF2B5EF4-FFF2-40B4-BE49-F238E27FC236}">
                <a16:creationId xmlns:a16="http://schemas.microsoft.com/office/drawing/2014/main" id="{47C04C89-0EF9-93A9-88CC-CEE89B8BD944}"/>
              </a:ext>
            </a:extLst>
          </p:cNvPr>
          <p:cNvSpPr>
            <a:spLocks noGrp="1"/>
          </p:cNvSpPr>
          <p:nvPr>
            <p:ph type="subTitle" idx="1"/>
          </p:nvPr>
        </p:nvSpPr>
        <p:spPr>
          <a:xfrm>
            <a:off x="8352070" y="785030"/>
            <a:ext cx="3930733" cy="5030979"/>
          </a:xfrm>
        </p:spPr>
        <p:txBody>
          <a:bodyPr>
            <a:normAutofit/>
          </a:bodyPr>
          <a:lstStyle/>
          <a:p>
            <a:r>
              <a:rPr lang="en-US" sz="3000" b="1" dirty="0"/>
              <a:t>Acute Stroke Management and Time Limits…Or are there Time Limits?</a:t>
            </a:r>
          </a:p>
          <a:p>
            <a:endParaRPr lang="en-US" b="1" dirty="0">
              <a:solidFill>
                <a:schemeClr val="accent6">
                  <a:lumMod val="60000"/>
                  <a:lumOff val="40000"/>
                </a:schemeClr>
              </a:solidFill>
              <a:latin typeface="Gotham" panose="02000603040000020004" pitchFamily="2" charset="77"/>
              <a:ea typeface="Tahoma" panose="020B0604030504040204" pitchFamily="34" charset="0"/>
              <a:cs typeface="Tahoma" panose="020B0604030504040204" pitchFamily="34" charset="0"/>
            </a:endParaRPr>
          </a:p>
          <a:p>
            <a:endParaRPr lang="en-US" b="1" dirty="0">
              <a:solidFill>
                <a:schemeClr val="accent6">
                  <a:lumMod val="60000"/>
                  <a:lumOff val="40000"/>
                </a:schemeClr>
              </a:solidFill>
              <a:latin typeface="Gotham" panose="02000603040000020004" pitchFamily="2" charset="77"/>
              <a:ea typeface="Tahoma" panose="020B0604030504040204" pitchFamily="34" charset="0"/>
              <a:cs typeface="Tahoma" panose="020B0604030504040204" pitchFamily="34" charset="0"/>
            </a:endParaRPr>
          </a:p>
          <a:p>
            <a:pPr>
              <a:lnSpc>
                <a:spcPct val="100000"/>
              </a:lnSpc>
              <a:spcBef>
                <a:spcPts val="0"/>
              </a:spcBef>
            </a:pPr>
            <a:r>
              <a:rPr lang="en-US" b="1" dirty="0">
                <a:latin typeface="Gotham" panose="02000603040000020004" pitchFamily="2" charset="77"/>
                <a:ea typeface="Tahoma" panose="020B0604030504040204" pitchFamily="34" charset="0"/>
                <a:cs typeface="Tahoma" panose="020B0604030504040204" pitchFamily="34" charset="0"/>
              </a:rPr>
              <a:t>  Garrett Conyers, MD, MPP </a:t>
            </a:r>
            <a:br>
              <a:rPr lang="en-US" b="1" dirty="0">
                <a:latin typeface="Gotham" panose="02000603040000020004" pitchFamily="2" charset="77"/>
                <a:ea typeface="Tahoma" panose="020B0604030504040204" pitchFamily="34" charset="0"/>
                <a:cs typeface="Tahoma" panose="020B0604030504040204" pitchFamily="34" charset="0"/>
              </a:rPr>
            </a:br>
            <a:r>
              <a:rPr lang="en-US" b="1" dirty="0">
                <a:latin typeface="Gotham" panose="02000603040000020004" pitchFamily="2" charset="77"/>
                <a:ea typeface="Tahoma" panose="020B0604030504040204" pitchFamily="34" charset="0"/>
                <a:cs typeface="Tahoma" panose="020B0604030504040204" pitchFamily="34" charset="0"/>
              </a:rPr>
              <a:t>  Assistant Professor</a:t>
            </a:r>
          </a:p>
          <a:p>
            <a:pPr>
              <a:lnSpc>
                <a:spcPct val="100000"/>
              </a:lnSpc>
              <a:spcBef>
                <a:spcPts val="0"/>
              </a:spcBef>
            </a:pPr>
            <a:endParaRPr lang="en-US" b="1" dirty="0">
              <a:latin typeface="Gotham" panose="02000603040000020004" pitchFamily="2" charset="77"/>
              <a:ea typeface="Tahoma" panose="020B0604030504040204" pitchFamily="34" charset="0"/>
              <a:cs typeface="Tahoma" panose="020B0604030504040204" pitchFamily="34" charset="0"/>
            </a:endParaRPr>
          </a:p>
          <a:p>
            <a:pPr>
              <a:lnSpc>
                <a:spcPct val="100000"/>
              </a:lnSpc>
              <a:spcBef>
                <a:spcPts val="0"/>
              </a:spcBef>
            </a:pPr>
            <a:r>
              <a:rPr lang="en-US" b="1" dirty="0">
                <a:latin typeface="Gotham" panose="02000603040000020004" pitchFamily="2" charset="77"/>
                <a:ea typeface="Tahoma" panose="020B0604030504040204" pitchFamily="34" charset="0"/>
                <a:cs typeface="Tahoma" panose="020B0604030504040204" pitchFamily="34" charset="0"/>
              </a:rPr>
              <a:t>Department of Neurology</a:t>
            </a:r>
          </a:p>
          <a:p>
            <a:pPr>
              <a:lnSpc>
                <a:spcPct val="100000"/>
              </a:lnSpc>
              <a:spcBef>
                <a:spcPts val="0"/>
              </a:spcBef>
            </a:pPr>
            <a:r>
              <a:rPr lang="en-US" b="1" dirty="0">
                <a:latin typeface="Gotham" panose="02000603040000020004" pitchFamily="2" charset="77"/>
                <a:ea typeface="Tahoma" panose="020B0604030504040204" pitchFamily="34" charset="0"/>
                <a:cs typeface="Tahoma" panose="020B0604030504040204" pitchFamily="34" charset="0"/>
              </a:rPr>
              <a:t>University of Michigan</a:t>
            </a:r>
          </a:p>
        </p:txBody>
      </p:sp>
      <p:sp>
        <p:nvSpPr>
          <p:cNvPr id="16" name="TextBox 15">
            <a:extLst>
              <a:ext uri="{FF2B5EF4-FFF2-40B4-BE49-F238E27FC236}">
                <a16:creationId xmlns:a16="http://schemas.microsoft.com/office/drawing/2014/main" id="{CC7E6E71-F700-A503-95D8-4264F8C24DC6}"/>
              </a:ext>
            </a:extLst>
          </p:cNvPr>
          <p:cNvSpPr txBox="1"/>
          <p:nvPr/>
        </p:nvSpPr>
        <p:spPr>
          <a:xfrm>
            <a:off x="175450" y="4489179"/>
            <a:ext cx="6531428" cy="369332"/>
          </a:xfrm>
          <a:prstGeom prst="rect">
            <a:avLst/>
          </a:prstGeom>
          <a:noFill/>
        </p:spPr>
        <p:txBody>
          <a:bodyPr wrap="square">
            <a:spAutoFit/>
          </a:bodyPr>
          <a:lstStyle/>
          <a:p>
            <a:r>
              <a:rPr lang="en-US" dirty="0">
                <a:solidFill>
                  <a:schemeClr val="accent6">
                    <a:lumMod val="60000"/>
                    <a:lumOff val="40000"/>
                  </a:schemeClr>
                </a:solidFill>
                <a:latin typeface="Museo Sans 300" panose="02000000000000000000" pitchFamily="2" charset="77"/>
                <a:ea typeface="Tahoma" panose="020B0604030504040204" pitchFamily="34" charset="0"/>
                <a:cs typeface="Tahoma" panose="020B0604030504040204" pitchFamily="34" charset="0"/>
              </a:rPr>
              <a:t>Key Largo, Florida</a:t>
            </a:r>
          </a:p>
        </p:txBody>
      </p:sp>
      <p:sp>
        <p:nvSpPr>
          <p:cNvPr id="18" name="TextBox 17">
            <a:extLst>
              <a:ext uri="{FF2B5EF4-FFF2-40B4-BE49-F238E27FC236}">
                <a16:creationId xmlns:a16="http://schemas.microsoft.com/office/drawing/2014/main" id="{F07AFE3B-A971-D01C-50F0-4CF2733820CC}"/>
              </a:ext>
            </a:extLst>
          </p:cNvPr>
          <p:cNvSpPr txBox="1"/>
          <p:nvPr/>
        </p:nvSpPr>
        <p:spPr>
          <a:xfrm>
            <a:off x="167701" y="4149746"/>
            <a:ext cx="6466114" cy="430887"/>
          </a:xfrm>
          <a:prstGeom prst="rect">
            <a:avLst/>
          </a:prstGeom>
          <a:noFill/>
        </p:spPr>
        <p:txBody>
          <a:bodyPr wrap="square">
            <a:spAutoFit/>
          </a:bodyPr>
          <a:lstStyle/>
          <a:p>
            <a:r>
              <a:rPr lang="en-US" sz="2100" dirty="0">
                <a:solidFill>
                  <a:schemeClr val="bg1"/>
                </a:solidFill>
                <a:latin typeface="Bree Serif" panose="02000503040000020004" pitchFamily="2" charset="77"/>
                <a:ea typeface="Tahoma" panose="020B0604030504040204" pitchFamily="34" charset="0"/>
                <a:cs typeface="Tahoma" panose="020B0604030504040204" pitchFamily="34" charset="0"/>
              </a:rPr>
              <a:t>January 13-16, 2024</a:t>
            </a:r>
          </a:p>
        </p:txBody>
      </p:sp>
      <p:pic>
        <p:nvPicPr>
          <p:cNvPr id="19" name="Picture 18">
            <a:extLst>
              <a:ext uri="{FF2B5EF4-FFF2-40B4-BE49-F238E27FC236}">
                <a16:creationId xmlns:a16="http://schemas.microsoft.com/office/drawing/2014/main" id="{DA56234A-313C-6F97-C957-C8E56FA80768}"/>
              </a:ext>
            </a:extLst>
          </p:cNvPr>
          <p:cNvPicPr>
            <a:picLocks noChangeAspect="1"/>
          </p:cNvPicPr>
          <p:nvPr/>
        </p:nvPicPr>
        <p:blipFill>
          <a:blip r:embed="rId5"/>
          <a:stretch>
            <a:fillRect/>
          </a:stretch>
        </p:blipFill>
        <p:spPr>
          <a:xfrm rot="10800000">
            <a:off x="-2473120" y="4853164"/>
            <a:ext cx="4864100" cy="101600"/>
          </a:xfrm>
          <a:prstGeom prst="rect">
            <a:avLst/>
          </a:prstGeom>
        </p:spPr>
      </p:pic>
    </p:spTree>
    <p:extLst>
      <p:ext uri="{BB962C8B-B14F-4D97-AF65-F5344CB8AC3E}">
        <p14:creationId xmlns:p14="http://schemas.microsoft.com/office/powerpoint/2010/main" val="3096839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11719518"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Patient Case</a:t>
            </a:r>
          </a:p>
        </p:txBody>
      </p:sp>
      <p:sp>
        <p:nvSpPr>
          <p:cNvPr id="2" name="TextBox 1">
            <a:extLst>
              <a:ext uri="{FF2B5EF4-FFF2-40B4-BE49-F238E27FC236}">
                <a16:creationId xmlns:a16="http://schemas.microsoft.com/office/drawing/2014/main" id="{1073F0EE-84FF-A8A6-B426-FB585F2AB344}"/>
              </a:ext>
            </a:extLst>
          </p:cNvPr>
          <p:cNvSpPr txBox="1"/>
          <p:nvPr/>
        </p:nvSpPr>
        <p:spPr>
          <a:xfrm>
            <a:off x="520700" y="1257300"/>
            <a:ext cx="11379200" cy="5016758"/>
          </a:xfrm>
          <a:prstGeom prst="rect">
            <a:avLst/>
          </a:prstGeom>
          <a:noFill/>
        </p:spPr>
        <p:txBody>
          <a:bodyPr wrap="square" rtlCol="0">
            <a:spAutoFit/>
          </a:bodyPr>
          <a:lstStyle/>
          <a:p>
            <a:r>
              <a:rPr lang="en-US" sz="3200" dirty="0"/>
              <a:t>A 75 yo male with PMH significant for HTN, HLD, and DM presents to ED with sudden onset R-hemiparesis, dysarthria, and sensation loss. </a:t>
            </a:r>
          </a:p>
          <a:p>
            <a:endParaRPr lang="en-US" sz="3200" dirty="0"/>
          </a:p>
          <a:p>
            <a:r>
              <a:rPr lang="en-US" sz="3200" dirty="0"/>
              <a:t>NIHSS 7</a:t>
            </a:r>
          </a:p>
          <a:p>
            <a:endParaRPr lang="en-US" sz="3200" dirty="0"/>
          </a:p>
          <a:p>
            <a:r>
              <a:rPr lang="en-US" sz="3200" dirty="0">
                <a:solidFill>
                  <a:srgbClr val="FF0000"/>
                </a:solidFill>
              </a:rPr>
              <a:t>His last known normal 10 h prior at bedtime.</a:t>
            </a:r>
          </a:p>
          <a:p>
            <a:r>
              <a:rPr lang="en-US" sz="3200" dirty="0">
                <a:solidFill>
                  <a:srgbClr val="FF0000"/>
                </a:solidFill>
              </a:rPr>
              <a:t>Woke up with symptoms.</a:t>
            </a:r>
          </a:p>
          <a:p>
            <a:endParaRPr lang="en-US" sz="3200" dirty="0"/>
          </a:p>
          <a:p>
            <a:r>
              <a:rPr lang="en-US" sz="3200" dirty="0">
                <a:latin typeface="Calibri body"/>
              </a:rPr>
              <a:t>Management:       </a:t>
            </a:r>
            <a:r>
              <a:rPr lang="en-US" sz="3200" dirty="0">
                <a:solidFill>
                  <a:srgbClr val="FF0000"/>
                </a:solidFill>
                <a:latin typeface="Calibri body"/>
              </a:rPr>
              <a:t>???</a:t>
            </a:r>
          </a:p>
        </p:txBody>
      </p:sp>
      <p:pic>
        <p:nvPicPr>
          <p:cNvPr id="6" name="Picture 2" descr="Image result for normal CT brain">
            <a:extLst>
              <a:ext uri="{FF2B5EF4-FFF2-40B4-BE49-F238E27FC236}">
                <a16:creationId xmlns:a16="http://schemas.microsoft.com/office/drawing/2014/main" id="{66A9E036-3F22-4DC5-0E2F-78500739E4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2" b="4791"/>
          <a:stretch/>
        </p:blipFill>
        <p:spPr bwMode="auto">
          <a:xfrm>
            <a:off x="8034965" y="2594438"/>
            <a:ext cx="3429000" cy="3671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281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325587-F9D3-E6F1-79C0-E66EBA386507}"/>
              </a:ext>
            </a:extLst>
          </p:cNvPr>
          <p:cNvSpPr/>
          <p:nvPr/>
        </p:nvSpPr>
        <p:spPr>
          <a:xfrm>
            <a:off x="0" y="0"/>
            <a:ext cx="12192000" cy="943424"/>
          </a:xfrm>
          <a:prstGeom prst="rect">
            <a:avLst/>
          </a:prstGeom>
          <a:solidFill>
            <a:srgbClr val="258F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F902837-3E5C-AC6A-EAE2-8B44CA03D139}"/>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btitle 2">
            <a:extLst>
              <a:ext uri="{FF2B5EF4-FFF2-40B4-BE49-F238E27FC236}">
                <a16:creationId xmlns:a16="http://schemas.microsoft.com/office/drawing/2014/main" id="{90FBE800-77B6-35A9-0C06-DBF5C236DD7D}"/>
              </a:ext>
            </a:extLst>
          </p:cNvPr>
          <p:cNvSpPr txBox="1">
            <a:spLocks/>
          </p:cNvSpPr>
          <p:nvPr/>
        </p:nvSpPr>
        <p:spPr>
          <a:xfrm>
            <a:off x="472482" y="245113"/>
            <a:ext cx="8190855" cy="627062"/>
          </a:xfrm>
          <a:prstGeom prst="rect">
            <a:avLst/>
          </a:prstGeom>
          <a:noFill/>
        </p:spPr>
        <p:txBody>
          <a:bodyPr vert="horz" lIns="91440" tIns="45720" rIns="91440" bIns="45720" rtlCol="0" anchor="ct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Objectives</a:t>
            </a:r>
          </a:p>
        </p:txBody>
      </p:sp>
      <p:sp>
        <p:nvSpPr>
          <p:cNvPr id="2" name="TextBox 1">
            <a:extLst>
              <a:ext uri="{FF2B5EF4-FFF2-40B4-BE49-F238E27FC236}">
                <a16:creationId xmlns:a16="http://schemas.microsoft.com/office/drawing/2014/main" id="{1FFC9A0C-F002-523D-E9DA-422CFC99690B}"/>
              </a:ext>
            </a:extLst>
          </p:cNvPr>
          <p:cNvSpPr txBox="1"/>
          <p:nvPr/>
        </p:nvSpPr>
        <p:spPr>
          <a:xfrm>
            <a:off x="265519" y="1416786"/>
            <a:ext cx="11379200" cy="13080504"/>
          </a:xfrm>
          <a:prstGeom prst="rect">
            <a:avLst/>
          </a:prstGeom>
          <a:noFill/>
        </p:spPr>
        <p:txBody>
          <a:bodyPr wrap="square" rtlCol="0">
            <a:spAutoFit/>
          </a:bodyPr>
          <a:lstStyle/>
          <a:p>
            <a:pPr marL="514350" indent="-514350">
              <a:buAutoNum type="arabicPeriod"/>
            </a:pPr>
            <a:r>
              <a:rPr lang="en-US" sz="2800" dirty="0">
                <a:solidFill>
                  <a:schemeClr val="bg1">
                    <a:lumMod val="85000"/>
                  </a:schemeClr>
                </a:solidFill>
                <a:latin typeface="Museo Sans 500" panose="02000000000000000000" pitchFamily="2" charset="77"/>
              </a:rPr>
              <a:t>Define evidence based “time windows” for thrombolytic and endovascular treatment of acute ischemic stroke (AIS)</a:t>
            </a:r>
          </a:p>
          <a:p>
            <a:pPr marL="514350" indent="-514350">
              <a:buAutoNum type="arabicPeriod"/>
            </a:pPr>
            <a:endParaRPr lang="en-US" sz="2800" dirty="0">
              <a:latin typeface="Museo Sans 500" panose="02000000000000000000" pitchFamily="2" charset="77"/>
            </a:endParaRPr>
          </a:p>
          <a:p>
            <a:pPr marL="514350" indent="-514350">
              <a:buAutoNum type="arabicPeriod"/>
            </a:pPr>
            <a:endParaRPr lang="en-US" sz="2800" dirty="0">
              <a:latin typeface="Museo Sans 500" panose="02000000000000000000" pitchFamily="2" charset="77"/>
            </a:endParaRPr>
          </a:p>
          <a:p>
            <a:pPr marL="514350" indent="-514350">
              <a:buAutoNum type="arabicPeriod"/>
            </a:pPr>
            <a:r>
              <a:rPr lang="en-US" sz="2800" dirty="0">
                <a:latin typeface="Museo Sans 500" panose="02000000000000000000" pitchFamily="2" charset="77"/>
              </a:rPr>
              <a:t>Define evidence behind “extended time windows” for AIS therapies</a:t>
            </a:r>
          </a:p>
          <a:p>
            <a:pPr marL="514350" indent="-514350">
              <a:buAutoNum type="arabicPeriod"/>
            </a:pPr>
            <a:endParaRPr lang="en-US" sz="2800" dirty="0">
              <a:latin typeface="Museo Sans 500" panose="02000000000000000000" pitchFamily="2" charset="77"/>
            </a:endParaRPr>
          </a:p>
          <a:p>
            <a:pPr marL="514350" indent="-514350">
              <a:buAutoNum type="arabicPeriod"/>
            </a:pPr>
            <a:endParaRPr lang="en-US" sz="2800" dirty="0">
              <a:solidFill>
                <a:schemeClr val="bg1">
                  <a:lumMod val="85000"/>
                </a:schemeClr>
              </a:solidFill>
              <a:latin typeface="Museo Sans 500" panose="02000000000000000000" pitchFamily="2" charset="77"/>
            </a:endParaRPr>
          </a:p>
          <a:p>
            <a:pPr marL="514350" indent="-514350">
              <a:buAutoNum type="arabicPeriod"/>
            </a:pPr>
            <a:r>
              <a:rPr lang="en-US" sz="2800" dirty="0">
                <a:solidFill>
                  <a:schemeClr val="bg1">
                    <a:lumMod val="85000"/>
                  </a:schemeClr>
                </a:solidFill>
                <a:latin typeface="Museo Sans 500" panose="02000000000000000000" pitchFamily="2" charset="77"/>
              </a:rPr>
              <a:t>Identify scenarios in which “time limits” may be less critical in decision making</a:t>
            </a:r>
          </a:p>
          <a:p>
            <a:pPr marL="514350" indent="-514350">
              <a:buAutoNum type="arabicPeriod"/>
            </a:pPr>
            <a:endParaRPr lang="en-US" sz="2800" dirty="0">
              <a:solidFill>
                <a:schemeClr val="bg1">
                  <a:lumMod val="85000"/>
                </a:schemeClr>
              </a:solidFill>
              <a:latin typeface="Museo Sans 500" panose="02000000000000000000" pitchFamily="2" charset="77"/>
            </a:endParaRPr>
          </a:p>
          <a:p>
            <a:pPr marL="514350" indent="-514350">
              <a:buAutoNum type="arabicPeriod"/>
            </a:pPr>
            <a:endParaRPr lang="en-US" sz="2800" dirty="0">
              <a:solidFill>
                <a:schemeClr val="bg1">
                  <a:lumMod val="85000"/>
                </a:schemeClr>
              </a:solidFill>
              <a:latin typeface="Museo Sans 500" panose="02000000000000000000" pitchFamily="2" charset="77"/>
            </a:endParaRPr>
          </a:p>
          <a:p>
            <a:pPr marL="514350" indent="-514350">
              <a:buAutoNum type="arabicPeriod"/>
            </a:pPr>
            <a:r>
              <a:rPr lang="en-US" sz="2800" dirty="0">
                <a:solidFill>
                  <a:schemeClr val="bg1">
                    <a:lumMod val="85000"/>
                  </a:schemeClr>
                </a:solidFill>
                <a:latin typeface="Museo Sans 500" panose="02000000000000000000" pitchFamily="2" charset="77"/>
              </a:rPr>
              <a:t>Identify imaging modalities to utilize in decision making</a:t>
            </a:r>
          </a:p>
          <a:p>
            <a:pPr marL="514350" indent="-514350">
              <a:buAutoNum type="arabicPeriod"/>
            </a:pPr>
            <a:endParaRPr lang="en-US" sz="2800" dirty="0">
              <a:solidFill>
                <a:schemeClr val="accent1">
                  <a:lumMod val="50000"/>
                </a:schemeClr>
              </a:solidFill>
              <a:latin typeface="Museo Sans 500" panose="02000000000000000000" pitchFamily="2" charset="77"/>
            </a:endParaRPr>
          </a:p>
          <a:p>
            <a:pPr marL="514350" indent="-514350">
              <a:buAutoNum type="arabicPeriod"/>
            </a:pPr>
            <a:endParaRPr lang="en-US" sz="2800" dirty="0">
              <a:solidFill>
                <a:schemeClr val="accent1">
                  <a:lumMod val="50000"/>
                </a:schemeClr>
              </a:solidFill>
              <a:latin typeface="Museo Sans 500" panose="02000000000000000000" pitchFamily="2" charset="77"/>
            </a:endParaRPr>
          </a:p>
          <a:p>
            <a:pPr marL="514350" indent="-514350">
              <a:buAutoNum type="arabicPeriod"/>
            </a:pPr>
            <a:endParaRPr lang="en-US" sz="2800" dirty="0">
              <a:solidFill>
                <a:schemeClr val="accent1">
                  <a:lumMod val="50000"/>
                </a:schemeClr>
              </a:solidFill>
              <a:latin typeface="Museo Sans 500" panose="02000000000000000000" pitchFamily="2" charset="77"/>
            </a:endParaRPr>
          </a:p>
          <a:p>
            <a:pPr marL="514350" indent="-514350">
              <a:buAutoNum type="arabicPeriod"/>
            </a:pPr>
            <a:endParaRPr lang="en-US" sz="2800" dirty="0">
              <a:solidFill>
                <a:schemeClr val="accent1">
                  <a:lumMod val="50000"/>
                </a:schemeClr>
              </a:solidFill>
              <a:latin typeface="Museo Sans 500" panose="02000000000000000000" pitchFamily="2" charset="77"/>
            </a:endParaRPr>
          </a:p>
          <a:p>
            <a:pPr marL="514350" indent="-514350">
              <a:buAutoNum type="arabicPeriod"/>
            </a:pPr>
            <a:endParaRPr lang="en-US" sz="2800" dirty="0">
              <a:solidFill>
                <a:schemeClr val="accent1">
                  <a:lumMod val="50000"/>
                </a:schemeClr>
              </a:solidFill>
              <a:latin typeface="Museo Sans 500" panose="02000000000000000000" pitchFamily="2" charset="77"/>
            </a:endParaRPr>
          </a:p>
          <a:p>
            <a:pPr marL="514350" indent="-514350">
              <a:buAutoNum type="arabicPeriod"/>
            </a:pPr>
            <a:endParaRPr lang="en-US" sz="2800" dirty="0">
              <a:solidFill>
                <a:schemeClr val="accent1">
                  <a:lumMod val="50000"/>
                </a:schemeClr>
              </a:solidFill>
              <a:latin typeface="Museo Sans 500" panose="02000000000000000000" pitchFamily="2" charset="77"/>
            </a:endParaRPr>
          </a:p>
          <a:p>
            <a:endParaRPr lang="en-US" sz="2000" dirty="0">
              <a:solidFill>
                <a:schemeClr val="accent1">
                  <a:lumMod val="50000"/>
                </a:schemeClr>
              </a:solidFill>
              <a:latin typeface="Museo Sans 500" panose="02000000000000000000" pitchFamily="2" charset="77"/>
            </a:endParaRPr>
          </a:p>
          <a:p>
            <a:r>
              <a:rPr lang="en-US" sz="2000" dirty="0">
                <a:solidFill>
                  <a:schemeClr val="accent1">
                    <a:lumMod val="50000"/>
                  </a:schemeClr>
                </a:solidFill>
                <a:latin typeface="Museo Sans 500" panose="02000000000000000000" pitchFamily="2" charset="77"/>
              </a:rPr>
              <a:t>Text </a:t>
            </a:r>
          </a:p>
          <a:p>
            <a:r>
              <a:rPr lang="en-US" sz="2000" dirty="0">
                <a:solidFill>
                  <a:schemeClr val="accent1">
                    <a:lumMod val="50000"/>
                  </a:schemeClr>
                </a:solidFill>
                <a:latin typeface="Museo Sans 500" panose="02000000000000000000" pitchFamily="2" charset="77"/>
              </a:rPr>
              <a:t>• Bullet</a:t>
            </a:r>
          </a:p>
          <a:p>
            <a:endParaRPr lang="en-US" sz="2000" dirty="0">
              <a:solidFill>
                <a:schemeClr val="accent1">
                  <a:lumMod val="50000"/>
                </a:schemeClr>
              </a:solidFill>
              <a:latin typeface="Museo Sans 500" panose="02000000000000000000" pitchFamily="2" charset="77"/>
            </a:endParaRPr>
          </a:p>
          <a:p>
            <a:r>
              <a:rPr lang="en-US" sz="2000" dirty="0">
                <a:solidFill>
                  <a:schemeClr val="accent1">
                    <a:lumMod val="50000"/>
                  </a:schemeClr>
                </a:solidFill>
                <a:latin typeface="Museo Sans 500" panose="02000000000000000000" pitchFamily="2" charset="77"/>
              </a:rPr>
              <a:t>- patient cases (Last seen vs last known normal… tPA vs endo)</a:t>
            </a:r>
          </a:p>
          <a:p>
            <a:r>
              <a:rPr lang="en-US" sz="2000" dirty="0">
                <a:solidFill>
                  <a:schemeClr val="accent1">
                    <a:lumMod val="50000"/>
                  </a:schemeClr>
                </a:solidFill>
                <a:latin typeface="Museo Sans 500" panose="02000000000000000000" pitchFamily="2" charset="77"/>
              </a:rPr>
              <a:t>- AHA guidelines</a:t>
            </a:r>
          </a:p>
          <a:p>
            <a:r>
              <a:rPr lang="en-US" sz="2000" dirty="0">
                <a:solidFill>
                  <a:schemeClr val="accent1">
                    <a:lumMod val="50000"/>
                  </a:schemeClr>
                </a:solidFill>
                <a:latin typeface="Museo Sans 500" panose="02000000000000000000" pitchFamily="2" charset="77"/>
              </a:rPr>
              <a:t>- studies</a:t>
            </a:r>
          </a:p>
          <a:p>
            <a:r>
              <a:rPr lang="en-US" sz="2000" dirty="0">
                <a:solidFill>
                  <a:schemeClr val="accent1">
                    <a:lumMod val="50000"/>
                  </a:schemeClr>
                </a:solidFill>
                <a:latin typeface="Museo Sans 500" panose="02000000000000000000" pitchFamily="2" charset="77"/>
              </a:rPr>
              <a:t>	classic trials…. tPA – NINDS, ECASS III (3-4.5 hours)</a:t>
            </a:r>
          </a:p>
          <a:p>
            <a:r>
              <a:rPr lang="en-US" sz="2000" dirty="0">
                <a:solidFill>
                  <a:schemeClr val="accent1">
                    <a:lumMod val="50000"/>
                  </a:schemeClr>
                </a:solidFill>
                <a:latin typeface="Museo Sans 500" panose="02000000000000000000" pitchFamily="2" charset="77"/>
              </a:rPr>
              <a:t>		      …. EVT… DAWN/DEFUSE/BASILAR…. 24 hour trials….)</a:t>
            </a:r>
          </a:p>
          <a:p>
            <a:r>
              <a:rPr lang="en-US" sz="2000" dirty="0">
                <a:solidFill>
                  <a:schemeClr val="accent1">
                    <a:lumMod val="50000"/>
                  </a:schemeClr>
                </a:solidFill>
                <a:latin typeface="Museo Sans 500" panose="02000000000000000000" pitchFamily="2" charset="77"/>
              </a:rPr>
              <a:t>- perfusion extended trials (wake up, extend)</a:t>
            </a:r>
          </a:p>
          <a:p>
            <a:r>
              <a:rPr lang="en-US" sz="2000" dirty="0">
                <a:solidFill>
                  <a:schemeClr val="accent1">
                    <a:lumMod val="50000"/>
                  </a:schemeClr>
                </a:solidFill>
                <a:latin typeface="Museo Sans 500" panose="02000000000000000000" pitchFamily="2" charset="77"/>
              </a:rPr>
              <a:t>- Large Core Trials</a:t>
            </a:r>
          </a:p>
          <a:p>
            <a:endParaRPr lang="en-US" sz="2000" dirty="0">
              <a:solidFill>
                <a:schemeClr val="accent1">
                  <a:lumMod val="50000"/>
                </a:schemeClr>
              </a:solidFill>
              <a:latin typeface="Museo Sans 500" panose="02000000000000000000" pitchFamily="2" charset="77"/>
            </a:endParaRPr>
          </a:p>
          <a:p>
            <a:r>
              <a:rPr lang="en-US" sz="2000" dirty="0">
                <a:solidFill>
                  <a:schemeClr val="accent1">
                    <a:lumMod val="50000"/>
                  </a:schemeClr>
                </a:solidFill>
                <a:latin typeface="Museo Sans 500" panose="02000000000000000000" pitchFamily="2" charset="77"/>
              </a:rPr>
              <a:t>- retrospective/cohort data out of time windows…</a:t>
            </a:r>
          </a:p>
          <a:p>
            <a:endParaRPr lang="en-US" sz="2000" dirty="0">
              <a:solidFill>
                <a:schemeClr val="accent1">
                  <a:lumMod val="50000"/>
                </a:schemeClr>
              </a:solidFill>
              <a:latin typeface="Museo Sans 500" panose="02000000000000000000" pitchFamily="2" charset="77"/>
            </a:endParaRPr>
          </a:p>
          <a:p>
            <a:r>
              <a:rPr lang="en-US" sz="2000" dirty="0">
                <a:solidFill>
                  <a:schemeClr val="accent1">
                    <a:lumMod val="50000"/>
                  </a:schemeClr>
                </a:solidFill>
                <a:latin typeface="Museo Sans 500" panose="02000000000000000000" pitchFamily="2" charset="77"/>
              </a:rPr>
              <a:t>Definitions of stuff? </a:t>
            </a:r>
          </a:p>
          <a:p>
            <a:endParaRPr lang="en-US" sz="2000" dirty="0">
              <a:solidFill>
                <a:schemeClr val="accent1">
                  <a:lumMod val="50000"/>
                </a:schemeClr>
              </a:solidFill>
              <a:latin typeface="Museo Sans 500" panose="02000000000000000000" pitchFamily="2" charset="77"/>
            </a:endParaRPr>
          </a:p>
          <a:p>
            <a:r>
              <a:rPr lang="en-US" sz="2000" dirty="0">
                <a:solidFill>
                  <a:schemeClr val="accent1">
                    <a:lumMod val="50000"/>
                  </a:schemeClr>
                </a:solidFill>
                <a:latin typeface="Museo Sans 500" panose="02000000000000000000" pitchFamily="2" charset="77"/>
              </a:rPr>
              <a:t>What is time really? Proxy for bleeding risk/lack of benefit (large core destroyed the latter)</a:t>
            </a:r>
          </a:p>
        </p:txBody>
      </p:sp>
      <p:pic>
        <p:nvPicPr>
          <p:cNvPr id="3" name="Picture 2">
            <a:extLst>
              <a:ext uri="{FF2B5EF4-FFF2-40B4-BE49-F238E27FC236}">
                <a16:creationId xmlns:a16="http://schemas.microsoft.com/office/drawing/2014/main" id="{F5319079-DA44-6719-118F-4946866F19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29072" y="6051736"/>
            <a:ext cx="2262927" cy="767094"/>
          </a:xfrm>
          <a:prstGeom prst="rect">
            <a:avLst/>
          </a:prstGeom>
        </p:spPr>
      </p:pic>
    </p:spTree>
    <p:extLst>
      <p:ext uri="{BB962C8B-B14F-4D97-AF65-F5344CB8AC3E}">
        <p14:creationId xmlns:p14="http://schemas.microsoft.com/office/powerpoint/2010/main" val="755830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11719518"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WAKE-UP Trial</a:t>
            </a:r>
          </a:p>
        </p:txBody>
      </p:sp>
      <p:sp>
        <p:nvSpPr>
          <p:cNvPr id="2" name="TextBox 1">
            <a:extLst>
              <a:ext uri="{FF2B5EF4-FFF2-40B4-BE49-F238E27FC236}">
                <a16:creationId xmlns:a16="http://schemas.microsoft.com/office/drawing/2014/main" id="{1073F0EE-84FF-A8A6-B426-FB585F2AB344}"/>
              </a:ext>
            </a:extLst>
          </p:cNvPr>
          <p:cNvSpPr txBox="1"/>
          <p:nvPr/>
        </p:nvSpPr>
        <p:spPr>
          <a:xfrm>
            <a:off x="472482" y="3046613"/>
            <a:ext cx="11379200" cy="4401205"/>
          </a:xfrm>
          <a:prstGeom prst="rect">
            <a:avLst/>
          </a:prstGeom>
          <a:noFill/>
        </p:spPr>
        <p:txBody>
          <a:bodyPr wrap="square" rtlCol="0">
            <a:spAutoFit/>
          </a:bodyPr>
          <a:lstStyle/>
          <a:p>
            <a:r>
              <a:rPr lang="en-US" sz="2400" b="1" dirty="0">
                <a:latin typeface="Museo Sans 500" panose="02000000000000000000" pitchFamily="2" charset="77"/>
              </a:rPr>
              <a:t>Who</a:t>
            </a:r>
            <a:r>
              <a:rPr lang="en-US" sz="2400" dirty="0">
                <a:latin typeface="Museo Sans 500" panose="02000000000000000000" pitchFamily="2" charset="77"/>
              </a:rPr>
              <a:t>:	 Patients with AIS and unclear time of onset                 (N= 500 patients)</a:t>
            </a:r>
          </a:p>
          <a:p>
            <a:r>
              <a:rPr lang="en-US" sz="2400" dirty="0">
                <a:latin typeface="Museo Sans 500" panose="02000000000000000000" pitchFamily="2" charset="77"/>
              </a:rPr>
              <a:t>	  - 94% of enrolled patients were “wake up” strokes</a:t>
            </a:r>
          </a:p>
          <a:p>
            <a:endParaRPr lang="en-US" sz="2400" dirty="0">
              <a:latin typeface="Museo Sans 500" panose="02000000000000000000" pitchFamily="2" charset="77"/>
            </a:endParaRPr>
          </a:p>
          <a:p>
            <a:r>
              <a:rPr lang="en-US" sz="2400" b="1" dirty="0">
                <a:latin typeface="Museo Sans 500" panose="02000000000000000000" pitchFamily="2" charset="77"/>
                <a:sym typeface="Wingdings" panose="05000000000000000000" pitchFamily="2" charset="2"/>
              </a:rPr>
              <a:t>Treatment: 	</a:t>
            </a:r>
            <a:r>
              <a:rPr lang="en-US" sz="2400" dirty="0">
                <a:latin typeface="Museo Sans 500" panose="02000000000000000000" pitchFamily="2" charset="77"/>
                <a:sym typeface="Wingdings" panose="05000000000000000000" pitchFamily="2" charset="2"/>
              </a:rPr>
              <a:t>IV tPA within 4.5 hours of </a:t>
            </a:r>
            <a:r>
              <a:rPr lang="en-US" sz="2400" u="sng" dirty="0">
                <a:latin typeface="Museo Sans 500" panose="02000000000000000000" pitchFamily="2" charset="77"/>
                <a:sym typeface="Wingdings" panose="05000000000000000000" pitchFamily="2" charset="2"/>
              </a:rPr>
              <a:t>symptom discover</a:t>
            </a:r>
          </a:p>
          <a:p>
            <a:endParaRPr lang="en-US" sz="2400" dirty="0">
              <a:latin typeface="Museo Sans 500" panose="02000000000000000000" pitchFamily="2" charset="77"/>
              <a:sym typeface="Wingdings" panose="05000000000000000000" pitchFamily="2" charset="2"/>
            </a:endParaRPr>
          </a:p>
          <a:p>
            <a:r>
              <a:rPr lang="en-US" sz="2400" b="1" dirty="0">
                <a:latin typeface="Museo Sans 500" panose="02000000000000000000" pitchFamily="2" charset="77"/>
                <a:sym typeface="Wingdings" panose="05000000000000000000" pitchFamily="2" charset="2"/>
              </a:rPr>
              <a:t>Advanced Imaging:	 </a:t>
            </a:r>
            <a:r>
              <a:rPr lang="en-US" sz="2400" dirty="0">
                <a:latin typeface="Museo Sans 500" panose="02000000000000000000" pitchFamily="2" charset="77"/>
                <a:sym typeface="Wingdings" panose="05000000000000000000" pitchFamily="2" charset="2"/>
              </a:rPr>
              <a:t>MRI mismatch (DWI/FLAIR)</a:t>
            </a:r>
          </a:p>
          <a:p>
            <a:endParaRPr lang="en-US" sz="2400" dirty="0">
              <a:latin typeface="Museo Sans 500" panose="02000000000000000000" pitchFamily="2" charset="77"/>
              <a:sym typeface="Wingdings" panose="05000000000000000000" pitchFamily="2" charset="2"/>
            </a:endParaRPr>
          </a:p>
          <a:p>
            <a:r>
              <a:rPr lang="en-US" sz="2400" b="1" dirty="0">
                <a:latin typeface="Museo Sans 500" panose="02000000000000000000" pitchFamily="2" charset="77"/>
                <a:sym typeface="Wingdings" panose="05000000000000000000" pitchFamily="2" charset="2"/>
              </a:rPr>
              <a:t>Clinical Aspects:</a:t>
            </a:r>
            <a:r>
              <a:rPr lang="en-US" sz="2400" dirty="0">
                <a:latin typeface="Museo Sans 500" panose="02000000000000000000" pitchFamily="2" charset="77"/>
                <a:sym typeface="Wingdings" panose="05000000000000000000" pitchFamily="2" charset="2"/>
              </a:rPr>
              <a:t>	- Mean NIHSS 6	</a:t>
            </a:r>
          </a:p>
          <a:p>
            <a:r>
              <a:rPr lang="en-US" sz="2400" dirty="0">
                <a:latin typeface="Museo Sans 500" panose="02000000000000000000" pitchFamily="2" charset="77"/>
                <a:sym typeface="Wingdings" panose="05000000000000000000" pitchFamily="2" charset="2"/>
              </a:rPr>
              <a:t>			- Median time from LKW Symptom discovery rec ~ 7 h </a:t>
            </a:r>
          </a:p>
          <a:p>
            <a:r>
              <a:rPr lang="en-US" sz="2400" dirty="0">
                <a:latin typeface="Museo Sans 500" panose="02000000000000000000" pitchFamily="2" charset="77"/>
                <a:sym typeface="Wingdings" panose="05000000000000000000" pitchFamily="2" charset="2"/>
              </a:rPr>
              <a:t>			- Median time to tPA from LKN ~10 h</a:t>
            </a:r>
          </a:p>
          <a:p>
            <a:endParaRPr lang="en-US" sz="2000" dirty="0">
              <a:solidFill>
                <a:schemeClr val="accent1">
                  <a:lumMod val="50000"/>
                </a:schemeClr>
              </a:solidFill>
              <a:latin typeface="Museo Sans 500" panose="02000000000000000000" pitchFamily="2" charset="77"/>
            </a:endParaRPr>
          </a:p>
          <a:p>
            <a:endParaRPr lang="en-US" sz="2000" dirty="0">
              <a:solidFill>
                <a:schemeClr val="accent1">
                  <a:lumMod val="50000"/>
                </a:schemeClr>
              </a:solidFill>
              <a:latin typeface="Museo Sans 500" panose="02000000000000000000" pitchFamily="2" charset="77"/>
            </a:endParaRPr>
          </a:p>
        </p:txBody>
      </p:sp>
      <p:pic>
        <p:nvPicPr>
          <p:cNvPr id="7" name="Picture 6">
            <a:extLst>
              <a:ext uri="{FF2B5EF4-FFF2-40B4-BE49-F238E27FC236}">
                <a16:creationId xmlns:a16="http://schemas.microsoft.com/office/drawing/2014/main" id="{3FB2163F-BCEC-F060-08AC-01DB3C6022A8}"/>
              </a:ext>
            </a:extLst>
          </p:cNvPr>
          <p:cNvPicPr>
            <a:picLocks noChangeAspect="1"/>
          </p:cNvPicPr>
          <p:nvPr/>
        </p:nvPicPr>
        <p:blipFill rotWithShape="1">
          <a:blip r:embed="rId3"/>
          <a:srcRect t="7553"/>
          <a:stretch/>
        </p:blipFill>
        <p:spPr>
          <a:xfrm>
            <a:off x="-73353" y="1128786"/>
            <a:ext cx="12338705" cy="1790443"/>
          </a:xfrm>
          <a:prstGeom prst="rect">
            <a:avLst/>
          </a:prstGeom>
        </p:spPr>
      </p:pic>
    </p:spTree>
    <p:extLst>
      <p:ext uri="{BB962C8B-B14F-4D97-AF65-F5344CB8AC3E}">
        <p14:creationId xmlns:p14="http://schemas.microsoft.com/office/powerpoint/2010/main" val="1098736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11719518"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WAKE-UP Trial </a:t>
            </a:r>
          </a:p>
        </p:txBody>
      </p:sp>
      <p:grpSp>
        <p:nvGrpSpPr>
          <p:cNvPr id="7" name="Group 6">
            <a:extLst>
              <a:ext uri="{FF2B5EF4-FFF2-40B4-BE49-F238E27FC236}">
                <a16:creationId xmlns:a16="http://schemas.microsoft.com/office/drawing/2014/main" id="{78EA7538-8811-E525-6279-18A945AE495F}"/>
              </a:ext>
            </a:extLst>
          </p:cNvPr>
          <p:cNvGrpSpPr/>
          <p:nvPr/>
        </p:nvGrpSpPr>
        <p:grpSpPr>
          <a:xfrm>
            <a:off x="636297" y="1294863"/>
            <a:ext cx="10991252" cy="5067569"/>
            <a:chOff x="1498678" y="1360966"/>
            <a:chExt cx="9189490" cy="3470149"/>
          </a:xfrm>
        </p:grpSpPr>
        <p:pic>
          <p:nvPicPr>
            <p:cNvPr id="5124" name="Picture 4">
              <a:extLst>
                <a:ext uri="{FF2B5EF4-FFF2-40B4-BE49-F238E27FC236}">
                  <a16:creationId xmlns:a16="http://schemas.microsoft.com/office/drawing/2014/main" id="{A9562D39-1728-154C-0571-1E720AEF94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0673"/>
            <a:stretch/>
          </p:blipFill>
          <p:spPr bwMode="auto">
            <a:xfrm>
              <a:off x="1503831" y="1360966"/>
              <a:ext cx="9184337" cy="29133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DD147E52-A9FC-B50E-4D66-446BA5BB59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7302" b="47132"/>
            <a:stretch/>
          </p:blipFill>
          <p:spPr bwMode="auto">
            <a:xfrm>
              <a:off x="1498678" y="4278222"/>
              <a:ext cx="9184337" cy="552893"/>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01E1B1E7-9A20-C62D-E6C8-74A5D4474303}"/>
              </a:ext>
            </a:extLst>
          </p:cNvPr>
          <p:cNvPicPr>
            <a:picLocks noChangeAspect="1"/>
          </p:cNvPicPr>
          <p:nvPr/>
        </p:nvPicPr>
        <p:blipFill>
          <a:blip r:embed="rId4"/>
          <a:stretch>
            <a:fillRect/>
          </a:stretch>
        </p:blipFill>
        <p:spPr>
          <a:xfrm>
            <a:off x="1316407" y="1344588"/>
            <a:ext cx="9202582" cy="5173895"/>
          </a:xfrm>
          <a:prstGeom prst="rect">
            <a:avLst/>
          </a:prstGeom>
        </p:spPr>
      </p:pic>
    </p:spTree>
    <p:extLst>
      <p:ext uri="{BB962C8B-B14F-4D97-AF65-F5344CB8AC3E}">
        <p14:creationId xmlns:p14="http://schemas.microsoft.com/office/powerpoint/2010/main" val="169131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11719518"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WAKE-UP Trial</a:t>
            </a:r>
          </a:p>
        </p:txBody>
      </p:sp>
      <p:pic>
        <p:nvPicPr>
          <p:cNvPr id="2" name="Picture 1">
            <a:extLst>
              <a:ext uri="{FF2B5EF4-FFF2-40B4-BE49-F238E27FC236}">
                <a16:creationId xmlns:a16="http://schemas.microsoft.com/office/drawing/2014/main" id="{4637A72D-33C3-2929-18CB-07F40679408D}"/>
              </a:ext>
            </a:extLst>
          </p:cNvPr>
          <p:cNvPicPr>
            <a:picLocks noChangeAspect="1"/>
          </p:cNvPicPr>
          <p:nvPr/>
        </p:nvPicPr>
        <p:blipFill rotWithShape="1">
          <a:blip r:embed="rId3"/>
          <a:srcRect b="33333"/>
          <a:stretch/>
        </p:blipFill>
        <p:spPr>
          <a:xfrm>
            <a:off x="5560826" y="1117288"/>
            <a:ext cx="5837659" cy="5669691"/>
          </a:xfrm>
          <a:prstGeom prst="rect">
            <a:avLst/>
          </a:prstGeom>
        </p:spPr>
      </p:pic>
      <p:sp>
        <p:nvSpPr>
          <p:cNvPr id="4" name="TextBox 3">
            <a:extLst>
              <a:ext uri="{FF2B5EF4-FFF2-40B4-BE49-F238E27FC236}">
                <a16:creationId xmlns:a16="http://schemas.microsoft.com/office/drawing/2014/main" id="{128B9DED-FCDE-4A4F-FDBF-E6C52002621D}"/>
              </a:ext>
            </a:extLst>
          </p:cNvPr>
          <p:cNvSpPr txBox="1"/>
          <p:nvPr/>
        </p:nvSpPr>
        <p:spPr>
          <a:xfrm>
            <a:off x="1280556" y="1136496"/>
            <a:ext cx="4019107" cy="584775"/>
          </a:xfrm>
          <a:prstGeom prst="rect">
            <a:avLst/>
          </a:prstGeom>
          <a:noFill/>
        </p:spPr>
        <p:txBody>
          <a:bodyPr wrap="square" rtlCol="0">
            <a:spAutoFit/>
          </a:bodyPr>
          <a:lstStyle/>
          <a:p>
            <a:r>
              <a:rPr lang="en-US" sz="3200" dirty="0"/>
              <a:t>Safety Outcomes</a:t>
            </a:r>
          </a:p>
        </p:txBody>
      </p:sp>
      <p:graphicFrame>
        <p:nvGraphicFramePr>
          <p:cNvPr id="9" name="Table 8">
            <a:extLst>
              <a:ext uri="{FF2B5EF4-FFF2-40B4-BE49-F238E27FC236}">
                <a16:creationId xmlns:a16="http://schemas.microsoft.com/office/drawing/2014/main" id="{B92E9612-6A13-CE16-A029-776DB2315244}"/>
              </a:ext>
            </a:extLst>
          </p:cNvPr>
          <p:cNvGraphicFramePr>
            <a:graphicFrameLocks noGrp="1"/>
          </p:cNvGraphicFramePr>
          <p:nvPr>
            <p:extLst>
              <p:ext uri="{D42A27DB-BD31-4B8C-83A1-F6EECF244321}">
                <p14:modId xmlns:p14="http://schemas.microsoft.com/office/powerpoint/2010/main" val="1918324306"/>
              </p:ext>
            </p:extLst>
          </p:nvPr>
        </p:nvGraphicFramePr>
        <p:xfrm>
          <a:off x="1052620" y="3191908"/>
          <a:ext cx="3615072" cy="1767464"/>
        </p:xfrm>
        <a:graphic>
          <a:graphicData uri="http://schemas.openxmlformats.org/drawingml/2006/table">
            <a:tbl>
              <a:tblPr firstRow="1" bandRow="1">
                <a:tableStyleId>{5C22544A-7EE6-4342-B048-85BDC9FD1C3A}</a:tableStyleId>
              </a:tblPr>
              <a:tblGrid>
                <a:gridCol w="1205024">
                  <a:extLst>
                    <a:ext uri="{9D8B030D-6E8A-4147-A177-3AD203B41FA5}">
                      <a16:colId xmlns:a16="http://schemas.microsoft.com/office/drawing/2014/main" val="880331258"/>
                    </a:ext>
                  </a:extLst>
                </a:gridCol>
                <a:gridCol w="1205024">
                  <a:extLst>
                    <a:ext uri="{9D8B030D-6E8A-4147-A177-3AD203B41FA5}">
                      <a16:colId xmlns:a16="http://schemas.microsoft.com/office/drawing/2014/main" val="1344710854"/>
                    </a:ext>
                  </a:extLst>
                </a:gridCol>
                <a:gridCol w="1205024">
                  <a:extLst>
                    <a:ext uri="{9D8B030D-6E8A-4147-A177-3AD203B41FA5}">
                      <a16:colId xmlns:a16="http://schemas.microsoft.com/office/drawing/2014/main" val="1708942732"/>
                    </a:ext>
                  </a:extLst>
                </a:gridCol>
              </a:tblGrid>
              <a:tr h="339894">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195835975"/>
                  </a:ext>
                </a:extLst>
              </a:tr>
              <a:tr h="700852">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897059670"/>
                  </a:ext>
                </a:extLst>
              </a:tr>
              <a:tr h="700852">
                <a:tc>
                  <a:txBody>
                    <a:bodyPr/>
                    <a:lstStyle/>
                    <a:p>
                      <a:pPr algn="ctr" rtl="0" fontAlgn="t">
                        <a:spcBef>
                          <a:spcPts val="0"/>
                        </a:spcBef>
                        <a:spcAft>
                          <a:spcPts val="0"/>
                        </a:spcAft>
                      </a:pPr>
                      <a:r>
                        <a:rPr lang="en-US" sz="1600" b="1" i="0" u="none" strike="noStrike" dirty="0">
                          <a:solidFill>
                            <a:schemeClr val="tx1"/>
                          </a:solidFill>
                          <a:effectLst/>
                          <a:latin typeface="Museo Sans 500" panose="02000000000000000000"/>
                        </a:rPr>
                        <a:t>ECASS II</a:t>
                      </a:r>
                      <a:endParaRPr lang="en-US" sz="1600" dirty="0">
                        <a:solidFill>
                          <a:schemeClr val="tx1"/>
                        </a:solidFill>
                        <a:effectLst/>
                        <a:latin typeface="Museo Sans 500" panose="02000000000000000000"/>
                      </a:endParaRPr>
                    </a:p>
                    <a:p>
                      <a:pPr algn="ctr" rtl="0" fontAlgn="t">
                        <a:spcBef>
                          <a:spcPts val="0"/>
                        </a:spcBef>
                        <a:spcAft>
                          <a:spcPts val="0"/>
                        </a:spcAft>
                      </a:pPr>
                      <a:r>
                        <a:rPr lang="en-US" sz="1600" b="1" i="0" u="none" strike="noStrike" dirty="0">
                          <a:solidFill>
                            <a:schemeClr val="tx1"/>
                          </a:solidFill>
                          <a:effectLst/>
                          <a:latin typeface="Museo Sans 500" panose="02000000000000000000"/>
                        </a:rPr>
                        <a:t>(N=800)</a:t>
                      </a:r>
                      <a:endParaRPr lang="en-US" sz="1600" dirty="0">
                        <a:solidFill>
                          <a:schemeClr val="tx1"/>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1600" b="0" i="0" u="none" strike="noStrike" dirty="0">
                          <a:solidFill>
                            <a:schemeClr val="tx1"/>
                          </a:solidFill>
                          <a:effectLst/>
                          <a:latin typeface="Museo Sans 500" panose="02000000000000000000"/>
                        </a:rPr>
                        <a:t>0-6</a:t>
                      </a:r>
                      <a:endParaRPr lang="en-US" sz="1600" dirty="0">
                        <a:solidFill>
                          <a:schemeClr val="tx1"/>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1600" b="0" i="0" u="none" strike="noStrike" dirty="0">
                          <a:solidFill>
                            <a:schemeClr val="tx1"/>
                          </a:solidFill>
                          <a:effectLst/>
                          <a:latin typeface="Museo Sans 500" panose="02000000000000000000"/>
                        </a:rPr>
                        <a:t>5.4%</a:t>
                      </a:r>
                      <a:endParaRPr lang="en-US" sz="1600" dirty="0">
                        <a:solidFill>
                          <a:schemeClr val="tx1"/>
                        </a:solidFill>
                        <a:effectLst/>
                        <a:latin typeface="Museo Sans 500" panose="02000000000000000000"/>
                      </a:endParaRPr>
                    </a:p>
                  </a:txBody>
                  <a:tcPr marL="26407" marR="26407" marT="26407" marB="26407" anchor="ctr"/>
                </a:tc>
                <a:extLst>
                  <a:ext uri="{0D108BD9-81ED-4DB2-BD59-A6C34878D82A}">
                    <a16:rowId xmlns:a16="http://schemas.microsoft.com/office/drawing/2014/main" val="2510042343"/>
                  </a:ext>
                </a:extLst>
              </a:tr>
            </a:tbl>
          </a:graphicData>
        </a:graphic>
      </p:graphicFrame>
      <p:graphicFrame>
        <p:nvGraphicFramePr>
          <p:cNvPr id="22" name="Table 21">
            <a:extLst>
              <a:ext uri="{FF2B5EF4-FFF2-40B4-BE49-F238E27FC236}">
                <a16:creationId xmlns:a16="http://schemas.microsoft.com/office/drawing/2014/main" id="{4B44C344-5106-8017-087F-7A63B7D027BB}"/>
              </a:ext>
            </a:extLst>
          </p:cNvPr>
          <p:cNvGraphicFramePr>
            <a:graphicFrameLocks noGrp="1"/>
          </p:cNvGraphicFramePr>
          <p:nvPr>
            <p:extLst>
              <p:ext uri="{D42A27DB-BD31-4B8C-83A1-F6EECF244321}">
                <p14:modId xmlns:p14="http://schemas.microsoft.com/office/powerpoint/2010/main" val="1409126445"/>
              </p:ext>
            </p:extLst>
          </p:nvPr>
        </p:nvGraphicFramePr>
        <p:xfrm>
          <a:off x="1052620" y="3221053"/>
          <a:ext cx="3615072" cy="1032909"/>
        </p:xfrm>
        <a:graphic>
          <a:graphicData uri="http://schemas.openxmlformats.org/drawingml/2006/table">
            <a:tbl>
              <a:tblPr firstRow="1" bandRow="1">
                <a:tableStyleId>{5C22544A-7EE6-4342-B048-85BDC9FD1C3A}</a:tableStyleId>
              </a:tblPr>
              <a:tblGrid>
                <a:gridCol w="1205024">
                  <a:extLst>
                    <a:ext uri="{9D8B030D-6E8A-4147-A177-3AD203B41FA5}">
                      <a16:colId xmlns:a16="http://schemas.microsoft.com/office/drawing/2014/main" val="1342773598"/>
                    </a:ext>
                  </a:extLst>
                </a:gridCol>
                <a:gridCol w="1205024">
                  <a:extLst>
                    <a:ext uri="{9D8B030D-6E8A-4147-A177-3AD203B41FA5}">
                      <a16:colId xmlns:a16="http://schemas.microsoft.com/office/drawing/2014/main" val="2023897457"/>
                    </a:ext>
                  </a:extLst>
                </a:gridCol>
                <a:gridCol w="1205024">
                  <a:extLst>
                    <a:ext uri="{9D8B030D-6E8A-4147-A177-3AD203B41FA5}">
                      <a16:colId xmlns:a16="http://schemas.microsoft.com/office/drawing/2014/main" val="1996372698"/>
                    </a:ext>
                  </a:extLst>
                </a:gridCol>
              </a:tblGrid>
              <a:tr h="0">
                <a:tc>
                  <a:txBody>
                    <a:bodyPr/>
                    <a:lstStyle/>
                    <a:p>
                      <a:pPr algn="ctr" rtl="0" fontAlgn="t">
                        <a:spcBef>
                          <a:spcPts val="0"/>
                        </a:spcBef>
                        <a:spcAft>
                          <a:spcPts val="0"/>
                        </a:spcAft>
                      </a:pPr>
                      <a:r>
                        <a:rPr lang="en-US" sz="1600" b="1" i="0" u="none" strike="noStrike" dirty="0">
                          <a:solidFill>
                            <a:schemeClr val="bg1"/>
                          </a:solidFill>
                          <a:effectLst/>
                          <a:latin typeface="Museo Sans 500" panose="02000000000000000000"/>
                        </a:rPr>
                        <a:t>Study</a:t>
                      </a:r>
                      <a:endParaRPr lang="en-US" sz="1600" dirty="0">
                        <a:solidFill>
                          <a:schemeClr val="bg1"/>
                        </a:solidFill>
                        <a:effectLst/>
                        <a:latin typeface="Museo Sans 500" panose="02000000000000000000"/>
                      </a:endParaRPr>
                    </a:p>
                  </a:txBody>
                  <a:tcPr marL="26407" marR="26407" marT="26407" marB="26407" anchor="ctr"/>
                </a:tc>
                <a:tc>
                  <a:txBody>
                    <a:bodyPr/>
                    <a:lstStyle/>
                    <a:p>
                      <a:pPr algn="ctr" rtl="0" fontAlgn="t">
                        <a:spcBef>
                          <a:spcPts val="0"/>
                        </a:spcBef>
                        <a:spcAft>
                          <a:spcPts val="0"/>
                        </a:spcAft>
                      </a:pPr>
                      <a:r>
                        <a:rPr lang="en-US" sz="1600" b="1" i="0" u="none" strike="noStrike" dirty="0">
                          <a:solidFill>
                            <a:schemeClr val="bg1"/>
                          </a:solidFill>
                          <a:effectLst/>
                          <a:latin typeface="Museo Sans 500" panose="02000000000000000000"/>
                        </a:rPr>
                        <a:t>Time (H)</a:t>
                      </a:r>
                      <a:endParaRPr lang="en-US" sz="1600" dirty="0">
                        <a:solidFill>
                          <a:schemeClr val="bg1"/>
                        </a:solidFill>
                        <a:effectLst/>
                        <a:latin typeface="Museo Sans 500" panose="02000000000000000000"/>
                      </a:endParaRPr>
                    </a:p>
                  </a:txBody>
                  <a:tcPr marL="26407" marR="26407" marT="26407" marB="26407" anchor="ctr"/>
                </a:tc>
                <a:tc>
                  <a:txBody>
                    <a:bodyPr/>
                    <a:lstStyle/>
                    <a:p>
                      <a:pPr algn="ctr" rtl="0" fontAlgn="t">
                        <a:spcBef>
                          <a:spcPts val="0"/>
                        </a:spcBef>
                        <a:spcAft>
                          <a:spcPts val="0"/>
                        </a:spcAft>
                      </a:pPr>
                      <a:r>
                        <a:rPr lang="en-US" sz="1600" b="1" i="0" u="none" strike="noStrike" dirty="0">
                          <a:solidFill>
                            <a:schemeClr val="bg1"/>
                          </a:solidFill>
                          <a:effectLst/>
                          <a:latin typeface="Museo Sans 500" panose="02000000000000000000"/>
                        </a:rPr>
                        <a:t>Net </a:t>
                      </a:r>
                      <a:r>
                        <a:rPr lang="en-US" sz="1600" b="1" i="0" u="none" strike="noStrike" dirty="0" err="1">
                          <a:solidFill>
                            <a:schemeClr val="bg1"/>
                          </a:solidFill>
                          <a:effectLst/>
                          <a:latin typeface="Museo Sans 500" panose="02000000000000000000"/>
                        </a:rPr>
                        <a:t>sICH</a:t>
                      </a:r>
                      <a:r>
                        <a:rPr lang="en-US" sz="1600" b="1" i="0" u="none" strike="noStrike" dirty="0">
                          <a:solidFill>
                            <a:schemeClr val="bg1"/>
                          </a:solidFill>
                          <a:effectLst/>
                          <a:latin typeface="Museo Sans 500" panose="02000000000000000000"/>
                        </a:rPr>
                        <a:t> Rate</a:t>
                      </a:r>
                      <a:endParaRPr lang="en-US" sz="1600" dirty="0">
                        <a:solidFill>
                          <a:schemeClr val="bg1"/>
                        </a:solidFill>
                        <a:effectLst/>
                        <a:latin typeface="Museo Sans 500" panose="02000000000000000000"/>
                      </a:endParaRPr>
                    </a:p>
                  </a:txBody>
                  <a:tcPr marL="26407" marR="26407" marT="26407" marB="26407" anchor="ctr"/>
                </a:tc>
                <a:extLst>
                  <a:ext uri="{0D108BD9-81ED-4DB2-BD59-A6C34878D82A}">
                    <a16:rowId xmlns:a16="http://schemas.microsoft.com/office/drawing/2014/main" val="3342633816"/>
                  </a:ext>
                </a:extLst>
              </a:tr>
              <a:tr h="736255">
                <a:tc>
                  <a:txBody>
                    <a:bodyPr/>
                    <a:lstStyle/>
                    <a:p>
                      <a:pPr algn="ctr" rtl="0" fontAlgn="t">
                        <a:spcBef>
                          <a:spcPts val="0"/>
                        </a:spcBef>
                        <a:spcAft>
                          <a:spcPts val="0"/>
                        </a:spcAft>
                      </a:pPr>
                      <a:r>
                        <a:rPr lang="en-US" sz="1600" b="1" i="0" u="none" strike="noStrike" dirty="0">
                          <a:solidFill>
                            <a:schemeClr val="tx1"/>
                          </a:solidFill>
                          <a:effectLst/>
                          <a:latin typeface="Museo Sans 500" panose="02000000000000000000"/>
                        </a:rPr>
                        <a:t>NINDS</a:t>
                      </a:r>
                      <a:endParaRPr lang="en-US" sz="1600" dirty="0">
                        <a:solidFill>
                          <a:schemeClr val="tx1"/>
                        </a:solidFill>
                        <a:effectLst/>
                        <a:latin typeface="Museo Sans 500" panose="02000000000000000000"/>
                      </a:endParaRPr>
                    </a:p>
                    <a:p>
                      <a:pPr algn="ctr" rtl="0" fontAlgn="t">
                        <a:spcBef>
                          <a:spcPts val="0"/>
                        </a:spcBef>
                        <a:spcAft>
                          <a:spcPts val="0"/>
                        </a:spcAft>
                      </a:pPr>
                      <a:r>
                        <a:rPr lang="en-US" sz="1600" b="0" i="0" u="none" strike="noStrike" dirty="0">
                          <a:solidFill>
                            <a:schemeClr val="tx1"/>
                          </a:solidFill>
                          <a:effectLst/>
                          <a:latin typeface="Museo Sans 500" panose="02000000000000000000"/>
                        </a:rPr>
                        <a:t>(N=624)</a:t>
                      </a:r>
                      <a:endParaRPr lang="en-US" sz="1600" dirty="0">
                        <a:solidFill>
                          <a:schemeClr val="tx1"/>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1600" b="0" i="0" u="none" strike="noStrike" dirty="0">
                          <a:solidFill>
                            <a:schemeClr val="tx1"/>
                          </a:solidFill>
                          <a:effectLst/>
                          <a:latin typeface="Museo Sans 500" panose="02000000000000000000"/>
                        </a:rPr>
                        <a:t>0-3</a:t>
                      </a:r>
                      <a:endParaRPr lang="en-US" sz="1600" dirty="0">
                        <a:solidFill>
                          <a:schemeClr val="tx1"/>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1600" b="0" i="0" u="none" strike="noStrike" dirty="0">
                          <a:solidFill>
                            <a:schemeClr val="tx1"/>
                          </a:solidFill>
                          <a:effectLst/>
                          <a:latin typeface="Museo Sans 500" panose="02000000000000000000"/>
                        </a:rPr>
                        <a:t>5.8%</a:t>
                      </a:r>
                      <a:endParaRPr lang="en-US" sz="1600" dirty="0">
                        <a:solidFill>
                          <a:schemeClr val="tx1"/>
                        </a:solidFill>
                        <a:effectLst/>
                        <a:latin typeface="Museo Sans 500" panose="02000000000000000000"/>
                      </a:endParaRPr>
                    </a:p>
                  </a:txBody>
                  <a:tcPr marL="26407" marR="26407" marT="26407" marB="26407" anchor="ctr"/>
                </a:tc>
                <a:extLst>
                  <a:ext uri="{0D108BD9-81ED-4DB2-BD59-A6C34878D82A}">
                    <a16:rowId xmlns:a16="http://schemas.microsoft.com/office/drawing/2014/main" val="1657955014"/>
                  </a:ext>
                </a:extLst>
              </a:tr>
            </a:tbl>
          </a:graphicData>
        </a:graphic>
      </p:graphicFrame>
      <p:sp>
        <p:nvSpPr>
          <p:cNvPr id="23" name="TextBox 22">
            <a:extLst>
              <a:ext uri="{FF2B5EF4-FFF2-40B4-BE49-F238E27FC236}">
                <a16:creationId xmlns:a16="http://schemas.microsoft.com/office/drawing/2014/main" id="{6FC2F0CB-17D5-6FED-1A6C-43222CA4942A}"/>
              </a:ext>
            </a:extLst>
          </p:cNvPr>
          <p:cNvSpPr txBox="1"/>
          <p:nvPr/>
        </p:nvSpPr>
        <p:spPr>
          <a:xfrm>
            <a:off x="1562986" y="2822576"/>
            <a:ext cx="2945218" cy="369332"/>
          </a:xfrm>
          <a:prstGeom prst="rect">
            <a:avLst/>
          </a:prstGeom>
          <a:noFill/>
        </p:spPr>
        <p:txBody>
          <a:bodyPr wrap="square" rtlCol="0">
            <a:spAutoFit/>
          </a:bodyPr>
          <a:lstStyle/>
          <a:p>
            <a:r>
              <a:rPr lang="en-US" dirty="0"/>
              <a:t>Prior thrombolytic Trials</a:t>
            </a:r>
          </a:p>
        </p:txBody>
      </p:sp>
    </p:spTree>
    <p:extLst>
      <p:ext uri="{BB962C8B-B14F-4D97-AF65-F5344CB8AC3E}">
        <p14:creationId xmlns:p14="http://schemas.microsoft.com/office/powerpoint/2010/main" val="269340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11719518"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Patient Case</a:t>
            </a:r>
          </a:p>
        </p:txBody>
      </p:sp>
      <p:sp>
        <p:nvSpPr>
          <p:cNvPr id="2" name="TextBox 1">
            <a:extLst>
              <a:ext uri="{FF2B5EF4-FFF2-40B4-BE49-F238E27FC236}">
                <a16:creationId xmlns:a16="http://schemas.microsoft.com/office/drawing/2014/main" id="{1073F0EE-84FF-A8A6-B426-FB585F2AB344}"/>
              </a:ext>
            </a:extLst>
          </p:cNvPr>
          <p:cNvSpPr txBox="1"/>
          <p:nvPr/>
        </p:nvSpPr>
        <p:spPr>
          <a:xfrm>
            <a:off x="520700" y="1257300"/>
            <a:ext cx="11379200" cy="4401205"/>
          </a:xfrm>
          <a:prstGeom prst="rect">
            <a:avLst/>
          </a:prstGeom>
          <a:noFill/>
        </p:spPr>
        <p:txBody>
          <a:bodyPr wrap="square" rtlCol="0">
            <a:spAutoFit/>
          </a:bodyPr>
          <a:lstStyle/>
          <a:p>
            <a:r>
              <a:rPr lang="en-US" sz="2800" dirty="0"/>
              <a:t>A 75 yo male with PMH significant for HTN, HLD, and DM presents to ED with sudden onset R-hemiparesis, dysarthria, and sensation loss. </a:t>
            </a:r>
          </a:p>
          <a:p>
            <a:endParaRPr lang="en-US" sz="2800" dirty="0"/>
          </a:p>
          <a:p>
            <a:r>
              <a:rPr lang="en-US" sz="2800" dirty="0"/>
              <a:t>NIHSS 7</a:t>
            </a:r>
          </a:p>
          <a:p>
            <a:endParaRPr lang="en-US" sz="2800" dirty="0"/>
          </a:p>
          <a:p>
            <a:r>
              <a:rPr lang="en-US" sz="2800" dirty="0"/>
              <a:t>Last known normal </a:t>
            </a:r>
            <a:r>
              <a:rPr lang="en-US" sz="2800" dirty="0">
                <a:solidFill>
                  <a:srgbClr val="FF0000"/>
                </a:solidFill>
              </a:rPr>
              <a:t>10 h prior at bedtime.</a:t>
            </a:r>
          </a:p>
          <a:p>
            <a:endParaRPr lang="en-US" sz="2800" dirty="0"/>
          </a:p>
          <a:p>
            <a:r>
              <a:rPr lang="en-US" sz="2800" dirty="0"/>
              <a:t>Imaging on site:     CT Perfusion available. </a:t>
            </a:r>
          </a:p>
          <a:p>
            <a:r>
              <a:rPr lang="en-US" sz="2800" dirty="0"/>
              <a:t>			</a:t>
            </a:r>
          </a:p>
          <a:p>
            <a:r>
              <a:rPr lang="en-US" sz="2800" dirty="0">
                <a:latin typeface="Calibri body"/>
              </a:rPr>
              <a:t>Management:       </a:t>
            </a:r>
            <a:r>
              <a:rPr lang="en-US" sz="2800" dirty="0">
                <a:solidFill>
                  <a:srgbClr val="FF0000"/>
                </a:solidFill>
                <a:latin typeface="Calibri body"/>
              </a:rPr>
              <a:t>???     </a:t>
            </a:r>
          </a:p>
        </p:txBody>
      </p:sp>
      <p:pic>
        <p:nvPicPr>
          <p:cNvPr id="4" name="Picture 3">
            <a:extLst>
              <a:ext uri="{FF2B5EF4-FFF2-40B4-BE49-F238E27FC236}">
                <a16:creationId xmlns:a16="http://schemas.microsoft.com/office/drawing/2014/main" id="{A837FB4D-196B-3EA6-8CB2-03A677625EEE}"/>
              </a:ext>
            </a:extLst>
          </p:cNvPr>
          <p:cNvPicPr>
            <a:picLocks noChangeAspect="1"/>
          </p:cNvPicPr>
          <p:nvPr/>
        </p:nvPicPr>
        <p:blipFill>
          <a:blip r:embed="rId2"/>
          <a:stretch>
            <a:fillRect/>
          </a:stretch>
        </p:blipFill>
        <p:spPr>
          <a:xfrm>
            <a:off x="630718" y="1246667"/>
            <a:ext cx="10973095" cy="5466243"/>
          </a:xfrm>
          <a:prstGeom prst="rect">
            <a:avLst/>
          </a:prstGeom>
        </p:spPr>
      </p:pic>
    </p:spTree>
    <p:extLst>
      <p:ext uri="{BB962C8B-B14F-4D97-AF65-F5344CB8AC3E}">
        <p14:creationId xmlns:p14="http://schemas.microsoft.com/office/powerpoint/2010/main" val="70607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11719518"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EXTEND Trial</a:t>
            </a:r>
          </a:p>
        </p:txBody>
      </p:sp>
      <p:pic>
        <p:nvPicPr>
          <p:cNvPr id="7" name="Picture 6">
            <a:extLst>
              <a:ext uri="{FF2B5EF4-FFF2-40B4-BE49-F238E27FC236}">
                <a16:creationId xmlns:a16="http://schemas.microsoft.com/office/drawing/2014/main" id="{06B51CA8-EA4E-A332-CD8F-8329777F29F3}"/>
              </a:ext>
            </a:extLst>
          </p:cNvPr>
          <p:cNvPicPr>
            <a:picLocks noChangeAspect="1"/>
          </p:cNvPicPr>
          <p:nvPr/>
        </p:nvPicPr>
        <p:blipFill>
          <a:blip r:embed="rId3"/>
          <a:stretch>
            <a:fillRect/>
          </a:stretch>
        </p:blipFill>
        <p:spPr>
          <a:xfrm>
            <a:off x="642641" y="1117288"/>
            <a:ext cx="11164858" cy="1848108"/>
          </a:xfrm>
          <a:prstGeom prst="rect">
            <a:avLst/>
          </a:prstGeom>
        </p:spPr>
      </p:pic>
      <p:sp>
        <p:nvSpPr>
          <p:cNvPr id="8" name="TextBox 7">
            <a:extLst>
              <a:ext uri="{FF2B5EF4-FFF2-40B4-BE49-F238E27FC236}">
                <a16:creationId xmlns:a16="http://schemas.microsoft.com/office/drawing/2014/main" id="{6DB02DA3-DAC2-1F72-BD96-E57F9638D28E}"/>
              </a:ext>
            </a:extLst>
          </p:cNvPr>
          <p:cNvSpPr txBox="1"/>
          <p:nvPr/>
        </p:nvSpPr>
        <p:spPr>
          <a:xfrm>
            <a:off x="9902206" y="6488668"/>
            <a:ext cx="2293000" cy="369332"/>
          </a:xfrm>
          <a:prstGeom prst="rect">
            <a:avLst/>
          </a:prstGeom>
          <a:noFill/>
        </p:spPr>
        <p:txBody>
          <a:bodyPr wrap="none" rtlCol="0">
            <a:spAutoFit/>
          </a:bodyPr>
          <a:lstStyle/>
          <a:p>
            <a:r>
              <a:rPr lang="en-US" dirty="0"/>
              <a:t>Ma </a:t>
            </a:r>
            <a:r>
              <a:rPr lang="en-US" i="1" dirty="0"/>
              <a:t>et al</a:t>
            </a:r>
            <a:r>
              <a:rPr lang="en-US" dirty="0"/>
              <a:t>., </a:t>
            </a:r>
            <a:r>
              <a:rPr lang="en-US" i="1" dirty="0"/>
              <a:t>NEJM,</a:t>
            </a:r>
            <a:r>
              <a:rPr lang="en-US" dirty="0"/>
              <a:t> 2019</a:t>
            </a:r>
          </a:p>
        </p:txBody>
      </p:sp>
      <p:sp>
        <p:nvSpPr>
          <p:cNvPr id="9" name="TextBox 8">
            <a:extLst>
              <a:ext uri="{FF2B5EF4-FFF2-40B4-BE49-F238E27FC236}">
                <a16:creationId xmlns:a16="http://schemas.microsoft.com/office/drawing/2014/main" id="{B95559CD-AD7B-945B-5061-E6863E3ECFD2}"/>
              </a:ext>
            </a:extLst>
          </p:cNvPr>
          <p:cNvSpPr txBox="1"/>
          <p:nvPr/>
        </p:nvSpPr>
        <p:spPr>
          <a:xfrm>
            <a:off x="472482" y="3142307"/>
            <a:ext cx="11379200" cy="4401205"/>
          </a:xfrm>
          <a:prstGeom prst="rect">
            <a:avLst/>
          </a:prstGeom>
          <a:noFill/>
        </p:spPr>
        <p:txBody>
          <a:bodyPr wrap="square" rtlCol="0">
            <a:spAutoFit/>
          </a:bodyPr>
          <a:lstStyle/>
          <a:p>
            <a:r>
              <a:rPr lang="en-US" sz="2400" b="1" dirty="0">
                <a:latin typeface="Museo Sans 500" panose="02000000000000000000" pitchFamily="2" charset="77"/>
              </a:rPr>
              <a:t>Who</a:t>
            </a:r>
            <a:r>
              <a:rPr lang="en-US" sz="2400" dirty="0">
                <a:latin typeface="Museo Sans 500" panose="02000000000000000000" pitchFamily="2" charset="77"/>
              </a:rPr>
              <a:t>:	 Patients with AIS (N= 225 patients)</a:t>
            </a:r>
          </a:p>
          <a:p>
            <a:endParaRPr lang="en-US" sz="2400" dirty="0">
              <a:latin typeface="Museo Sans 500" panose="02000000000000000000" pitchFamily="2" charset="77"/>
            </a:endParaRPr>
          </a:p>
          <a:p>
            <a:r>
              <a:rPr lang="en-US" sz="2400" b="1" dirty="0">
                <a:latin typeface="Museo Sans 500" panose="02000000000000000000" pitchFamily="2" charset="77"/>
                <a:sym typeface="Wingdings" panose="05000000000000000000" pitchFamily="2" charset="2"/>
              </a:rPr>
              <a:t>Treatment: 	</a:t>
            </a:r>
            <a:r>
              <a:rPr lang="en-US" sz="2400" dirty="0">
                <a:latin typeface="Museo Sans 500" panose="02000000000000000000" pitchFamily="2" charset="77"/>
                <a:sym typeface="Wingdings" panose="05000000000000000000" pitchFamily="2" charset="2"/>
              </a:rPr>
              <a:t>IV tPA within 4.5-9 h from LKN or midpoint of sleep</a:t>
            </a:r>
            <a:endParaRPr lang="en-US" sz="2400" u="sng" dirty="0">
              <a:latin typeface="Museo Sans 500" panose="02000000000000000000" pitchFamily="2" charset="77"/>
              <a:sym typeface="Wingdings" panose="05000000000000000000" pitchFamily="2" charset="2"/>
            </a:endParaRPr>
          </a:p>
          <a:p>
            <a:endParaRPr lang="en-US" sz="2400" dirty="0">
              <a:latin typeface="Museo Sans 500" panose="02000000000000000000" pitchFamily="2" charset="77"/>
              <a:sym typeface="Wingdings" panose="05000000000000000000" pitchFamily="2" charset="2"/>
            </a:endParaRPr>
          </a:p>
          <a:p>
            <a:r>
              <a:rPr lang="en-US" sz="2400" b="1" dirty="0">
                <a:latin typeface="Museo Sans 500" panose="02000000000000000000" pitchFamily="2" charset="77"/>
                <a:sym typeface="Wingdings" panose="05000000000000000000" pitchFamily="2" charset="2"/>
              </a:rPr>
              <a:t>Advanced Imaging:	 </a:t>
            </a:r>
            <a:r>
              <a:rPr lang="en-US" sz="2400" dirty="0">
                <a:latin typeface="Museo Sans 500" panose="02000000000000000000" pitchFamily="2" charset="77"/>
                <a:sym typeface="Wingdings" panose="05000000000000000000" pitchFamily="2" charset="2"/>
              </a:rPr>
              <a:t>CT Perfusion or MRI brain</a:t>
            </a:r>
          </a:p>
          <a:p>
            <a:endParaRPr lang="en-US" sz="2400" dirty="0">
              <a:latin typeface="Museo Sans 500" panose="02000000000000000000" pitchFamily="2" charset="77"/>
              <a:sym typeface="Wingdings" panose="05000000000000000000" pitchFamily="2" charset="2"/>
            </a:endParaRPr>
          </a:p>
          <a:p>
            <a:r>
              <a:rPr lang="en-US" sz="2400" b="1" dirty="0">
                <a:latin typeface="Museo Sans 500" panose="02000000000000000000" pitchFamily="2" charset="77"/>
                <a:sym typeface="Wingdings" panose="05000000000000000000" pitchFamily="2" charset="2"/>
              </a:rPr>
              <a:t>Clinical Aspects:</a:t>
            </a:r>
            <a:r>
              <a:rPr lang="en-US" sz="2400" dirty="0">
                <a:latin typeface="Museo Sans 500" panose="02000000000000000000" pitchFamily="2" charset="77"/>
                <a:sym typeface="Wingdings" panose="05000000000000000000" pitchFamily="2" charset="2"/>
              </a:rPr>
              <a:t>	- Mean NIHSS (12 tPA group, 10 placebo)</a:t>
            </a:r>
          </a:p>
          <a:p>
            <a:r>
              <a:rPr lang="en-US" sz="2400" dirty="0">
                <a:latin typeface="Museo Sans 500" panose="02000000000000000000" pitchFamily="2" charset="77"/>
                <a:sym typeface="Wingdings" panose="05000000000000000000" pitchFamily="2" charset="2"/>
              </a:rPr>
              <a:t>			- Median </a:t>
            </a:r>
            <a:r>
              <a:rPr lang="en-US" sz="2400" dirty="0">
                <a:solidFill>
                  <a:srgbClr val="FF0000"/>
                </a:solidFill>
                <a:latin typeface="Museo Sans 500" panose="02000000000000000000" pitchFamily="2" charset="77"/>
                <a:sym typeface="Wingdings" panose="05000000000000000000" pitchFamily="2" charset="2"/>
              </a:rPr>
              <a:t>Core</a:t>
            </a:r>
            <a:r>
              <a:rPr lang="en-US" sz="2400" dirty="0">
                <a:latin typeface="Museo Sans 500" panose="02000000000000000000" pitchFamily="2" charset="77"/>
                <a:sym typeface="Wingdings" panose="05000000000000000000" pitchFamily="2" charset="2"/>
              </a:rPr>
              <a:t> infarct size ~ </a:t>
            </a:r>
            <a:r>
              <a:rPr lang="en-US" sz="2400" dirty="0">
                <a:solidFill>
                  <a:srgbClr val="FF0000"/>
                </a:solidFill>
                <a:latin typeface="Museo Sans 500" panose="02000000000000000000" pitchFamily="2" charset="77"/>
                <a:sym typeface="Wingdings" panose="05000000000000000000" pitchFamily="2" charset="2"/>
              </a:rPr>
              <a:t>4cc</a:t>
            </a:r>
            <a:r>
              <a:rPr lang="en-US" sz="2400" dirty="0">
                <a:latin typeface="Museo Sans 500" panose="02000000000000000000" pitchFamily="2" charset="77"/>
                <a:sym typeface="Wingdings" panose="05000000000000000000" pitchFamily="2" charset="2"/>
              </a:rPr>
              <a:t>	</a:t>
            </a:r>
          </a:p>
          <a:p>
            <a:r>
              <a:rPr lang="en-US" sz="2400" dirty="0">
                <a:latin typeface="Museo Sans 500" panose="02000000000000000000" pitchFamily="2" charset="77"/>
                <a:sym typeface="Wingdings" panose="05000000000000000000" pitchFamily="2" charset="2"/>
              </a:rPr>
              <a:t>			- Median time from LKW to IV tPA ~ 7h</a:t>
            </a:r>
          </a:p>
          <a:p>
            <a:r>
              <a:rPr lang="en-US" sz="2400" dirty="0">
                <a:latin typeface="Museo Sans 500" panose="02000000000000000000" pitchFamily="2" charset="77"/>
                <a:sym typeface="Wingdings" panose="05000000000000000000" pitchFamily="2" charset="2"/>
              </a:rPr>
              <a:t>			- Median time to tPA from LKN ~10 h</a:t>
            </a:r>
          </a:p>
          <a:p>
            <a:endParaRPr lang="en-US" sz="2000" dirty="0">
              <a:solidFill>
                <a:schemeClr val="accent1">
                  <a:lumMod val="50000"/>
                </a:schemeClr>
              </a:solidFill>
              <a:latin typeface="Museo Sans 500" panose="02000000000000000000" pitchFamily="2" charset="77"/>
            </a:endParaRPr>
          </a:p>
          <a:p>
            <a:endParaRPr lang="en-US" sz="2000" dirty="0">
              <a:solidFill>
                <a:schemeClr val="accent1">
                  <a:lumMod val="50000"/>
                </a:schemeClr>
              </a:solidFill>
              <a:latin typeface="Museo Sans 500" panose="02000000000000000000" pitchFamily="2" charset="77"/>
            </a:endParaRPr>
          </a:p>
        </p:txBody>
      </p:sp>
    </p:spTree>
    <p:extLst>
      <p:ext uri="{BB962C8B-B14F-4D97-AF65-F5344CB8AC3E}">
        <p14:creationId xmlns:p14="http://schemas.microsoft.com/office/powerpoint/2010/main" val="205806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11719518"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EXTEND Trial</a:t>
            </a:r>
          </a:p>
        </p:txBody>
      </p:sp>
      <p:sp>
        <p:nvSpPr>
          <p:cNvPr id="7" name="TextBox 6">
            <a:extLst>
              <a:ext uri="{FF2B5EF4-FFF2-40B4-BE49-F238E27FC236}">
                <a16:creationId xmlns:a16="http://schemas.microsoft.com/office/drawing/2014/main" id="{B62BBD8B-CD8E-A023-AF88-4D1B7B968CCA}"/>
              </a:ext>
            </a:extLst>
          </p:cNvPr>
          <p:cNvSpPr txBox="1"/>
          <p:nvPr/>
        </p:nvSpPr>
        <p:spPr>
          <a:xfrm>
            <a:off x="9902206" y="6488668"/>
            <a:ext cx="2293000" cy="369332"/>
          </a:xfrm>
          <a:prstGeom prst="rect">
            <a:avLst/>
          </a:prstGeom>
          <a:noFill/>
        </p:spPr>
        <p:txBody>
          <a:bodyPr wrap="none" rtlCol="0">
            <a:spAutoFit/>
          </a:bodyPr>
          <a:lstStyle/>
          <a:p>
            <a:r>
              <a:rPr lang="en-US" dirty="0"/>
              <a:t>Ma </a:t>
            </a:r>
            <a:r>
              <a:rPr lang="en-US" i="1" dirty="0"/>
              <a:t>et al</a:t>
            </a:r>
            <a:r>
              <a:rPr lang="en-US" dirty="0"/>
              <a:t>., </a:t>
            </a:r>
            <a:r>
              <a:rPr lang="en-US" i="1" dirty="0"/>
              <a:t>NEJM,</a:t>
            </a:r>
            <a:r>
              <a:rPr lang="en-US" dirty="0"/>
              <a:t> 2019</a:t>
            </a:r>
          </a:p>
        </p:txBody>
      </p:sp>
      <p:pic>
        <p:nvPicPr>
          <p:cNvPr id="4" name="Picture 2">
            <a:extLst>
              <a:ext uri="{FF2B5EF4-FFF2-40B4-BE49-F238E27FC236}">
                <a16:creationId xmlns:a16="http://schemas.microsoft.com/office/drawing/2014/main" id="{6C8E7DA7-9A60-0D76-7CBC-1B57F2D1E3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4139"/>
          <a:stretch/>
        </p:blipFill>
        <p:spPr bwMode="auto">
          <a:xfrm>
            <a:off x="1237690" y="1114451"/>
            <a:ext cx="9361482" cy="53403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2968D26-D89F-8B07-D325-15CF03DDD8E6}"/>
              </a:ext>
            </a:extLst>
          </p:cNvPr>
          <p:cNvPicPr>
            <a:picLocks noChangeAspect="1"/>
          </p:cNvPicPr>
          <p:nvPr/>
        </p:nvPicPr>
        <p:blipFill>
          <a:blip r:embed="rId4"/>
          <a:stretch>
            <a:fillRect/>
          </a:stretch>
        </p:blipFill>
        <p:spPr>
          <a:xfrm>
            <a:off x="1322754" y="1815598"/>
            <a:ext cx="9192850" cy="4514711"/>
          </a:xfrm>
          <a:prstGeom prst="rect">
            <a:avLst/>
          </a:prstGeom>
        </p:spPr>
      </p:pic>
    </p:spTree>
    <p:extLst>
      <p:ext uri="{BB962C8B-B14F-4D97-AF65-F5344CB8AC3E}">
        <p14:creationId xmlns:p14="http://schemas.microsoft.com/office/powerpoint/2010/main" val="135176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11719518"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EXTEND Trial</a:t>
            </a:r>
          </a:p>
        </p:txBody>
      </p:sp>
      <p:sp>
        <p:nvSpPr>
          <p:cNvPr id="7" name="TextBox 6">
            <a:extLst>
              <a:ext uri="{FF2B5EF4-FFF2-40B4-BE49-F238E27FC236}">
                <a16:creationId xmlns:a16="http://schemas.microsoft.com/office/drawing/2014/main" id="{B62BBD8B-CD8E-A023-AF88-4D1B7B968CCA}"/>
              </a:ext>
            </a:extLst>
          </p:cNvPr>
          <p:cNvSpPr txBox="1"/>
          <p:nvPr/>
        </p:nvSpPr>
        <p:spPr>
          <a:xfrm>
            <a:off x="9902206" y="6488668"/>
            <a:ext cx="2293000" cy="369332"/>
          </a:xfrm>
          <a:prstGeom prst="rect">
            <a:avLst/>
          </a:prstGeom>
          <a:noFill/>
        </p:spPr>
        <p:txBody>
          <a:bodyPr wrap="none" rtlCol="0">
            <a:spAutoFit/>
          </a:bodyPr>
          <a:lstStyle/>
          <a:p>
            <a:r>
              <a:rPr lang="en-US" dirty="0"/>
              <a:t>Ma </a:t>
            </a:r>
            <a:r>
              <a:rPr lang="en-US" i="1" dirty="0"/>
              <a:t>et al</a:t>
            </a:r>
            <a:r>
              <a:rPr lang="en-US" dirty="0"/>
              <a:t>., </a:t>
            </a:r>
            <a:r>
              <a:rPr lang="en-US" i="1" dirty="0"/>
              <a:t>NEJM,</a:t>
            </a:r>
            <a:r>
              <a:rPr lang="en-US" dirty="0"/>
              <a:t> 2019</a:t>
            </a:r>
          </a:p>
        </p:txBody>
      </p:sp>
      <p:pic>
        <p:nvPicPr>
          <p:cNvPr id="6146" name="Picture 2">
            <a:extLst>
              <a:ext uri="{FF2B5EF4-FFF2-40B4-BE49-F238E27FC236}">
                <a16:creationId xmlns:a16="http://schemas.microsoft.com/office/drawing/2014/main" id="{1393C477-180A-2946-5722-F0D4AB52A4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6830" b="24186"/>
          <a:stretch/>
        </p:blipFill>
        <p:spPr bwMode="auto">
          <a:xfrm>
            <a:off x="663945" y="3094456"/>
            <a:ext cx="10779876" cy="12046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6C8E7DA7-9A60-0D76-7CBC-1B57F2D1E3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7736"/>
          <a:stretch/>
        </p:blipFill>
        <p:spPr bwMode="auto">
          <a:xfrm>
            <a:off x="663945" y="1452751"/>
            <a:ext cx="10788168" cy="16417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Table 15">
            <a:extLst>
              <a:ext uri="{FF2B5EF4-FFF2-40B4-BE49-F238E27FC236}">
                <a16:creationId xmlns:a16="http://schemas.microsoft.com/office/drawing/2014/main" id="{82D1B83A-576A-E1A9-87E7-4740F53E8778}"/>
              </a:ext>
            </a:extLst>
          </p:cNvPr>
          <p:cNvGraphicFramePr>
            <a:graphicFrameLocks noGrp="1"/>
          </p:cNvGraphicFramePr>
          <p:nvPr>
            <p:extLst>
              <p:ext uri="{D42A27DB-BD31-4B8C-83A1-F6EECF244321}">
                <p14:modId xmlns:p14="http://schemas.microsoft.com/office/powerpoint/2010/main" val="1306829690"/>
              </p:ext>
            </p:extLst>
          </p:nvPr>
        </p:nvGraphicFramePr>
        <p:xfrm>
          <a:off x="4040369" y="4806667"/>
          <a:ext cx="3615072" cy="1767464"/>
        </p:xfrm>
        <a:graphic>
          <a:graphicData uri="http://schemas.openxmlformats.org/drawingml/2006/table">
            <a:tbl>
              <a:tblPr firstRow="1" bandRow="1">
                <a:tableStyleId>{5C22544A-7EE6-4342-B048-85BDC9FD1C3A}</a:tableStyleId>
              </a:tblPr>
              <a:tblGrid>
                <a:gridCol w="1205024">
                  <a:extLst>
                    <a:ext uri="{9D8B030D-6E8A-4147-A177-3AD203B41FA5}">
                      <a16:colId xmlns:a16="http://schemas.microsoft.com/office/drawing/2014/main" val="880331258"/>
                    </a:ext>
                  </a:extLst>
                </a:gridCol>
                <a:gridCol w="1205024">
                  <a:extLst>
                    <a:ext uri="{9D8B030D-6E8A-4147-A177-3AD203B41FA5}">
                      <a16:colId xmlns:a16="http://schemas.microsoft.com/office/drawing/2014/main" val="1344710854"/>
                    </a:ext>
                  </a:extLst>
                </a:gridCol>
                <a:gridCol w="1205024">
                  <a:extLst>
                    <a:ext uri="{9D8B030D-6E8A-4147-A177-3AD203B41FA5}">
                      <a16:colId xmlns:a16="http://schemas.microsoft.com/office/drawing/2014/main" val="1708942732"/>
                    </a:ext>
                  </a:extLst>
                </a:gridCol>
              </a:tblGrid>
              <a:tr h="339894">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195835975"/>
                  </a:ext>
                </a:extLst>
              </a:tr>
              <a:tr h="700852">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897059670"/>
                  </a:ext>
                </a:extLst>
              </a:tr>
              <a:tr h="700852">
                <a:tc>
                  <a:txBody>
                    <a:bodyPr/>
                    <a:lstStyle/>
                    <a:p>
                      <a:pPr algn="ctr" rtl="0" fontAlgn="t">
                        <a:spcBef>
                          <a:spcPts val="0"/>
                        </a:spcBef>
                        <a:spcAft>
                          <a:spcPts val="0"/>
                        </a:spcAft>
                      </a:pPr>
                      <a:r>
                        <a:rPr lang="en-US" sz="1600" b="1" i="0" u="none" strike="noStrike" dirty="0">
                          <a:solidFill>
                            <a:schemeClr val="tx1"/>
                          </a:solidFill>
                          <a:effectLst/>
                          <a:latin typeface="Museo Sans 500" panose="02000000000000000000"/>
                        </a:rPr>
                        <a:t>ECASS II</a:t>
                      </a:r>
                      <a:endParaRPr lang="en-US" sz="1600" dirty="0">
                        <a:solidFill>
                          <a:schemeClr val="tx1"/>
                        </a:solidFill>
                        <a:effectLst/>
                        <a:latin typeface="Museo Sans 500" panose="02000000000000000000"/>
                      </a:endParaRPr>
                    </a:p>
                    <a:p>
                      <a:pPr algn="ctr" rtl="0" fontAlgn="t">
                        <a:spcBef>
                          <a:spcPts val="0"/>
                        </a:spcBef>
                        <a:spcAft>
                          <a:spcPts val="0"/>
                        </a:spcAft>
                      </a:pPr>
                      <a:r>
                        <a:rPr lang="en-US" sz="1600" b="1" i="0" u="none" strike="noStrike" dirty="0">
                          <a:solidFill>
                            <a:schemeClr val="tx1"/>
                          </a:solidFill>
                          <a:effectLst/>
                          <a:latin typeface="Museo Sans 500" panose="02000000000000000000"/>
                        </a:rPr>
                        <a:t>(N=800)</a:t>
                      </a:r>
                      <a:endParaRPr lang="en-US" sz="1600" dirty="0">
                        <a:solidFill>
                          <a:schemeClr val="tx1"/>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1600" b="0" i="0" u="none" strike="noStrike" dirty="0">
                          <a:solidFill>
                            <a:schemeClr val="tx1"/>
                          </a:solidFill>
                          <a:effectLst/>
                          <a:latin typeface="Museo Sans 500" panose="02000000000000000000"/>
                        </a:rPr>
                        <a:t>0-6</a:t>
                      </a:r>
                      <a:endParaRPr lang="en-US" sz="1600" dirty="0">
                        <a:solidFill>
                          <a:schemeClr val="tx1"/>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1600" b="0" i="0" u="none" strike="noStrike" dirty="0">
                          <a:solidFill>
                            <a:schemeClr val="tx1"/>
                          </a:solidFill>
                          <a:effectLst/>
                          <a:latin typeface="Museo Sans 500" panose="02000000000000000000"/>
                        </a:rPr>
                        <a:t>5.4%</a:t>
                      </a:r>
                      <a:endParaRPr lang="en-US" sz="1600" dirty="0">
                        <a:solidFill>
                          <a:schemeClr val="tx1"/>
                        </a:solidFill>
                        <a:effectLst/>
                        <a:latin typeface="Museo Sans 500" panose="02000000000000000000"/>
                      </a:endParaRPr>
                    </a:p>
                  </a:txBody>
                  <a:tcPr marL="26407" marR="26407" marT="26407" marB="26407" anchor="ctr"/>
                </a:tc>
                <a:extLst>
                  <a:ext uri="{0D108BD9-81ED-4DB2-BD59-A6C34878D82A}">
                    <a16:rowId xmlns:a16="http://schemas.microsoft.com/office/drawing/2014/main" val="2510042343"/>
                  </a:ext>
                </a:extLst>
              </a:tr>
            </a:tbl>
          </a:graphicData>
        </a:graphic>
      </p:graphicFrame>
      <p:graphicFrame>
        <p:nvGraphicFramePr>
          <p:cNvPr id="18" name="Table 17">
            <a:extLst>
              <a:ext uri="{FF2B5EF4-FFF2-40B4-BE49-F238E27FC236}">
                <a16:creationId xmlns:a16="http://schemas.microsoft.com/office/drawing/2014/main" id="{E2FE3059-3874-09F1-1566-ADFA351D559B}"/>
              </a:ext>
            </a:extLst>
          </p:cNvPr>
          <p:cNvGraphicFramePr>
            <a:graphicFrameLocks noGrp="1"/>
          </p:cNvGraphicFramePr>
          <p:nvPr>
            <p:extLst>
              <p:ext uri="{D42A27DB-BD31-4B8C-83A1-F6EECF244321}">
                <p14:modId xmlns:p14="http://schemas.microsoft.com/office/powerpoint/2010/main" val="3306854726"/>
              </p:ext>
            </p:extLst>
          </p:nvPr>
        </p:nvGraphicFramePr>
        <p:xfrm>
          <a:off x="4040369" y="4835812"/>
          <a:ext cx="3615072" cy="1032909"/>
        </p:xfrm>
        <a:graphic>
          <a:graphicData uri="http://schemas.openxmlformats.org/drawingml/2006/table">
            <a:tbl>
              <a:tblPr firstRow="1" bandRow="1">
                <a:tableStyleId>{5C22544A-7EE6-4342-B048-85BDC9FD1C3A}</a:tableStyleId>
              </a:tblPr>
              <a:tblGrid>
                <a:gridCol w="1205024">
                  <a:extLst>
                    <a:ext uri="{9D8B030D-6E8A-4147-A177-3AD203B41FA5}">
                      <a16:colId xmlns:a16="http://schemas.microsoft.com/office/drawing/2014/main" val="1342773598"/>
                    </a:ext>
                  </a:extLst>
                </a:gridCol>
                <a:gridCol w="1205024">
                  <a:extLst>
                    <a:ext uri="{9D8B030D-6E8A-4147-A177-3AD203B41FA5}">
                      <a16:colId xmlns:a16="http://schemas.microsoft.com/office/drawing/2014/main" val="2023897457"/>
                    </a:ext>
                  </a:extLst>
                </a:gridCol>
                <a:gridCol w="1205024">
                  <a:extLst>
                    <a:ext uri="{9D8B030D-6E8A-4147-A177-3AD203B41FA5}">
                      <a16:colId xmlns:a16="http://schemas.microsoft.com/office/drawing/2014/main" val="1996372698"/>
                    </a:ext>
                  </a:extLst>
                </a:gridCol>
              </a:tblGrid>
              <a:tr h="0">
                <a:tc>
                  <a:txBody>
                    <a:bodyPr/>
                    <a:lstStyle/>
                    <a:p>
                      <a:pPr algn="ctr" rtl="0" fontAlgn="t">
                        <a:spcBef>
                          <a:spcPts val="0"/>
                        </a:spcBef>
                        <a:spcAft>
                          <a:spcPts val="0"/>
                        </a:spcAft>
                      </a:pPr>
                      <a:r>
                        <a:rPr lang="en-US" sz="1600" b="1" i="0" u="none" strike="noStrike" dirty="0">
                          <a:solidFill>
                            <a:schemeClr val="bg1"/>
                          </a:solidFill>
                          <a:effectLst/>
                          <a:latin typeface="Museo Sans 500" panose="02000000000000000000"/>
                        </a:rPr>
                        <a:t>Study</a:t>
                      </a:r>
                      <a:endParaRPr lang="en-US" sz="1600" dirty="0">
                        <a:solidFill>
                          <a:schemeClr val="bg1"/>
                        </a:solidFill>
                        <a:effectLst/>
                        <a:latin typeface="Museo Sans 500" panose="02000000000000000000"/>
                      </a:endParaRPr>
                    </a:p>
                  </a:txBody>
                  <a:tcPr marL="26407" marR="26407" marT="26407" marB="26407" anchor="ctr"/>
                </a:tc>
                <a:tc>
                  <a:txBody>
                    <a:bodyPr/>
                    <a:lstStyle/>
                    <a:p>
                      <a:pPr algn="ctr" rtl="0" fontAlgn="t">
                        <a:spcBef>
                          <a:spcPts val="0"/>
                        </a:spcBef>
                        <a:spcAft>
                          <a:spcPts val="0"/>
                        </a:spcAft>
                      </a:pPr>
                      <a:r>
                        <a:rPr lang="en-US" sz="1600" b="1" i="0" u="none" strike="noStrike" dirty="0">
                          <a:solidFill>
                            <a:schemeClr val="bg1"/>
                          </a:solidFill>
                          <a:effectLst/>
                          <a:latin typeface="Museo Sans 500" panose="02000000000000000000"/>
                        </a:rPr>
                        <a:t>Time (H)</a:t>
                      </a:r>
                      <a:endParaRPr lang="en-US" sz="1600" dirty="0">
                        <a:solidFill>
                          <a:schemeClr val="bg1"/>
                        </a:solidFill>
                        <a:effectLst/>
                        <a:latin typeface="Museo Sans 500" panose="02000000000000000000"/>
                      </a:endParaRPr>
                    </a:p>
                  </a:txBody>
                  <a:tcPr marL="26407" marR="26407" marT="26407" marB="26407" anchor="ctr"/>
                </a:tc>
                <a:tc>
                  <a:txBody>
                    <a:bodyPr/>
                    <a:lstStyle/>
                    <a:p>
                      <a:pPr algn="ctr" rtl="0" fontAlgn="t">
                        <a:spcBef>
                          <a:spcPts val="0"/>
                        </a:spcBef>
                        <a:spcAft>
                          <a:spcPts val="0"/>
                        </a:spcAft>
                      </a:pPr>
                      <a:r>
                        <a:rPr lang="en-US" sz="1600" b="1" i="0" u="none" strike="noStrike" dirty="0">
                          <a:solidFill>
                            <a:schemeClr val="bg1"/>
                          </a:solidFill>
                          <a:effectLst/>
                          <a:latin typeface="Museo Sans 500" panose="02000000000000000000"/>
                        </a:rPr>
                        <a:t>Net </a:t>
                      </a:r>
                      <a:r>
                        <a:rPr lang="en-US" sz="1600" b="1" i="0" u="none" strike="noStrike" dirty="0" err="1">
                          <a:solidFill>
                            <a:schemeClr val="bg1"/>
                          </a:solidFill>
                          <a:effectLst/>
                          <a:latin typeface="Museo Sans 500" panose="02000000000000000000"/>
                        </a:rPr>
                        <a:t>sICH</a:t>
                      </a:r>
                      <a:r>
                        <a:rPr lang="en-US" sz="1600" b="1" i="0" u="none" strike="noStrike" dirty="0">
                          <a:solidFill>
                            <a:schemeClr val="bg1"/>
                          </a:solidFill>
                          <a:effectLst/>
                          <a:latin typeface="Museo Sans 500" panose="02000000000000000000"/>
                        </a:rPr>
                        <a:t> Rate</a:t>
                      </a:r>
                      <a:endParaRPr lang="en-US" sz="1600" dirty="0">
                        <a:solidFill>
                          <a:schemeClr val="bg1"/>
                        </a:solidFill>
                        <a:effectLst/>
                        <a:latin typeface="Museo Sans 500" panose="02000000000000000000"/>
                      </a:endParaRPr>
                    </a:p>
                  </a:txBody>
                  <a:tcPr marL="26407" marR="26407" marT="26407" marB="26407" anchor="ctr"/>
                </a:tc>
                <a:extLst>
                  <a:ext uri="{0D108BD9-81ED-4DB2-BD59-A6C34878D82A}">
                    <a16:rowId xmlns:a16="http://schemas.microsoft.com/office/drawing/2014/main" val="3342633816"/>
                  </a:ext>
                </a:extLst>
              </a:tr>
              <a:tr h="736255">
                <a:tc>
                  <a:txBody>
                    <a:bodyPr/>
                    <a:lstStyle/>
                    <a:p>
                      <a:pPr algn="ctr" rtl="0" fontAlgn="t">
                        <a:spcBef>
                          <a:spcPts val="0"/>
                        </a:spcBef>
                        <a:spcAft>
                          <a:spcPts val="0"/>
                        </a:spcAft>
                      </a:pPr>
                      <a:r>
                        <a:rPr lang="en-US" sz="1600" b="1" i="0" u="none" strike="noStrike" dirty="0">
                          <a:solidFill>
                            <a:schemeClr val="tx1"/>
                          </a:solidFill>
                          <a:effectLst/>
                          <a:latin typeface="Museo Sans 500" panose="02000000000000000000"/>
                        </a:rPr>
                        <a:t>NINDS</a:t>
                      </a:r>
                      <a:endParaRPr lang="en-US" sz="1600" dirty="0">
                        <a:solidFill>
                          <a:schemeClr val="tx1"/>
                        </a:solidFill>
                        <a:effectLst/>
                        <a:latin typeface="Museo Sans 500" panose="02000000000000000000"/>
                      </a:endParaRPr>
                    </a:p>
                    <a:p>
                      <a:pPr algn="ctr" rtl="0" fontAlgn="t">
                        <a:spcBef>
                          <a:spcPts val="0"/>
                        </a:spcBef>
                        <a:spcAft>
                          <a:spcPts val="0"/>
                        </a:spcAft>
                      </a:pPr>
                      <a:r>
                        <a:rPr lang="en-US" sz="1600" b="0" i="0" u="none" strike="noStrike" dirty="0">
                          <a:solidFill>
                            <a:schemeClr val="tx1"/>
                          </a:solidFill>
                          <a:effectLst/>
                          <a:latin typeface="Museo Sans 500" panose="02000000000000000000"/>
                        </a:rPr>
                        <a:t>(N=624)</a:t>
                      </a:r>
                      <a:endParaRPr lang="en-US" sz="1600" dirty="0">
                        <a:solidFill>
                          <a:schemeClr val="tx1"/>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1600" b="0" i="0" u="none" strike="noStrike" dirty="0">
                          <a:solidFill>
                            <a:schemeClr val="tx1"/>
                          </a:solidFill>
                          <a:effectLst/>
                          <a:latin typeface="Museo Sans 500" panose="02000000000000000000"/>
                        </a:rPr>
                        <a:t>0-3</a:t>
                      </a:r>
                      <a:endParaRPr lang="en-US" sz="1600" dirty="0">
                        <a:solidFill>
                          <a:schemeClr val="tx1"/>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1600" b="0" i="0" u="none" strike="noStrike" dirty="0">
                          <a:solidFill>
                            <a:schemeClr val="tx1"/>
                          </a:solidFill>
                          <a:effectLst/>
                          <a:latin typeface="Museo Sans 500" panose="02000000000000000000"/>
                        </a:rPr>
                        <a:t>5.8%</a:t>
                      </a:r>
                      <a:endParaRPr lang="en-US" sz="1600" dirty="0">
                        <a:solidFill>
                          <a:schemeClr val="tx1"/>
                        </a:solidFill>
                        <a:effectLst/>
                        <a:latin typeface="Museo Sans 500" panose="02000000000000000000"/>
                      </a:endParaRPr>
                    </a:p>
                  </a:txBody>
                  <a:tcPr marL="26407" marR="26407" marT="26407" marB="26407" anchor="ctr"/>
                </a:tc>
                <a:extLst>
                  <a:ext uri="{0D108BD9-81ED-4DB2-BD59-A6C34878D82A}">
                    <a16:rowId xmlns:a16="http://schemas.microsoft.com/office/drawing/2014/main" val="1657955014"/>
                  </a:ext>
                </a:extLst>
              </a:tr>
            </a:tbl>
          </a:graphicData>
        </a:graphic>
      </p:graphicFrame>
      <p:sp>
        <p:nvSpPr>
          <p:cNvPr id="19" name="TextBox 18">
            <a:extLst>
              <a:ext uri="{FF2B5EF4-FFF2-40B4-BE49-F238E27FC236}">
                <a16:creationId xmlns:a16="http://schemas.microsoft.com/office/drawing/2014/main" id="{4DA7A8D4-6CD2-55C6-8818-CDE3524F98CB}"/>
              </a:ext>
            </a:extLst>
          </p:cNvPr>
          <p:cNvSpPr txBox="1"/>
          <p:nvPr/>
        </p:nvSpPr>
        <p:spPr>
          <a:xfrm>
            <a:off x="4550735" y="4437335"/>
            <a:ext cx="2945218" cy="369332"/>
          </a:xfrm>
          <a:prstGeom prst="rect">
            <a:avLst/>
          </a:prstGeom>
          <a:noFill/>
        </p:spPr>
        <p:txBody>
          <a:bodyPr wrap="square" rtlCol="0">
            <a:spAutoFit/>
          </a:bodyPr>
          <a:lstStyle/>
          <a:p>
            <a:r>
              <a:rPr lang="en-US" dirty="0"/>
              <a:t>Prior thrombolytic Trials</a:t>
            </a:r>
          </a:p>
        </p:txBody>
      </p:sp>
    </p:spTree>
    <p:extLst>
      <p:ext uri="{BB962C8B-B14F-4D97-AF65-F5344CB8AC3E}">
        <p14:creationId xmlns:p14="http://schemas.microsoft.com/office/powerpoint/2010/main" val="33378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11719518"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Patient Case</a:t>
            </a:r>
          </a:p>
        </p:txBody>
      </p:sp>
      <p:sp>
        <p:nvSpPr>
          <p:cNvPr id="2" name="TextBox 1">
            <a:extLst>
              <a:ext uri="{FF2B5EF4-FFF2-40B4-BE49-F238E27FC236}">
                <a16:creationId xmlns:a16="http://schemas.microsoft.com/office/drawing/2014/main" id="{1073F0EE-84FF-A8A6-B426-FB585F2AB344}"/>
              </a:ext>
            </a:extLst>
          </p:cNvPr>
          <p:cNvSpPr txBox="1"/>
          <p:nvPr/>
        </p:nvSpPr>
        <p:spPr>
          <a:xfrm>
            <a:off x="520700" y="1257300"/>
            <a:ext cx="11379200" cy="4401205"/>
          </a:xfrm>
          <a:prstGeom prst="rect">
            <a:avLst/>
          </a:prstGeom>
          <a:noFill/>
        </p:spPr>
        <p:txBody>
          <a:bodyPr wrap="square" rtlCol="0">
            <a:spAutoFit/>
          </a:bodyPr>
          <a:lstStyle/>
          <a:p>
            <a:r>
              <a:rPr lang="en-US" sz="2800" dirty="0"/>
              <a:t>A 75 yo male with PMH significant for HTN, HLD, and DM presents to ED with sudden onset R-hemiparesis, dysarthria, sensation loss, and </a:t>
            </a:r>
            <a:r>
              <a:rPr lang="en-US" sz="2800" dirty="0">
                <a:solidFill>
                  <a:srgbClr val="FF0000"/>
                </a:solidFill>
              </a:rPr>
              <a:t>aphasia</a:t>
            </a:r>
            <a:r>
              <a:rPr lang="en-US" sz="2800" dirty="0"/>
              <a:t>. </a:t>
            </a:r>
          </a:p>
          <a:p>
            <a:endParaRPr lang="en-US" sz="2800" dirty="0"/>
          </a:p>
          <a:p>
            <a:r>
              <a:rPr lang="en-US" sz="2800" dirty="0">
                <a:solidFill>
                  <a:srgbClr val="FF0000"/>
                </a:solidFill>
              </a:rPr>
              <a:t>NIHSS 16</a:t>
            </a:r>
          </a:p>
          <a:p>
            <a:endParaRPr lang="en-US" sz="2800" dirty="0"/>
          </a:p>
          <a:p>
            <a:r>
              <a:rPr lang="en-US" sz="2800" dirty="0"/>
              <a:t>His </a:t>
            </a:r>
            <a:r>
              <a:rPr lang="en-US" sz="2800" dirty="0">
                <a:solidFill>
                  <a:srgbClr val="FF0000"/>
                </a:solidFill>
              </a:rPr>
              <a:t>last known normal 14 h prior.</a:t>
            </a:r>
          </a:p>
          <a:p>
            <a:endParaRPr lang="en-US" sz="2800" dirty="0"/>
          </a:p>
          <a:p>
            <a:r>
              <a:rPr lang="en-US" sz="2800" dirty="0"/>
              <a:t>Imaging on site:     CT Perfusion available. </a:t>
            </a:r>
          </a:p>
          <a:p>
            <a:r>
              <a:rPr lang="en-US" sz="2800" dirty="0"/>
              <a:t>			</a:t>
            </a:r>
          </a:p>
          <a:p>
            <a:r>
              <a:rPr lang="en-US" sz="2800" dirty="0">
                <a:latin typeface="Calibri body"/>
              </a:rPr>
              <a:t>Management:		  ???</a:t>
            </a:r>
          </a:p>
        </p:txBody>
      </p:sp>
      <p:pic>
        <p:nvPicPr>
          <p:cNvPr id="6" name="Picture 2" descr="Image result for normal CT brain">
            <a:extLst>
              <a:ext uri="{FF2B5EF4-FFF2-40B4-BE49-F238E27FC236}">
                <a16:creationId xmlns:a16="http://schemas.microsoft.com/office/drawing/2014/main" id="{6D0B7C8E-143A-9CBE-87B0-27D6DF0386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2" b="4791"/>
          <a:stretch/>
        </p:blipFill>
        <p:spPr bwMode="auto">
          <a:xfrm>
            <a:off x="8242300" y="2941217"/>
            <a:ext cx="3429000" cy="36716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7069261-74A8-7C81-B47B-2A9219302725}"/>
              </a:ext>
            </a:extLst>
          </p:cNvPr>
          <p:cNvPicPr>
            <a:picLocks noChangeAspect="1"/>
          </p:cNvPicPr>
          <p:nvPr/>
        </p:nvPicPr>
        <p:blipFill>
          <a:blip r:embed="rId3"/>
          <a:stretch>
            <a:fillRect/>
          </a:stretch>
        </p:blipFill>
        <p:spPr>
          <a:xfrm>
            <a:off x="435784" y="1334017"/>
            <a:ext cx="11320431" cy="5278870"/>
          </a:xfrm>
          <a:prstGeom prst="rect">
            <a:avLst/>
          </a:prstGeom>
        </p:spPr>
      </p:pic>
    </p:spTree>
    <p:extLst>
      <p:ext uri="{BB962C8B-B14F-4D97-AF65-F5344CB8AC3E}">
        <p14:creationId xmlns:p14="http://schemas.microsoft.com/office/powerpoint/2010/main" val="363715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6E9C60-90C2-33F8-5DD1-26D14FB3810F}"/>
              </a:ext>
            </a:extLst>
          </p:cNvPr>
          <p:cNvSpPr/>
          <p:nvPr/>
        </p:nvSpPr>
        <p:spPr>
          <a:xfrm>
            <a:off x="0" y="0"/>
            <a:ext cx="12192000" cy="943424"/>
          </a:xfrm>
          <a:prstGeom prst="rect">
            <a:avLst/>
          </a:prstGeom>
          <a:solidFill>
            <a:srgbClr val="2F50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9A482E3-0C7B-709C-4FAE-6777D59B80A2}"/>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2">
            <a:extLst>
              <a:ext uri="{FF2B5EF4-FFF2-40B4-BE49-F238E27FC236}">
                <a16:creationId xmlns:a16="http://schemas.microsoft.com/office/drawing/2014/main" id="{67AE8C80-5577-1F56-0CF4-3B556FF4436B}"/>
              </a:ext>
            </a:extLst>
          </p:cNvPr>
          <p:cNvSpPr txBox="1">
            <a:spLocks/>
          </p:cNvSpPr>
          <p:nvPr/>
        </p:nvSpPr>
        <p:spPr>
          <a:xfrm>
            <a:off x="472482" y="245113"/>
            <a:ext cx="8190855" cy="627062"/>
          </a:xfrm>
          <a:prstGeom prst="rect">
            <a:avLst/>
          </a:prstGeom>
          <a:noFill/>
        </p:spPr>
        <p:txBody>
          <a:bodyPr vert="horz" lIns="91440" tIns="45720" rIns="91440" bIns="45720" rtlCol="0" anchor="ct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Disclosures</a:t>
            </a:r>
          </a:p>
        </p:txBody>
      </p:sp>
      <p:sp>
        <p:nvSpPr>
          <p:cNvPr id="15" name="TextBox 14">
            <a:extLst>
              <a:ext uri="{FF2B5EF4-FFF2-40B4-BE49-F238E27FC236}">
                <a16:creationId xmlns:a16="http://schemas.microsoft.com/office/drawing/2014/main" id="{801BA0DE-90D6-F09E-8873-674A6AD9A531}"/>
              </a:ext>
            </a:extLst>
          </p:cNvPr>
          <p:cNvSpPr txBox="1"/>
          <p:nvPr/>
        </p:nvSpPr>
        <p:spPr>
          <a:xfrm>
            <a:off x="520700" y="1257300"/>
            <a:ext cx="11379200" cy="830997"/>
          </a:xfrm>
          <a:prstGeom prst="rect">
            <a:avLst/>
          </a:prstGeom>
          <a:noFill/>
        </p:spPr>
        <p:txBody>
          <a:bodyPr wrap="square" rtlCol="0">
            <a:spAutoFit/>
          </a:bodyPr>
          <a:lstStyle/>
          <a:p>
            <a:r>
              <a:rPr lang="en-US" sz="2800" dirty="0">
                <a:latin typeface="Museo Sans 500" panose="02000000000000000000" pitchFamily="2" charset="77"/>
              </a:rPr>
              <a:t>I have no disclosures</a:t>
            </a:r>
          </a:p>
          <a:p>
            <a:endParaRPr lang="en-US" sz="2000" dirty="0">
              <a:solidFill>
                <a:schemeClr val="accent1">
                  <a:lumMod val="50000"/>
                </a:schemeClr>
              </a:solidFill>
              <a:latin typeface="Georgia" panose="02040502050405020303" pitchFamily="18" charset="0"/>
            </a:endParaRPr>
          </a:p>
        </p:txBody>
      </p:sp>
      <p:pic>
        <p:nvPicPr>
          <p:cNvPr id="2" name="Picture 1">
            <a:extLst>
              <a:ext uri="{FF2B5EF4-FFF2-40B4-BE49-F238E27FC236}">
                <a16:creationId xmlns:a16="http://schemas.microsoft.com/office/drawing/2014/main" id="{F9AC6DEB-4770-701A-E633-5107D1CBEC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Tree>
    <p:extLst>
      <p:ext uri="{BB962C8B-B14F-4D97-AF65-F5344CB8AC3E}">
        <p14:creationId xmlns:p14="http://schemas.microsoft.com/office/powerpoint/2010/main" val="3629683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11719518" cy="627062"/>
          </a:xfrm>
          <a:noFill/>
        </p:spPr>
        <p:txBody>
          <a:bodyPr anchor="ctr">
            <a:normAutofit/>
          </a:bodyPr>
          <a:lstStyle/>
          <a:p>
            <a:pPr algn="l"/>
            <a:r>
              <a:rPr lang="en-US" sz="3600" dirty="0">
                <a:solidFill>
                  <a:schemeClr val="bg1"/>
                </a:solidFill>
                <a:latin typeface="Arial" panose="020B0604020202020204" pitchFamily="34" charset="0"/>
                <a:cs typeface="Arial" panose="020B0604020202020204" pitchFamily="34" charset="0"/>
              </a:rPr>
              <a:t>Extended Endovascular Time Window – </a:t>
            </a:r>
            <a:r>
              <a:rPr lang="en-US" sz="3600" dirty="0">
                <a:solidFill>
                  <a:srgbClr val="FF0000"/>
                </a:solidFill>
                <a:latin typeface="Arial" panose="020B0604020202020204" pitchFamily="34" charset="0"/>
                <a:cs typeface="Arial" panose="020B0604020202020204" pitchFamily="34" charset="0"/>
              </a:rPr>
              <a:t>DAWN Trial</a:t>
            </a:r>
          </a:p>
        </p:txBody>
      </p:sp>
      <p:sp>
        <p:nvSpPr>
          <p:cNvPr id="6" name="Title 1">
            <a:extLst>
              <a:ext uri="{FF2B5EF4-FFF2-40B4-BE49-F238E27FC236}">
                <a16:creationId xmlns:a16="http://schemas.microsoft.com/office/drawing/2014/main" id="{D9B69972-CE54-5DB1-99D6-C4CEAD0A3356}"/>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solidFill>
                <a:schemeClr val="bg2"/>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943C0F21-53DD-0A86-932A-E931CA7B66F4}"/>
              </a:ext>
            </a:extLst>
          </p:cNvPr>
          <p:cNvPicPr>
            <a:picLocks noChangeAspect="1"/>
          </p:cNvPicPr>
          <p:nvPr/>
        </p:nvPicPr>
        <p:blipFill rotWithShape="1">
          <a:blip r:embed="rId2"/>
          <a:srcRect t="2059"/>
          <a:stretch/>
        </p:blipFill>
        <p:spPr>
          <a:xfrm>
            <a:off x="0" y="1446028"/>
            <a:ext cx="12192000" cy="4928757"/>
          </a:xfrm>
          <a:prstGeom prst="rect">
            <a:avLst/>
          </a:prstGeom>
        </p:spPr>
      </p:pic>
      <p:sp>
        <p:nvSpPr>
          <p:cNvPr id="11" name="TextBox 10">
            <a:extLst>
              <a:ext uri="{FF2B5EF4-FFF2-40B4-BE49-F238E27FC236}">
                <a16:creationId xmlns:a16="http://schemas.microsoft.com/office/drawing/2014/main" id="{0625AFA3-F88F-50C5-5977-7E1546B48DEE}"/>
              </a:ext>
            </a:extLst>
          </p:cNvPr>
          <p:cNvSpPr txBox="1"/>
          <p:nvPr/>
        </p:nvSpPr>
        <p:spPr>
          <a:xfrm>
            <a:off x="9402749" y="6492875"/>
            <a:ext cx="2838085" cy="369332"/>
          </a:xfrm>
          <a:prstGeom prst="rect">
            <a:avLst/>
          </a:prstGeom>
          <a:noFill/>
        </p:spPr>
        <p:txBody>
          <a:bodyPr wrap="none" rtlCol="0">
            <a:spAutoFit/>
          </a:bodyPr>
          <a:lstStyle/>
          <a:p>
            <a:r>
              <a:rPr lang="en-US" dirty="0"/>
              <a:t>Nogueira </a:t>
            </a:r>
            <a:r>
              <a:rPr lang="en-US" i="1" dirty="0"/>
              <a:t>et al., NEJM,</a:t>
            </a:r>
            <a:r>
              <a:rPr lang="en-US" dirty="0"/>
              <a:t> 2018</a:t>
            </a:r>
          </a:p>
        </p:txBody>
      </p:sp>
    </p:spTree>
    <p:extLst>
      <p:ext uri="{BB962C8B-B14F-4D97-AF65-F5344CB8AC3E}">
        <p14:creationId xmlns:p14="http://schemas.microsoft.com/office/powerpoint/2010/main" val="1208176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11719518" cy="627062"/>
          </a:xfrm>
          <a:noFill/>
        </p:spPr>
        <p:txBody>
          <a:bodyPr anchor="ctr">
            <a:normAutofit/>
          </a:bodyPr>
          <a:lstStyle/>
          <a:p>
            <a:pPr algn="l"/>
            <a:r>
              <a:rPr lang="en-US" sz="3600" dirty="0">
                <a:solidFill>
                  <a:schemeClr val="bg1"/>
                </a:solidFill>
                <a:latin typeface="Arial" panose="020B0604020202020204" pitchFamily="34" charset="0"/>
                <a:cs typeface="Arial" panose="020B0604020202020204" pitchFamily="34" charset="0"/>
              </a:rPr>
              <a:t>Extended Endovascular Time Window – </a:t>
            </a:r>
            <a:r>
              <a:rPr lang="en-US" sz="3600" dirty="0">
                <a:solidFill>
                  <a:srgbClr val="FF0000"/>
                </a:solidFill>
                <a:latin typeface="Arial" panose="020B0604020202020204" pitchFamily="34" charset="0"/>
                <a:cs typeface="Arial" panose="020B0604020202020204" pitchFamily="34" charset="0"/>
              </a:rPr>
              <a:t>DAWN Trial</a:t>
            </a:r>
          </a:p>
        </p:txBody>
      </p:sp>
      <p:sp>
        <p:nvSpPr>
          <p:cNvPr id="6" name="Title 1">
            <a:extLst>
              <a:ext uri="{FF2B5EF4-FFF2-40B4-BE49-F238E27FC236}">
                <a16:creationId xmlns:a16="http://schemas.microsoft.com/office/drawing/2014/main" id="{D9B69972-CE54-5DB1-99D6-C4CEAD0A3356}"/>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solidFill>
                <a:schemeClr val="bg2"/>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2DDA426-4D89-C679-CBA4-4E003053FC79}"/>
              </a:ext>
            </a:extLst>
          </p:cNvPr>
          <p:cNvPicPr>
            <a:picLocks noChangeAspect="1"/>
          </p:cNvPicPr>
          <p:nvPr/>
        </p:nvPicPr>
        <p:blipFill>
          <a:blip r:embed="rId2"/>
          <a:stretch>
            <a:fillRect/>
          </a:stretch>
        </p:blipFill>
        <p:spPr>
          <a:xfrm>
            <a:off x="596574" y="1244030"/>
            <a:ext cx="10488489" cy="5315692"/>
          </a:xfrm>
          <a:prstGeom prst="rect">
            <a:avLst/>
          </a:prstGeom>
        </p:spPr>
      </p:pic>
      <p:sp>
        <p:nvSpPr>
          <p:cNvPr id="7" name="TextBox 6">
            <a:extLst>
              <a:ext uri="{FF2B5EF4-FFF2-40B4-BE49-F238E27FC236}">
                <a16:creationId xmlns:a16="http://schemas.microsoft.com/office/drawing/2014/main" id="{8B95DB1D-48FA-1D7E-976A-2D95969F0DE3}"/>
              </a:ext>
            </a:extLst>
          </p:cNvPr>
          <p:cNvSpPr txBox="1"/>
          <p:nvPr/>
        </p:nvSpPr>
        <p:spPr>
          <a:xfrm>
            <a:off x="9402749" y="6492875"/>
            <a:ext cx="2838085" cy="369332"/>
          </a:xfrm>
          <a:prstGeom prst="rect">
            <a:avLst/>
          </a:prstGeom>
          <a:noFill/>
        </p:spPr>
        <p:txBody>
          <a:bodyPr wrap="none" rtlCol="0">
            <a:spAutoFit/>
          </a:bodyPr>
          <a:lstStyle/>
          <a:p>
            <a:r>
              <a:rPr lang="en-US" dirty="0"/>
              <a:t>Nogueira </a:t>
            </a:r>
            <a:r>
              <a:rPr lang="en-US" i="1" dirty="0"/>
              <a:t>et al., NEJM,</a:t>
            </a:r>
            <a:r>
              <a:rPr lang="en-US" dirty="0"/>
              <a:t> 2018</a:t>
            </a:r>
          </a:p>
        </p:txBody>
      </p:sp>
    </p:spTree>
    <p:extLst>
      <p:ext uri="{BB962C8B-B14F-4D97-AF65-F5344CB8AC3E}">
        <p14:creationId xmlns:p14="http://schemas.microsoft.com/office/powerpoint/2010/main" val="1559838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270459" y="245113"/>
            <a:ext cx="11719518" cy="627062"/>
          </a:xfrm>
          <a:noFill/>
        </p:spPr>
        <p:txBody>
          <a:bodyPr anchor="ctr">
            <a:normAutofit/>
          </a:bodyPr>
          <a:lstStyle/>
          <a:p>
            <a:pPr algn="l"/>
            <a:r>
              <a:rPr lang="en-US" sz="3600" dirty="0">
                <a:solidFill>
                  <a:schemeClr val="bg1"/>
                </a:solidFill>
                <a:latin typeface="Arial" panose="020B0604020202020204" pitchFamily="34" charset="0"/>
                <a:cs typeface="Arial" panose="020B0604020202020204" pitchFamily="34" charset="0"/>
              </a:rPr>
              <a:t>Extended Endovascular Time Window – </a:t>
            </a:r>
            <a:r>
              <a:rPr lang="en-US" sz="3600" dirty="0">
                <a:solidFill>
                  <a:srgbClr val="FF0000"/>
                </a:solidFill>
                <a:latin typeface="Arial" panose="020B0604020202020204" pitchFamily="34" charset="0"/>
                <a:cs typeface="Arial" panose="020B0604020202020204" pitchFamily="34" charset="0"/>
              </a:rPr>
              <a:t>DEFUSE 3 Trial</a:t>
            </a:r>
          </a:p>
        </p:txBody>
      </p:sp>
      <p:sp>
        <p:nvSpPr>
          <p:cNvPr id="6" name="Title 1">
            <a:extLst>
              <a:ext uri="{FF2B5EF4-FFF2-40B4-BE49-F238E27FC236}">
                <a16:creationId xmlns:a16="http://schemas.microsoft.com/office/drawing/2014/main" id="{D9B69972-CE54-5DB1-99D6-C4CEAD0A3356}"/>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solidFill>
                <a:schemeClr val="bg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B95DB1D-48FA-1D7E-976A-2D95969F0DE3}"/>
              </a:ext>
            </a:extLst>
          </p:cNvPr>
          <p:cNvSpPr txBox="1"/>
          <p:nvPr/>
        </p:nvSpPr>
        <p:spPr>
          <a:xfrm>
            <a:off x="9620847" y="6492875"/>
            <a:ext cx="2571153" cy="369332"/>
          </a:xfrm>
          <a:prstGeom prst="rect">
            <a:avLst/>
          </a:prstGeom>
          <a:noFill/>
        </p:spPr>
        <p:txBody>
          <a:bodyPr wrap="none" rtlCol="0">
            <a:spAutoFit/>
          </a:bodyPr>
          <a:lstStyle/>
          <a:p>
            <a:r>
              <a:rPr lang="en-US" dirty="0"/>
              <a:t>Albers </a:t>
            </a:r>
            <a:r>
              <a:rPr lang="en-US" i="1" dirty="0"/>
              <a:t>et al., NEJM,</a:t>
            </a:r>
            <a:r>
              <a:rPr lang="en-US" dirty="0"/>
              <a:t> 2018</a:t>
            </a:r>
          </a:p>
        </p:txBody>
      </p:sp>
      <p:pic>
        <p:nvPicPr>
          <p:cNvPr id="8" name="Picture 7">
            <a:extLst>
              <a:ext uri="{FF2B5EF4-FFF2-40B4-BE49-F238E27FC236}">
                <a16:creationId xmlns:a16="http://schemas.microsoft.com/office/drawing/2014/main" id="{46830D40-7791-33C1-9DCF-AA6D78265743}"/>
              </a:ext>
            </a:extLst>
          </p:cNvPr>
          <p:cNvPicPr>
            <a:picLocks noChangeAspect="1"/>
          </p:cNvPicPr>
          <p:nvPr/>
        </p:nvPicPr>
        <p:blipFill rotWithShape="1">
          <a:blip r:embed="rId2"/>
          <a:srcRect l="16614" t="2375" r="-16614" b="70429"/>
          <a:stretch/>
        </p:blipFill>
        <p:spPr>
          <a:xfrm>
            <a:off x="1007157" y="1264131"/>
            <a:ext cx="10664731" cy="1386924"/>
          </a:xfrm>
          <a:prstGeom prst="rect">
            <a:avLst/>
          </a:prstGeom>
        </p:spPr>
      </p:pic>
      <p:pic>
        <p:nvPicPr>
          <p:cNvPr id="11" name="Picture 10">
            <a:extLst>
              <a:ext uri="{FF2B5EF4-FFF2-40B4-BE49-F238E27FC236}">
                <a16:creationId xmlns:a16="http://schemas.microsoft.com/office/drawing/2014/main" id="{82645129-3133-B9E6-2828-C90122D49EAA}"/>
              </a:ext>
            </a:extLst>
          </p:cNvPr>
          <p:cNvPicPr>
            <a:picLocks noChangeAspect="1"/>
          </p:cNvPicPr>
          <p:nvPr/>
        </p:nvPicPr>
        <p:blipFill rotWithShape="1">
          <a:blip r:embed="rId2"/>
          <a:srcRect t="31628"/>
          <a:stretch/>
        </p:blipFill>
        <p:spPr>
          <a:xfrm>
            <a:off x="568170" y="2797640"/>
            <a:ext cx="10664731" cy="3486826"/>
          </a:xfrm>
          <a:prstGeom prst="rect">
            <a:avLst/>
          </a:prstGeom>
        </p:spPr>
      </p:pic>
    </p:spTree>
    <p:extLst>
      <p:ext uri="{BB962C8B-B14F-4D97-AF65-F5344CB8AC3E}">
        <p14:creationId xmlns:p14="http://schemas.microsoft.com/office/powerpoint/2010/main" val="2891465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270459" y="245113"/>
            <a:ext cx="11719518" cy="627062"/>
          </a:xfrm>
          <a:noFill/>
        </p:spPr>
        <p:txBody>
          <a:bodyPr anchor="ctr">
            <a:normAutofit/>
          </a:bodyPr>
          <a:lstStyle/>
          <a:p>
            <a:pPr algn="l"/>
            <a:r>
              <a:rPr lang="en-US" sz="3600" dirty="0">
                <a:solidFill>
                  <a:schemeClr val="bg1"/>
                </a:solidFill>
                <a:latin typeface="Arial" panose="020B0604020202020204" pitchFamily="34" charset="0"/>
                <a:cs typeface="Arial" panose="020B0604020202020204" pitchFamily="34" charset="0"/>
              </a:rPr>
              <a:t>Extended Endovascular Time Window – </a:t>
            </a:r>
            <a:r>
              <a:rPr lang="en-US" sz="3600" dirty="0">
                <a:solidFill>
                  <a:srgbClr val="FF0000"/>
                </a:solidFill>
                <a:latin typeface="Arial" panose="020B0604020202020204" pitchFamily="34" charset="0"/>
                <a:cs typeface="Arial" panose="020B0604020202020204" pitchFamily="34" charset="0"/>
              </a:rPr>
              <a:t>DEFUSE 3 Trial</a:t>
            </a:r>
          </a:p>
        </p:txBody>
      </p:sp>
      <p:sp>
        <p:nvSpPr>
          <p:cNvPr id="6" name="Title 1">
            <a:extLst>
              <a:ext uri="{FF2B5EF4-FFF2-40B4-BE49-F238E27FC236}">
                <a16:creationId xmlns:a16="http://schemas.microsoft.com/office/drawing/2014/main" id="{D9B69972-CE54-5DB1-99D6-C4CEAD0A3356}"/>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solidFill>
                <a:schemeClr val="bg2"/>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062FE59-B6D8-3FFC-D2CE-82B11475E6F1}"/>
              </a:ext>
            </a:extLst>
          </p:cNvPr>
          <p:cNvSpPr txBox="1"/>
          <p:nvPr/>
        </p:nvSpPr>
        <p:spPr>
          <a:xfrm>
            <a:off x="9620847" y="6492875"/>
            <a:ext cx="2571153" cy="369332"/>
          </a:xfrm>
          <a:prstGeom prst="rect">
            <a:avLst/>
          </a:prstGeom>
          <a:noFill/>
        </p:spPr>
        <p:txBody>
          <a:bodyPr wrap="none" rtlCol="0">
            <a:spAutoFit/>
          </a:bodyPr>
          <a:lstStyle/>
          <a:p>
            <a:r>
              <a:rPr lang="en-US" dirty="0"/>
              <a:t>Albers et al., </a:t>
            </a:r>
            <a:r>
              <a:rPr lang="en-US" i="1" dirty="0"/>
              <a:t>NEJM,</a:t>
            </a:r>
            <a:r>
              <a:rPr lang="en-US" dirty="0"/>
              <a:t> 2018.</a:t>
            </a:r>
          </a:p>
        </p:txBody>
      </p:sp>
      <p:pic>
        <p:nvPicPr>
          <p:cNvPr id="9" name="Picture 8">
            <a:extLst>
              <a:ext uri="{FF2B5EF4-FFF2-40B4-BE49-F238E27FC236}">
                <a16:creationId xmlns:a16="http://schemas.microsoft.com/office/drawing/2014/main" id="{04371A6D-7D55-F030-FC6D-4B455E4DCAF3}"/>
              </a:ext>
            </a:extLst>
          </p:cNvPr>
          <p:cNvPicPr>
            <a:picLocks noChangeAspect="1"/>
          </p:cNvPicPr>
          <p:nvPr/>
        </p:nvPicPr>
        <p:blipFill>
          <a:blip r:embed="rId2"/>
          <a:stretch>
            <a:fillRect/>
          </a:stretch>
        </p:blipFill>
        <p:spPr>
          <a:xfrm>
            <a:off x="285815" y="1522622"/>
            <a:ext cx="11688806" cy="4820323"/>
          </a:xfrm>
          <a:prstGeom prst="rect">
            <a:avLst/>
          </a:prstGeom>
        </p:spPr>
      </p:pic>
    </p:spTree>
    <p:extLst>
      <p:ext uri="{BB962C8B-B14F-4D97-AF65-F5344CB8AC3E}">
        <p14:creationId xmlns:p14="http://schemas.microsoft.com/office/powerpoint/2010/main" val="2473269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318978" y="245113"/>
            <a:ext cx="11780875" cy="627062"/>
          </a:xfrm>
          <a:noFill/>
        </p:spPr>
        <p:txBody>
          <a:bodyPr anchor="ctr">
            <a:noAutofit/>
          </a:bodyPr>
          <a:lstStyle/>
          <a:p>
            <a:pPr algn="l"/>
            <a:r>
              <a:rPr lang="en-US" sz="2800" dirty="0">
                <a:latin typeface="Museo Sans 500" panose="02000000000000000000"/>
              </a:rPr>
              <a:t>2019 Update to the 2018 Guidelines for the Early Management of Acute Ischemic Stroke</a:t>
            </a:r>
          </a:p>
        </p:txBody>
      </p:sp>
      <p:sp>
        <p:nvSpPr>
          <p:cNvPr id="2" name="TextBox 1">
            <a:extLst>
              <a:ext uri="{FF2B5EF4-FFF2-40B4-BE49-F238E27FC236}">
                <a16:creationId xmlns:a16="http://schemas.microsoft.com/office/drawing/2014/main" id="{3FC1AAF5-DF32-6F71-C4D3-0D440FE473C2}"/>
              </a:ext>
            </a:extLst>
          </p:cNvPr>
          <p:cNvSpPr txBox="1"/>
          <p:nvPr/>
        </p:nvSpPr>
        <p:spPr>
          <a:xfrm>
            <a:off x="49210" y="1803473"/>
            <a:ext cx="11578855" cy="523220"/>
          </a:xfrm>
          <a:prstGeom prst="rect">
            <a:avLst/>
          </a:prstGeom>
          <a:noFill/>
        </p:spPr>
        <p:txBody>
          <a:bodyPr wrap="square">
            <a:spAutoFit/>
          </a:bodyPr>
          <a:lstStyle/>
          <a:p>
            <a:r>
              <a:rPr lang="en-US" sz="2800" b="1" dirty="0">
                <a:solidFill>
                  <a:srgbClr val="FF0000"/>
                </a:solidFill>
                <a:latin typeface="Museo Sans 500" panose="02000000000000000000"/>
              </a:rPr>
              <a:t>Endovascular</a:t>
            </a:r>
            <a:r>
              <a:rPr lang="en-US" sz="2800" b="1" dirty="0">
                <a:latin typeface="Museo Sans 500" panose="02000000000000000000"/>
              </a:rPr>
              <a:t> Management of Acute Ischemic Stroke –    </a:t>
            </a:r>
            <a:r>
              <a:rPr lang="en-US" sz="2800" b="1" dirty="0">
                <a:solidFill>
                  <a:srgbClr val="FF0000"/>
                </a:solidFill>
                <a:latin typeface="Museo Sans 500" panose="02000000000000000000"/>
              </a:rPr>
              <a:t>6-24 hours LKN</a:t>
            </a:r>
          </a:p>
        </p:txBody>
      </p:sp>
      <p:pic>
        <p:nvPicPr>
          <p:cNvPr id="7" name="Picture 6">
            <a:extLst>
              <a:ext uri="{FF2B5EF4-FFF2-40B4-BE49-F238E27FC236}">
                <a16:creationId xmlns:a16="http://schemas.microsoft.com/office/drawing/2014/main" id="{34E3B3C2-50E6-65CA-7F9B-C7C1A962D2D1}"/>
              </a:ext>
            </a:extLst>
          </p:cNvPr>
          <p:cNvPicPr>
            <a:picLocks noChangeAspect="1"/>
          </p:cNvPicPr>
          <p:nvPr/>
        </p:nvPicPr>
        <p:blipFill rotWithShape="1">
          <a:blip r:embed="rId3"/>
          <a:srcRect b="43427"/>
          <a:stretch/>
        </p:blipFill>
        <p:spPr>
          <a:xfrm>
            <a:off x="49210" y="2647515"/>
            <a:ext cx="12121523" cy="1173850"/>
          </a:xfrm>
          <a:prstGeom prst="rect">
            <a:avLst/>
          </a:prstGeom>
        </p:spPr>
      </p:pic>
      <p:pic>
        <p:nvPicPr>
          <p:cNvPr id="13" name="Picture 12">
            <a:extLst>
              <a:ext uri="{FF2B5EF4-FFF2-40B4-BE49-F238E27FC236}">
                <a16:creationId xmlns:a16="http://schemas.microsoft.com/office/drawing/2014/main" id="{AC0732E8-19C4-7C98-0765-718C86C7B981}"/>
              </a:ext>
            </a:extLst>
          </p:cNvPr>
          <p:cNvPicPr>
            <a:picLocks noChangeAspect="1"/>
          </p:cNvPicPr>
          <p:nvPr/>
        </p:nvPicPr>
        <p:blipFill rotWithShape="1">
          <a:blip r:embed="rId3"/>
          <a:srcRect t="59957"/>
          <a:stretch/>
        </p:blipFill>
        <p:spPr>
          <a:xfrm>
            <a:off x="21266" y="4428801"/>
            <a:ext cx="12192000" cy="835704"/>
          </a:xfrm>
          <a:prstGeom prst="rect">
            <a:avLst/>
          </a:prstGeom>
        </p:spPr>
      </p:pic>
    </p:spTree>
    <p:extLst>
      <p:ext uri="{BB962C8B-B14F-4D97-AF65-F5344CB8AC3E}">
        <p14:creationId xmlns:p14="http://schemas.microsoft.com/office/powerpoint/2010/main" val="3479718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11719518"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Everything solved?</a:t>
            </a:r>
          </a:p>
        </p:txBody>
      </p:sp>
      <p:sp>
        <p:nvSpPr>
          <p:cNvPr id="2" name="TextBox 1">
            <a:extLst>
              <a:ext uri="{FF2B5EF4-FFF2-40B4-BE49-F238E27FC236}">
                <a16:creationId xmlns:a16="http://schemas.microsoft.com/office/drawing/2014/main" id="{1073F0EE-84FF-A8A6-B426-FB585F2AB344}"/>
              </a:ext>
            </a:extLst>
          </p:cNvPr>
          <p:cNvSpPr txBox="1"/>
          <p:nvPr/>
        </p:nvSpPr>
        <p:spPr>
          <a:xfrm>
            <a:off x="323620" y="1246667"/>
            <a:ext cx="11379200" cy="5016758"/>
          </a:xfrm>
          <a:prstGeom prst="rect">
            <a:avLst/>
          </a:prstGeom>
          <a:noFill/>
        </p:spPr>
        <p:txBody>
          <a:bodyPr wrap="square" rtlCol="0">
            <a:spAutoFit/>
          </a:bodyPr>
          <a:lstStyle/>
          <a:p>
            <a:r>
              <a:rPr lang="en-US" sz="2400" dirty="0"/>
              <a:t>A 75 yo male with PMH significant for HTN, HLD, and DM presents to ED with sudden onset R-hemiparesis, dysarthria, and sensation loss.</a:t>
            </a:r>
          </a:p>
          <a:p>
            <a:endParaRPr lang="en-US" sz="2400" dirty="0"/>
          </a:p>
          <a:p>
            <a:r>
              <a:rPr lang="en-US" sz="2400" u="sng" dirty="0"/>
              <a:t>Which Last Known Normal Corresponds to CTP?</a:t>
            </a:r>
          </a:p>
          <a:p>
            <a:r>
              <a:rPr lang="en-US" sz="2400" dirty="0"/>
              <a:t>Last known normal:  2 hours</a:t>
            </a:r>
          </a:p>
          <a:p>
            <a:endParaRPr lang="en-US" sz="2400" dirty="0"/>
          </a:p>
          <a:p>
            <a:r>
              <a:rPr lang="en-US" sz="2400" dirty="0"/>
              <a:t>Last known normal:  6 hours</a:t>
            </a:r>
          </a:p>
          <a:p>
            <a:endParaRPr lang="en-US" sz="2400" dirty="0"/>
          </a:p>
          <a:p>
            <a:r>
              <a:rPr lang="en-US" sz="2400" dirty="0"/>
              <a:t>Last known normal:  10 hours</a:t>
            </a:r>
          </a:p>
          <a:p>
            <a:endParaRPr lang="en-US" sz="2400" dirty="0"/>
          </a:p>
          <a:p>
            <a:r>
              <a:rPr lang="en-US" sz="2400" dirty="0"/>
              <a:t>Last known normal: 26 hours  </a:t>
            </a:r>
          </a:p>
          <a:p>
            <a:endParaRPr lang="en-US" sz="2800" dirty="0">
              <a:solidFill>
                <a:schemeClr val="accent1">
                  <a:lumMod val="50000"/>
                </a:schemeClr>
              </a:solidFill>
              <a:latin typeface="Museo Sans 500" panose="02000000000000000000" pitchFamily="2" charset="77"/>
            </a:endParaRPr>
          </a:p>
          <a:p>
            <a:endParaRPr lang="en-US" sz="2800" dirty="0">
              <a:solidFill>
                <a:schemeClr val="accent1">
                  <a:lumMod val="50000"/>
                </a:schemeClr>
              </a:solidFill>
              <a:latin typeface="Museo Sans 500" panose="02000000000000000000" pitchFamily="2" charset="77"/>
            </a:endParaRPr>
          </a:p>
        </p:txBody>
      </p:sp>
      <p:pic>
        <p:nvPicPr>
          <p:cNvPr id="4" name="Picture 3">
            <a:extLst>
              <a:ext uri="{FF2B5EF4-FFF2-40B4-BE49-F238E27FC236}">
                <a16:creationId xmlns:a16="http://schemas.microsoft.com/office/drawing/2014/main" id="{6CD79558-07BE-0A2D-4E94-79CE381E2D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pic>
        <p:nvPicPr>
          <p:cNvPr id="1026" name="Picture 2" descr="A typical CT perfusion summary map and blood volume map. An example of ...">
            <a:extLst>
              <a:ext uri="{FF2B5EF4-FFF2-40B4-BE49-F238E27FC236}">
                <a16:creationId xmlns:a16="http://schemas.microsoft.com/office/drawing/2014/main" id="{1ABCE235-4184-F825-44B7-225AC5FAD8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140"/>
          <a:stretch/>
        </p:blipFill>
        <p:spPr bwMode="auto">
          <a:xfrm>
            <a:off x="6744245" y="2459366"/>
            <a:ext cx="5385797" cy="30653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23CB99C-CEFA-B340-DD33-B781FCFDEFA6}"/>
              </a:ext>
            </a:extLst>
          </p:cNvPr>
          <p:cNvPicPr>
            <a:picLocks noChangeAspect="1"/>
          </p:cNvPicPr>
          <p:nvPr/>
        </p:nvPicPr>
        <p:blipFill>
          <a:blip r:embed="rId5"/>
          <a:stretch>
            <a:fillRect/>
          </a:stretch>
        </p:blipFill>
        <p:spPr>
          <a:xfrm>
            <a:off x="6686014" y="2472322"/>
            <a:ext cx="5444028" cy="3039482"/>
          </a:xfrm>
          <a:prstGeom prst="rect">
            <a:avLst/>
          </a:prstGeom>
        </p:spPr>
      </p:pic>
    </p:spTree>
    <p:extLst>
      <p:ext uri="{BB962C8B-B14F-4D97-AF65-F5344CB8AC3E}">
        <p14:creationId xmlns:p14="http://schemas.microsoft.com/office/powerpoint/2010/main" val="331554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11719518"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Tissue vs Time in acute ischemic stroke</a:t>
            </a:r>
          </a:p>
        </p:txBody>
      </p:sp>
      <p:pic>
        <p:nvPicPr>
          <p:cNvPr id="4" name="Picture 3">
            <a:extLst>
              <a:ext uri="{FF2B5EF4-FFF2-40B4-BE49-F238E27FC236}">
                <a16:creationId xmlns:a16="http://schemas.microsoft.com/office/drawing/2014/main" id="{6CD79558-07BE-0A2D-4E94-79CE381E2D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
        <p:nvSpPr>
          <p:cNvPr id="10" name="TextBox 9">
            <a:extLst>
              <a:ext uri="{FF2B5EF4-FFF2-40B4-BE49-F238E27FC236}">
                <a16:creationId xmlns:a16="http://schemas.microsoft.com/office/drawing/2014/main" id="{96D2F948-4BDC-6C3E-59A6-B7A0B2768DA7}"/>
              </a:ext>
            </a:extLst>
          </p:cNvPr>
          <p:cNvSpPr txBox="1"/>
          <p:nvPr/>
        </p:nvSpPr>
        <p:spPr>
          <a:xfrm>
            <a:off x="472482" y="1499416"/>
            <a:ext cx="10457788" cy="5509200"/>
          </a:xfrm>
          <a:prstGeom prst="rect">
            <a:avLst/>
          </a:prstGeom>
          <a:noFill/>
        </p:spPr>
        <p:txBody>
          <a:bodyPr wrap="square">
            <a:spAutoFit/>
          </a:bodyPr>
          <a:lstStyle/>
          <a:p>
            <a:r>
              <a:rPr lang="en-US" sz="2800" u="sng" dirty="0"/>
              <a:t>Which patients are the problem?</a:t>
            </a:r>
          </a:p>
          <a:p>
            <a:endParaRPr lang="en-US" sz="2800" u="sng" dirty="0"/>
          </a:p>
          <a:p>
            <a:r>
              <a:rPr lang="en-US" sz="2800" dirty="0"/>
              <a:t>Acute ischemic stroke patients with </a:t>
            </a:r>
            <a:r>
              <a:rPr lang="en-US" sz="2800" dirty="0">
                <a:solidFill>
                  <a:srgbClr val="FF0000"/>
                </a:solidFill>
              </a:rPr>
              <a:t>reassuring</a:t>
            </a:r>
            <a:r>
              <a:rPr lang="en-US" sz="2800" dirty="0"/>
              <a:t> CT perfusion or MRI FLAIR/DWI mismatch, but…</a:t>
            </a:r>
          </a:p>
          <a:p>
            <a:endParaRPr lang="en-US" sz="2800" dirty="0"/>
          </a:p>
          <a:p>
            <a:r>
              <a:rPr lang="en-US" sz="2800" dirty="0"/>
              <a:t>	1. Not in extended tPA window (up to 9 h from LKN)</a:t>
            </a:r>
          </a:p>
          <a:p>
            <a:endParaRPr lang="en-US" sz="2800" dirty="0"/>
          </a:p>
          <a:p>
            <a:r>
              <a:rPr lang="en-US" sz="2800" dirty="0"/>
              <a:t>	2. Not in 24 h mechanical thrombectomy window</a:t>
            </a:r>
          </a:p>
          <a:p>
            <a:endParaRPr lang="en-US" sz="2800" dirty="0"/>
          </a:p>
          <a:p>
            <a:r>
              <a:rPr lang="en-US" sz="2800" dirty="0"/>
              <a:t>	3. Have </a:t>
            </a:r>
            <a:r>
              <a:rPr lang="en-US" sz="2800" i="1" dirty="0"/>
              <a:t>significant</a:t>
            </a:r>
            <a:r>
              <a:rPr lang="en-US" sz="2800" dirty="0"/>
              <a:t> enough disability to merit consideration</a:t>
            </a:r>
          </a:p>
          <a:p>
            <a:endParaRPr lang="en-US" sz="2400" dirty="0"/>
          </a:p>
          <a:p>
            <a:r>
              <a:rPr lang="en-US" sz="2400" dirty="0"/>
              <a:t>		     </a:t>
            </a:r>
          </a:p>
          <a:p>
            <a:endParaRPr lang="en-US" sz="2400" dirty="0"/>
          </a:p>
        </p:txBody>
      </p:sp>
    </p:spTree>
    <p:extLst>
      <p:ext uri="{BB962C8B-B14F-4D97-AF65-F5344CB8AC3E}">
        <p14:creationId xmlns:p14="http://schemas.microsoft.com/office/powerpoint/2010/main" val="1740568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325587-F9D3-E6F1-79C0-E66EBA386507}"/>
              </a:ext>
            </a:extLst>
          </p:cNvPr>
          <p:cNvSpPr/>
          <p:nvPr/>
        </p:nvSpPr>
        <p:spPr>
          <a:xfrm>
            <a:off x="0" y="0"/>
            <a:ext cx="12192000" cy="943424"/>
          </a:xfrm>
          <a:prstGeom prst="rect">
            <a:avLst/>
          </a:prstGeom>
          <a:solidFill>
            <a:srgbClr val="258F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F902837-3E5C-AC6A-EAE2-8B44CA03D139}"/>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btitle 2">
            <a:extLst>
              <a:ext uri="{FF2B5EF4-FFF2-40B4-BE49-F238E27FC236}">
                <a16:creationId xmlns:a16="http://schemas.microsoft.com/office/drawing/2014/main" id="{90FBE800-77B6-35A9-0C06-DBF5C236DD7D}"/>
              </a:ext>
            </a:extLst>
          </p:cNvPr>
          <p:cNvSpPr txBox="1">
            <a:spLocks/>
          </p:cNvSpPr>
          <p:nvPr/>
        </p:nvSpPr>
        <p:spPr>
          <a:xfrm>
            <a:off x="472482" y="245113"/>
            <a:ext cx="8190855" cy="627062"/>
          </a:xfrm>
          <a:prstGeom prst="rect">
            <a:avLst/>
          </a:prstGeom>
          <a:noFill/>
        </p:spPr>
        <p:txBody>
          <a:bodyPr vert="horz" lIns="91440" tIns="45720" rIns="91440" bIns="45720" rtlCol="0" anchor="ct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Objectives</a:t>
            </a:r>
          </a:p>
        </p:txBody>
      </p:sp>
      <p:sp>
        <p:nvSpPr>
          <p:cNvPr id="2" name="TextBox 1">
            <a:extLst>
              <a:ext uri="{FF2B5EF4-FFF2-40B4-BE49-F238E27FC236}">
                <a16:creationId xmlns:a16="http://schemas.microsoft.com/office/drawing/2014/main" id="{1FFC9A0C-F002-523D-E9DA-422CFC99690B}"/>
              </a:ext>
            </a:extLst>
          </p:cNvPr>
          <p:cNvSpPr txBox="1"/>
          <p:nvPr/>
        </p:nvSpPr>
        <p:spPr>
          <a:xfrm>
            <a:off x="265519" y="1416786"/>
            <a:ext cx="11379200" cy="13080504"/>
          </a:xfrm>
          <a:prstGeom prst="rect">
            <a:avLst/>
          </a:prstGeom>
          <a:noFill/>
        </p:spPr>
        <p:txBody>
          <a:bodyPr wrap="square" rtlCol="0">
            <a:spAutoFit/>
          </a:bodyPr>
          <a:lstStyle/>
          <a:p>
            <a:pPr marL="514350" indent="-514350">
              <a:buAutoNum type="arabicPeriod"/>
            </a:pPr>
            <a:r>
              <a:rPr lang="en-US" sz="2800" dirty="0">
                <a:solidFill>
                  <a:schemeClr val="bg1">
                    <a:lumMod val="85000"/>
                  </a:schemeClr>
                </a:solidFill>
                <a:latin typeface="Museo Sans 500" panose="02000000000000000000" pitchFamily="2" charset="77"/>
              </a:rPr>
              <a:t>Define evidence based “time windows” for thrombolytic and endovascular treatment of acute ischemic stroke (AIS)</a:t>
            </a:r>
          </a:p>
          <a:p>
            <a:pPr marL="514350" indent="-514350">
              <a:buAutoNum type="arabicPeriod"/>
            </a:pPr>
            <a:endParaRPr lang="en-US" sz="2800" dirty="0">
              <a:latin typeface="Museo Sans 500" panose="02000000000000000000" pitchFamily="2" charset="77"/>
            </a:endParaRPr>
          </a:p>
          <a:p>
            <a:pPr marL="514350" indent="-514350">
              <a:buAutoNum type="arabicPeriod"/>
            </a:pPr>
            <a:endParaRPr lang="en-US" sz="2800" dirty="0">
              <a:solidFill>
                <a:schemeClr val="bg1">
                  <a:lumMod val="85000"/>
                </a:schemeClr>
              </a:solidFill>
              <a:latin typeface="Museo Sans 500" panose="02000000000000000000" pitchFamily="2" charset="77"/>
            </a:endParaRPr>
          </a:p>
          <a:p>
            <a:pPr marL="514350" indent="-514350">
              <a:buAutoNum type="arabicPeriod"/>
            </a:pPr>
            <a:r>
              <a:rPr lang="en-US" sz="2800" dirty="0">
                <a:solidFill>
                  <a:schemeClr val="bg1">
                    <a:lumMod val="85000"/>
                  </a:schemeClr>
                </a:solidFill>
                <a:latin typeface="Museo Sans 500" panose="02000000000000000000" pitchFamily="2" charset="77"/>
              </a:rPr>
              <a:t>Define evidence behind “extended time windows” for AIS therapies</a:t>
            </a:r>
          </a:p>
          <a:p>
            <a:pPr marL="514350" indent="-514350">
              <a:buAutoNum type="arabicPeriod"/>
            </a:pPr>
            <a:endParaRPr lang="en-US" sz="2800" dirty="0">
              <a:latin typeface="Museo Sans 500" panose="02000000000000000000" pitchFamily="2" charset="77"/>
            </a:endParaRPr>
          </a:p>
          <a:p>
            <a:pPr marL="514350" indent="-514350">
              <a:buAutoNum type="arabicPeriod"/>
            </a:pPr>
            <a:endParaRPr lang="en-US" sz="2800" dirty="0">
              <a:latin typeface="Museo Sans 500" panose="02000000000000000000" pitchFamily="2" charset="77"/>
            </a:endParaRPr>
          </a:p>
          <a:p>
            <a:pPr marL="514350" indent="-514350">
              <a:buAutoNum type="arabicPeriod"/>
            </a:pPr>
            <a:r>
              <a:rPr lang="en-US" sz="2800" dirty="0">
                <a:latin typeface="Museo Sans 500" panose="02000000000000000000" pitchFamily="2" charset="77"/>
              </a:rPr>
              <a:t>Identify scenarios in which “time limits” may be less critical in decision making</a:t>
            </a:r>
          </a:p>
          <a:p>
            <a:pPr marL="514350" indent="-514350">
              <a:buAutoNum type="arabicPeriod"/>
            </a:pPr>
            <a:endParaRPr lang="en-US" sz="2800" dirty="0">
              <a:solidFill>
                <a:schemeClr val="bg1">
                  <a:lumMod val="85000"/>
                </a:schemeClr>
              </a:solidFill>
              <a:latin typeface="Museo Sans 500" panose="02000000000000000000" pitchFamily="2" charset="77"/>
            </a:endParaRPr>
          </a:p>
          <a:p>
            <a:pPr marL="514350" indent="-514350">
              <a:buAutoNum type="arabicPeriod"/>
            </a:pPr>
            <a:endParaRPr lang="en-US" sz="2800" dirty="0">
              <a:solidFill>
                <a:schemeClr val="bg1">
                  <a:lumMod val="85000"/>
                </a:schemeClr>
              </a:solidFill>
              <a:latin typeface="Museo Sans 500" panose="02000000000000000000" pitchFamily="2" charset="77"/>
            </a:endParaRPr>
          </a:p>
          <a:p>
            <a:pPr marL="514350" indent="-514350">
              <a:buAutoNum type="arabicPeriod"/>
            </a:pPr>
            <a:r>
              <a:rPr lang="en-US" sz="2800" dirty="0">
                <a:solidFill>
                  <a:schemeClr val="bg1">
                    <a:lumMod val="85000"/>
                  </a:schemeClr>
                </a:solidFill>
                <a:latin typeface="Museo Sans 500" panose="02000000000000000000" pitchFamily="2" charset="77"/>
              </a:rPr>
              <a:t>Identify imaging modalities to utilize in decision making</a:t>
            </a:r>
          </a:p>
          <a:p>
            <a:pPr marL="514350" indent="-514350">
              <a:buAutoNum type="arabicPeriod"/>
            </a:pPr>
            <a:endParaRPr lang="en-US" sz="2800" dirty="0">
              <a:solidFill>
                <a:schemeClr val="accent1">
                  <a:lumMod val="50000"/>
                </a:schemeClr>
              </a:solidFill>
              <a:latin typeface="Museo Sans 500" panose="02000000000000000000" pitchFamily="2" charset="77"/>
            </a:endParaRPr>
          </a:p>
          <a:p>
            <a:pPr marL="514350" indent="-514350">
              <a:buAutoNum type="arabicPeriod"/>
            </a:pPr>
            <a:endParaRPr lang="en-US" sz="2800" dirty="0">
              <a:solidFill>
                <a:schemeClr val="accent1">
                  <a:lumMod val="50000"/>
                </a:schemeClr>
              </a:solidFill>
              <a:latin typeface="Museo Sans 500" panose="02000000000000000000" pitchFamily="2" charset="77"/>
            </a:endParaRPr>
          </a:p>
          <a:p>
            <a:pPr marL="514350" indent="-514350">
              <a:buAutoNum type="arabicPeriod"/>
            </a:pPr>
            <a:endParaRPr lang="en-US" sz="2800" dirty="0">
              <a:solidFill>
                <a:schemeClr val="accent1">
                  <a:lumMod val="50000"/>
                </a:schemeClr>
              </a:solidFill>
              <a:latin typeface="Museo Sans 500" panose="02000000000000000000" pitchFamily="2" charset="77"/>
            </a:endParaRPr>
          </a:p>
          <a:p>
            <a:pPr marL="514350" indent="-514350">
              <a:buAutoNum type="arabicPeriod"/>
            </a:pPr>
            <a:endParaRPr lang="en-US" sz="2800" dirty="0">
              <a:solidFill>
                <a:schemeClr val="accent1">
                  <a:lumMod val="50000"/>
                </a:schemeClr>
              </a:solidFill>
              <a:latin typeface="Museo Sans 500" panose="02000000000000000000" pitchFamily="2" charset="77"/>
            </a:endParaRPr>
          </a:p>
          <a:p>
            <a:pPr marL="514350" indent="-514350">
              <a:buAutoNum type="arabicPeriod"/>
            </a:pPr>
            <a:endParaRPr lang="en-US" sz="2800" dirty="0">
              <a:solidFill>
                <a:schemeClr val="accent1">
                  <a:lumMod val="50000"/>
                </a:schemeClr>
              </a:solidFill>
              <a:latin typeface="Museo Sans 500" panose="02000000000000000000" pitchFamily="2" charset="77"/>
            </a:endParaRPr>
          </a:p>
          <a:p>
            <a:pPr marL="514350" indent="-514350">
              <a:buAutoNum type="arabicPeriod"/>
            </a:pPr>
            <a:endParaRPr lang="en-US" sz="2800" dirty="0">
              <a:solidFill>
                <a:schemeClr val="accent1">
                  <a:lumMod val="50000"/>
                </a:schemeClr>
              </a:solidFill>
              <a:latin typeface="Museo Sans 500" panose="02000000000000000000" pitchFamily="2" charset="77"/>
            </a:endParaRPr>
          </a:p>
          <a:p>
            <a:endParaRPr lang="en-US" sz="2000" dirty="0">
              <a:solidFill>
                <a:schemeClr val="accent1">
                  <a:lumMod val="50000"/>
                </a:schemeClr>
              </a:solidFill>
              <a:latin typeface="Museo Sans 500" panose="02000000000000000000" pitchFamily="2" charset="77"/>
            </a:endParaRPr>
          </a:p>
          <a:p>
            <a:r>
              <a:rPr lang="en-US" sz="2000" dirty="0">
                <a:solidFill>
                  <a:schemeClr val="accent1">
                    <a:lumMod val="50000"/>
                  </a:schemeClr>
                </a:solidFill>
                <a:latin typeface="Museo Sans 500" panose="02000000000000000000" pitchFamily="2" charset="77"/>
              </a:rPr>
              <a:t>Text </a:t>
            </a:r>
          </a:p>
          <a:p>
            <a:r>
              <a:rPr lang="en-US" sz="2000" dirty="0">
                <a:solidFill>
                  <a:schemeClr val="accent1">
                    <a:lumMod val="50000"/>
                  </a:schemeClr>
                </a:solidFill>
                <a:latin typeface="Museo Sans 500" panose="02000000000000000000" pitchFamily="2" charset="77"/>
              </a:rPr>
              <a:t>• Bullet</a:t>
            </a:r>
          </a:p>
          <a:p>
            <a:endParaRPr lang="en-US" sz="2000" dirty="0">
              <a:solidFill>
                <a:schemeClr val="accent1">
                  <a:lumMod val="50000"/>
                </a:schemeClr>
              </a:solidFill>
              <a:latin typeface="Museo Sans 500" panose="02000000000000000000" pitchFamily="2" charset="77"/>
            </a:endParaRPr>
          </a:p>
          <a:p>
            <a:r>
              <a:rPr lang="en-US" sz="2000" dirty="0">
                <a:solidFill>
                  <a:schemeClr val="accent1">
                    <a:lumMod val="50000"/>
                  </a:schemeClr>
                </a:solidFill>
                <a:latin typeface="Museo Sans 500" panose="02000000000000000000" pitchFamily="2" charset="77"/>
              </a:rPr>
              <a:t>- patient cases (Last seen vs last known normal… tPA vs endo)</a:t>
            </a:r>
          </a:p>
          <a:p>
            <a:r>
              <a:rPr lang="en-US" sz="2000" dirty="0">
                <a:solidFill>
                  <a:schemeClr val="accent1">
                    <a:lumMod val="50000"/>
                  </a:schemeClr>
                </a:solidFill>
                <a:latin typeface="Museo Sans 500" panose="02000000000000000000" pitchFamily="2" charset="77"/>
              </a:rPr>
              <a:t>- AHA guidelines</a:t>
            </a:r>
          </a:p>
          <a:p>
            <a:r>
              <a:rPr lang="en-US" sz="2000" dirty="0">
                <a:solidFill>
                  <a:schemeClr val="accent1">
                    <a:lumMod val="50000"/>
                  </a:schemeClr>
                </a:solidFill>
                <a:latin typeface="Museo Sans 500" panose="02000000000000000000" pitchFamily="2" charset="77"/>
              </a:rPr>
              <a:t>- studies</a:t>
            </a:r>
          </a:p>
          <a:p>
            <a:r>
              <a:rPr lang="en-US" sz="2000" dirty="0">
                <a:solidFill>
                  <a:schemeClr val="accent1">
                    <a:lumMod val="50000"/>
                  </a:schemeClr>
                </a:solidFill>
                <a:latin typeface="Museo Sans 500" panose="02000000000000000000" pitchFamily="2" charset="77"/>
              </a:rPr>
              <a:t>	classic trials…. tPA – NINDS, ECASS III (3-4.5 hours)</a:t>
            </a:r>
          </a:p>
          <a:p>
            <a:r>
              <a:rPr lang="en-US" sz="2000" dirty="0">
                <a:solidFill>
                  <a:schemeClr val="accent1">
                    <a:lumMod val="50000"/>
                  </a:schemeClr>
                </a:solidFill>
                <a:latin typeface="Museo Sans 500" panose="02000000000000000000" pitchFamily="2" charset="77"/>
              </a:rPr>
              <a:t>		      …. EVT… DAWN/DEFUSE/BASILAR…. 24 hour trials….)</a:t>
            </a:r>
          </a:p>
          <a:p>
            <a:r>
              <a:rPr lang="en-US" sz="2000" dirty="0">
                <a:solidFill>
                  <a:schemeClr val="accent1">
                    <a:lumMod val="50000"/>
                  </a:schemeClr>
                </a:solidFill>
                <a:latin typeface="Museo Sans 500" panose="02000000000000000000" pitchFamily="2" charset="77"/>
              </a:rPr>
              <a:t>- perfusion extended trials (wake up, extend)</a:t>
            </a:r>
          </a:p>
          <a:p>
            <a:r>
              <a:rPr lang="en-US" sz="2000" dirty="0">
                <a:solidFill>
                  <a:schemeClr val="accent1">
                    <a:lumMod val="50000"/>
                  </a:schemeClr>
                </a:solidFill>
                <a:latin typeface="Museo Sans 500" panose="02000000000000000000" pitchFamily="2" charset="77"/>
              </a:rPr>
              <a:t>- Large Core Trials</a:t>
            </a:r>
          </a:p>
          <a:p>
            <a:endParaRPr lang="en-US" sz="2000" dirty="0">
              <a:solidFill>
                <a:schemeClr val="accent1">
                  <a:lumMod val="50000"/>
                </a:schemeClr>
              </a:solidFill>
              <a:latin typeface="Museo Sans 500" panose="02000000000000000000" pitchFamily="2" charset="77"/>
            </a:endParaRPr>
          </a:p>
          <a:p>
            <a:r>
              <a:rPr lang="en-US" sz="2000" dirty="0">
                <a:solidFill>
                  <a:schemeClr val="accent1">
                    <a:lumMod val="50000"/>
                  </a:schemeClr>
                </a:solidFill>
                <a:latin typeface="Museo Sans 500" panose="02000000000000000000" pitchFamily="2" charset="77"/>
              </a:rPr>
              <a:t>- retrospective/cohort data out of time windows…</a:t>
            </a:r>
          </a:p>
          <a:p>
            <a:endParaRPr lang="en-US" sz="2000" dirty="0">
              <a:solidFill>
                <a:schemeClr val="accent1">
                  <a:lumMod val="50000"/>
                </a:schemeClr>
              </a:solidFill>
              <a:latin typeface="Museo Sans 500" panose="02000000000000000000" pitchFamily="2" charset="77"/>
            </a:endParaRPr>
          </a:p>
          <a:p>
            <a:r>
              <a:rPr lang="en-US" sz="2000" dirty="0">
                <a:solidFill>
                  <a:schemeClr val="accent1">
                    <a:lumMod val="50000"/>
                  </a:schemeClr>
                </a:solidFill>
                <a:latin typeface="Museo Sans 500" panose="02000000000000000000" pitchFamily="2" charset="77"/>
              </a:rPr>
              <a:t>Definitions of stuff? </a:t>
            </a:r>
          </a:p>
          <a:p>
            <a:endParaRPr lang="en-US" sz="2000" dirty="0">
              <a:solidFill>
                <a:schemeClr val="accent1">
                  <a:lumMod val="50000"/>
                </a:schemeClr>
              </a:solidFill>
              <a:latin typeface="Museo Sans 500" panose="02000000000000000000" pitchFamily="2" charset="77"/>
            </a:endParaRPr>
          </a:p>
          <a:p>
            <a:r>
              <a:rPr lang="en-US" sz="2000" dirty="0">
                <a:solidFill>
                  <a:schemeClr val="accent1">
                    <a:lumMod val="50000"/>
                  </a:schemeClr>
                </a:solidFill>
                <a:latin typeface="Museo Sans 500" panose="02000000000000000000" pitchFamily="2" charset="77"/>
              </a:rPr>
              <a:t>What is time really? Proxy for bleeding risk/lack of benefit (large core destroyed the latter)</a:t>
            </a:r>
          </a:p>
        </p:txBody>
      </p:sp>
      <p:pic>
        <p:nvPicPr>
          <p:cNvPr id="3" name="Picture 2">
            <a:extLst>
              <a:ext uri="{FF2B5EF4-FFF2-40B4-BE49-F238E27FC236}">
                <a16:creationId xmlns:a16="http://schemas.microsoft.com/office/drawing/2014/main" id="{F5319079-DA44-6719-118F-4946866F19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29072" y="6051736"/>
            <a:ext cx="2262927" cy="767094"/>
          </a:xfrm>
          <a:prstGeom prst="rect">
            <a:avLst/>
          </a:prstGeom>
        </p:spPr>
      </p:pic>
    </p:spTree>
    <p:extLst>
      <p:ext uri="{BB962C8B-B14F-4D97-AF65-F5344CB8AC3E}">
        <p14:creationId xmlns:p14="http://schemas.microsoft.com/office/powerpoint/2010/main" val="2649822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11719518"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Scenarios in which “time limits” may be less critical</a:t>
            </a:r>
          </a:p>
        </p:txBody>
      </p:sp>
      <p:cxnSp>
        <p:nvCxnSpPr>
          <p:cNvPr id="10" name="Straight Connector 9">
            <a:extLst>
              <a:ext uri="{FF2B5EF4-FFF2-40B4-BE49-F238E27FC236}">
                <a16:creationId xmlns:a16="http://schemas.microsoft.com/office/drawing/2014/main" id="{996C1584-470F-E06B-8F6B-8723A3A51F1F}"/>
              </a:ext>
            </a:extLst>
          </p:cNvPr>
          <p:cNvCxnSpPr>
            <a:cxnSpLocks/>
          </p:cNvCxnSpPr>
          <p:nvPr/>
        </p:nvCxnSpPr>
        <p:spPr>
          <a:xfrm>
            <a:off x="159485" y="1880928"/>
            <a:ext cx="5604247" cy="0"/>
          </a:xfrm>
          <a:prstGeom prst="line">
            <a:avLst/>
          </a:prstGeom>
          <a:ln w="28575"/>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39FD70E6-13B4-2EC7-49D6-7DAEC7376161}"/>
              </a:ext>
            </a:extLst>
          </p:cNvPr>
          <p:cNvSpPr txBox="1"/>
          <p:nvPr/>
        </p:nvSpPr>
        <p:spPr>
          <a:xfrm>
            <a:off x="839972" y="1357708"/>
            <a:ext cx="4593265" cy="523220"/>
          </a:xfrm>
          <a:prstGeom prst="rect">
            <a:avLst/>
          </a:prstGeom>
          <a:noFill/>
        </p:spPr>
        <p:txBody>
          <a:bodyPr wrap="square" rtlCol="0">
            <a:spAutoFit/>
          </a:bodyPr>
          <a:lstStyle/>
          <a:p>
            <a:r>
              <a:rPr lang="en-US" sz="2800" dirty="0"/>
              <a:t>Endovascular Therapy (&gt;24 h)</a:t>
            </a:r>
          </a:p>
        </p:txBody>
      </p:sp>
      <p:sp>
        <p:nvSpPr>
          <p:cNvPr id="13" name="TextBox 12">
            <a:extLst>
              <a:ext uri="{FF2B5EF4-FFF2-40B4-BE49-F238E27FC236}">
                <a16:creationId xmlns:a16="http://schemas.microsoft.com/office/drawing/2014/main" id="{697BE582-1A05-0E75-71A9-DF30C8875F4B}"/>
              </a:ext>
            </a:extLst>
          </p:cNvPr>
          <p:cNvSpPr txBox="1"/>
          <p:nvPr/>
        </p:nvSpPr>
        <p:spPr>
          <a:xfrm>
            <a:off x="159485" y="2158052"/>
            <a:ext cx="6262578" cy="4524315"/>
          </a:xfrm>
          <a:prstGeom prst="rect">
            <a:avLst/>
          </a:prstGeom>
          <a:noFill/>
        </p:spPr>
        <p:txBody>
          <a:bodyPr wrap="square" rtlCol="0">
            <a:spAutoFit/>
          </a:bodyPr>
          <a:lstStyle/>
          <a:p>
            <a:r>
              <a:rPr lang="en-US" sz="2400" u="sng" dirty="0"/>
              <a:t>Common Scenarios</a:t>
            </a:r>
          </a:p>
          <a:p>
            <a:r>
              <a:rPr lang="en-US" sz="2400" dirty="0"/>
              <a:t>1.  Large Core thrombectomy</a:t>
            </a:r>
          </a:p>
          <a:p>
            <a:endParaRPr lang="en-US" sz="2400" dirty="0"/>
          </a:p>
          <a:p>
            <a:endParaRPr lang="en-US" sz="2400" dirty="0"/>
          </a:p>
          <a:p>
            <a:endParaRPr lang="en-US" sz="2400" dirty="0"/>
          </a:p>
          <a:p>
            <a:r>
              <a:rPr lang="en-US" sz="2400" dirty="0"/>
              <a:t>2.  Last seen “normal”  vs  last “seen”</a:t>
            </a:r>
          </a:p>
          <a:p>
            <a:endParaRPr lang="en-US" sz="2400" u="sng" dirty="0"/>
          </a:p>
          <a:p>
            <a:endParaRPr lang="en-US" sz="2400" u="sng" dirty="0"/>
          </a:p>
          <a:p>
            <a:endParaRPr lang="en-US" sz="2400" u="sng" dirty="0"/>
          </a:p>
          <a:p>
            <a:r>
              <a:rPr lang="en-US" sz="2400" u="sng" dirty="0"/>
              <a:t>Key Factor</a:t>
            </a:r>
          </a:p>
          <a:p>
            <a:r>
              <a:rPr lang="en-US" sz="2400" dirty="0"/>
              <a:t>Early ischemic changes vs established infarct</a:t>
            </a:r>
          </a:p>
          <a:p>
            <a:endParaRPr lang="en-US" sz="2400" u="sng" dirty="0"/>
          </a:p>
        </p:txBody>
      </p:sp>
      <p:pic>
        <p:nvPicPr>
          <p:cNvPr id="14" name="Picture 2" descr="CT head revealed a wedge shaped acute infarct in right middle cerebral ...">
            <a:extLst>
              <a:ext uri="{FF2B5EF4-FFF2-40B4-BE49-F238E27FC236}">
                <a16:creationId xmlns:a16="http://schemas.microsoft.com/office/drawing/2014/main" id="{DEA78103-A635-82EA-DE95-4C0949389D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295" b="6519"/>
          <a:stretch/>
        </p:blipFill>
        <p:spPr bwMode="auto">
          <a:xfrm>
            <a:off x="7052972" y="1117288"/>
            <a:ext cx="4047704" cy="330403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5659FEE-2DF5-4A1B-7D44-985263417719}"/>
              </a:ext>
            </a:extLst>
          </p:cNvPr>
          <p:cNvPicPr>
            <a:picLocks noChangeAspect="1"/>
          </p:cNvPicPr>
          <p:nvPr/>
        </p:nvPicPr>
        <p:blipFill>
          <a:blip r:embed="rId4"/>
          <a:stretch>
            <a:fillRect/>
          </a:stretch>
        </p:blipFill>
        <p:spPr>
          <a:xfrm>
            <a:off x="9076824" y="3333761"/>
            <a:ext cx="3115176" cy="3524239"/>
          </a:xfrm>
          <a:prstGeom prst="rect">
            <a:avLst/>
          </a:prstGeom>
        </p:spPr>
      </p:pic>
      <p:pic>
        <p:nvPicPr>
          <p:cNvPr id="15362" name="Picture 2" descr="Doctors Network: CT SCAN OF HEAD">
            <a:extLst>
              <a:ext uri="{FF2B5EF4-FFF2-40B4-BE49-F238E27FC236}">
                <a16:creationId xmlns:a16="http://schemas.microsoft.com/office/drawing/2014/main" id="{3104BDA0-2464-002C-AF94-F7DDF7E700B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999" r="31912"/>
          <a:stretch/>
        </p:blipFill>
        <p:spPr bwMode="auto">
          <a:xfrm>
            <a:off x="6028218" y="3429000"/>
            <a:ext cx="3115176"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85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11719518"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Large Core Thrombectomy Trials </a:t>
            </a:r>
          </a:p>
        </p:txBody>
      </p:sp>
      <p:sp>
        <p:nvSpPr>
          <p:cNvPr id="2" name="TextBox 1">
            <a:extLst>
              <a:ext uri="{FF2B5EF4-FFF2-40B4-BE49-F238E27FC236}">
                <a16:creationId xmlns:a16="http://schemas.microsoft.com/office/drawing/2014/main" id="{1073F0EE-84FF-A8A6-B426-FB585F2AB344}"/>
              </a:ext>
            </a:extLst>
          </p:cNvPr>
          <p:cNvSpPr txBox="1"/>
          <p:nvPr/>
        </p:nvSpPr>
        <p:spPr>
          <a:xfrm>
            <a:off x="520700" y="1257300"/>
            <a:ext cx="11379200" cy="2369880"/>
          </a:xfrm>
          <a:prstGeom prst="rect">
            <a:avLst/>
          </a:prstGeom>
          <a:noFill/>
        </p:spPr>
        <p:txBody>
          <a:bodyPr wrap="square" rtlCol="0">
            <a:spAutoFit/>
          </a:bodyPr>
          <a:lstStyle/>
          <a:p>
            <a:r>
              <a:rPr lang="en-US" sz="2800" dirty="0">
                <a:solidFill>
                  <a:schemeClr val="accent1">
                    <a:lumMod val="50000"/>
                  </a:schemeClr>
                </a:solidFill>
                <a:latin typeface="Museo Sans 500" panose="02000000000000000000" pitchFamily="2" charset="77"/>
              </a:rPr>
              <a:t>x III</a:t>
            </a:r>
          </a:p>
          <a:p>
            <a:endParaRPr lang="en-US" sz="2000" dirty="0">
              <a:solidFill>
                <a:schemeClr val="accent1">
                  <a:lumMod val="50000"/>
                </a:schemeClr>
              </a:solidFill>
              <a:latin typeface="Museo Sans 500" panose="02000000000000000000" pitchFamily="2" charset="77"/>
            </a:endParaRPr>
          </a:p>
          <a:p>
            <a:r>
              <a:rPr lang="en-US" sz="2000" dirty="0">
                <a:solidFill>
                  <a:schemeClr val="accent1">
                    <a:lumMod val="50000"/>
                  </a:schemeClr>
                </a:solidFill>
                <a:latin typeface="Museo Sans 500" panose="02000000000000000000" pitchFamily="2" charset="77"/>
              </a:rPr>
              <a:t>1 slide to show there can be benefit even in cases that look horrible…. So does it matter if 26 hours?</a:t>
            </a:r>
          </a:p>
          <a:p>
            <a:endParaRPr lang="en-US" sz="2000" dirty="0">
              <a:solidFill>
                <a:schemeClr val="accent1">
                  <a:lumMod val="50000"/>
                </a:schemeClr>
              </a:solidFill>
              <a:latin typeface="Museo Sans 500" panose="02000000000000000000" pitchFamily="2" charset="77"/>
            </a:endParaRPr>
          </a:p>
          <a:p>
            <a:r>
              <a:rPr lang="en-US" sz="2000" dirty="0">
                <a:solidFill>
                  <a:schemeClr val="accent1">
                    <a:lumMod val="50000"/>
                  </a:schemeClr>
                </a:solidFill>
                <a:latin typeface="Museo Sans 500" panose="02000000000000000000" pitchFamily="2" charset="77"/>
              </a:rPr>
              <a:t>Or is it more how established infarct is?</a:t>
            </a:r>
          </a:p>
          <a:p>
            <a:endParaRPr lang="en-US" sz="2000" dirty="0">
              <a:solidFill>
                <a:schemeClr val="accent1">
                  <a:lumMod val="50000"/>
                </a:schemeClr>
              </a:solidFill>
              <a:latin typeface="Museo Sans 500" panose="02000000000000000000" pitchFamily="2" charset="77"/>
            </a:endParaRPr>
          </a:p>
          <a:p>
            <a:endParaRPr lang="en-US" sz="2000" dirty="0">
              <a:solidFill>
                <a:schemeClr val="accent1">
                  <a:lumMod val="50000"/>
                </a:schemeClr>
              </a:solidFill>
              <a:latin typeface="Museo Sans 500" panose="02000000000000000000" pitchFamily="2" charset="77"/>
            </a:endParaRPr>
          </a:p>
        </p:txBody>
      </p:sp>
      <p:pic>
        <p:nvPicPr>
          <p:cNvPr id="7" name="Picture 6">
            <a:extLst>
              <a:ext uri="{FF2B5EF4-FFF2-40B4-BE49-F238E27FC236}">
                <a16:creationId xmlns:a16="http://schemas.microsoft.com/office/drawing/2014/main" id="{DB672BB5-DA5F-4920-C3D0-CEC2F1751D6B}"/>
              </a:ext>
            </a:extLst>
          </p:cNvPr>
          <p:cNvPicPr>
            <a:picLocks noChangeAspect="1"/>
          </p:cNvPicPr>
          <p:nvPr/>
        </p:nvPicPr>
        <p:blipFill rotWithShape="1">
          <a:blip r:embed="rId2"/>
          <a:srcRect b="15284"/>
          <a:stretch/>
        </p:blipFill>
        <p:spPr>
          <a:xfrm>
            <a:off x="0" y="1369757"/>
            <a:ext cx="12192000" cy="4893286"/>
          </a:xfrm>
          <a:prstGeom prst="rect">
            <a:avLst/>
          </a:prstGeom>
        </p:spPr>
      </p:pic>
    </p:spTree>
    <p:extLst>
      <p:ext uri="{BB962C8B-B14F-4D97-AF65-F5344CB8AC3E}">
        <p14:creationId xmlns:p14="http://schemas.microsoft.com/office/powerpoint/2010/main" val="602981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325587-F9D3-E6F1-79C0-E66EBA386507}"/>
              </a:ext>
            </a:extLst>
          </p:cNvPr>
          <p:cNvSpPr/>
          <p:nvPr/>
        </p:nvSpPr>
        <p:spPr>
          <a:xfrm>
            <a:off x="0" y="0"/>
            <a:ext cx="12192000" cy="943424"/>
          </a:xfrm>
          <a:prstGeom prst="rect">
            <a:avLst/>
          </a:prstGeom>
          <a:solidFill>
            <a:srgbClr val="258F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F902837-3E5C-AC6A-EAE2-8B44CA03D139}"/>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btitle 2">
            <a:extLst>
              <a:ext uri="{FF2B5EF4-FFF2-40B4-BE49-F238E27FC236}">
                <a16:creationId xmlns:a16="http://schemas.microsoft.com/office/drawing/2014/main" id="{90FBE800-77B6-35A9-0C06-DBF5C236DD7D}"/>
              </a:ext>
            </a:extLst>
          </p:cNvPr>
          <p:cNvSpPr txBox="1">
            <a:spLocks/>
          </p:cNvSpPr>
          <p:nvPr/>
        </p:nvSpPr>
        <p:spPr>
          <a:xfrm>
            <a:off x="472482" y="245113"/>
            <a:ext cx="8190855" cy="627062"/>
          </a:xfrm>
          <a:prstGeom prst="rect">
            <a:avLst/>
          </a:prstGeom>
          <a:noFill/>
        </p:spPr>
        <p:txBody>
          <a:bodyPr vert="horz" lIns="91440" tIns="45720" rIns="91440" bIns="45720" rtlCol="0" anchor="ct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Objectives</a:t>
            </a:r>
          </a:p>
        </p:txBody>
      </p:sp>
      <p:sp>
        <p:nvSpPr>
          <p:cNvPr id="2" name="TextBox 1">
            <a:extLst>
              <a:ext uri="{FF2B5EF4-FFF2-40B4-BE49-F238E27FC236}">
                <a16:creationId xmlns:a16="http://schemas.microsoft.com/office/drawing/2014/main" id="{1FFC9A0C-F002-523D-E9DA-422CFC99690B}"/>
              </a:ext>
            </a:extLst>
          </p:cNvPr>
          <p:cNvSpPr txBox="1"/>
          <p:nvPr/>
        </p:nvSpPr>
        <p:spPr>
          <a:xfrm>
            <a:off x="265519" y="1416786"/>
            <a:ext cx="11379200" cy="5262979"/>
          </a:xfrm>
          <a:prstGeom prst="rect">
            <a:avLst/>
          </a:prstGeom>
          <a:noFill/>
        </p:spPr>
        <p:txBody>
          <a:bodyPr wrap="square" rtlCol="0">
            <a:spAutoFit/>
          </a:bodyPr>
          <a:lstStyle/>
          <a:p>
            <a:pPr marL="514350" indent="-514350">
              <a:buAutoNum type="arabicPeriod"/>
            </a:pPr>
            <a:r>
              <a:rPr lang="en-US" sz="2800" dirty="0">
                <a:latin typeface="Museo Sans 500" panose="02000000000000000000" pitchFamily="2" charset="77"/>
              </a:rPr>
              <a:t>Define evidence based “time windows” for thrombolytic and endovascular treatment of acute ischemic stroke (AIS)</a:t>
            </a:r>
          </a:p>
          <a:p>
            <a:pPr marL="514350" indent="-514350">
              <a:buAutoNum type="arabicPeriod"/>
            </a:pPr>
            <a:endParaRPr lang="en-US" sz="2800" dirty="0">
              <a:latin typeface="Museo Sans 500" panose="02000000000000000000" pitchFamily="2" charset="77"/>
            </a:endParaRPr>
          </a:p>
          <a:p>
            <a:pPr marL="514350" indent="-514350">
              <a:buAutoNum type="arabicPeriod"/>
            </a:pPr>
            <a:endParaRPr lang="en-US" sz="2800" dirty="0">
              <a:latin typeface="Museo Sans 500" panose="02000000000000000000" pitchFamily="2" charset="77"/>
            </a:endParaRPr>
          </a:p>
          <a:p>
            <a:pPr marL="514350" indent="-514350">
              <a:buAutoNum type="arabicPeriod"/>
            </a:pPr>
            <a:r>
              <a:rPr lang="en-US" sz="2800" dirty="0">
                <a:latin typeface="Museo Sans 500" panose="02000000000000000000" pitchFamily="2" charset="77"/>
              </a:rPr>
              <a:t>Define evidence behind “extended time windows” for AIS therapies</a:t>
            </a:r>
          </a:p>
          <a:p>
            <a:pPr marL="514350" indent="-514350">
              <a:buAutoNum type="arabicPeriod"/>
            </a:pPr>
            <a:endParaRPr lang="en-US" sz="2800" dirty="0">
              <a:latin typeface="Museo Sans 500" panose="02000000000000000000" pitchFamily="2" charset="77"/>
            </a:endParaRPr>
          </a:p>
          <a:p>
            <a:pPr marL="514350" indent="-514350">
              <a:buAutoNum type="arabicPeriod"/>
            </a:pPr>
            <a:endParaRPr lang="en-US" sz="2800" dirty="0">
              <a:latin typeface="Museo Sans 500" panose="02000000000000000000" pitchFamily="2" charset="77"/>
            </a:endParaRPr>
          </a:p>
          <a:p>
            <a:pPr marL="514350" indent="-514350">
              <a:buAutoNum type="arabicPeriod"/>
            </a:pPr>
            <a:r>
              <a:rPr lang="en-US" sz="2800" dirty="0">
                <a:latin typeface="Museo Sans 500" panose="02000000000000000000" pitchFamily="2" charset="77"/>
              </a:rPr>
              <a:t>Identify scenarios in which “time limits” may be less critical in decision making</a:t>
            </a:r>
          </a:p>
          <a:p>
            <a:pPr marL="514350" indent="-514350">
              <a:buAutoNum type="arabicPeriod"/>
            </a:pPr>
            <a:endParaRPr lang="en-US" sz="2800" dirty="0">
              <a:latin typeface="Museo Sans 500" panose="02000000000000000000" pitchFamily="2" charset="77"/>
            </a:endParaRPr>
          </a:p>
          <a:p>
            <a:pPr marL="514350" indent="-514350">
              <a:buAutoNum type="arabicPeriod"/>
            </a:pPr>
            <a:endParaRPr lang="en-US" sz="2800" dirty="0">
              <a:latin typeface="Museo Sans 500" panose="02000000000000000000" pitchFamily="2" charset="77"/>
            </a:endParaRPr>
          </a:p>
          <a:p>
            <a:pPr marL="514350" indent="-514350">
              <a:buAutoNum type="arabicPeriod"/>
            </a:pPr>
            <a:r>
              <a:rPr lang="en-US" sz="2800" dirty="0">
                <a:latin typeface="Museo Sans 500" panose="02000000000000000000" pitchFamily="2" charset="77"/>
              </a:rPr>
              <a:t>Identify imaging modalities to utilize in decision making</a:t>
            </a:r>
          </a:p>
        </p:txBody>
      </p:sp>
      <p:pic>
        <p:nvPicPr>
          <p:cNvPr id="3" name="Picture 2">
            <a:extLst>
              <a:ext uri="{FF2B5EF4-FFF2-40B4-BE49-F238E27FC236}">
                <a16:creationId xmlns:a16="http://schemas.microsoft.com/office/drawing/2014/main" id="{F5319079-DA44-6719-118F-4946866F19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29072" y="6051736"/>
            <a:ext cx="2262927" cy="767094"/>
          </a:xfrm>
          <a:prstGeom prst="rect">
            <a:avLst/>
          </a:prstGeom>
        </p:spPr>
      </p:pic>
    </p:spTree>
    <p:extLst>
      <p:ext uri="{BB962C8B-B14F-4D97-AF65-F5344CB8AC3E}">
        <p14:creationId xmlns:p14="http://schemas.microsoft.com/office/powerpoint/2010/main" val="1440781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11719518"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Scenarios in which “time limits” may be less critical</a:t>
            </a:r>
          </a:p>
        </p:txBody>
      </p:sp>
      <p:cxnSp>
        <p:nvCxnSpPr>
          <p:cNvPr id="10" name="Straight Connector 9">
            <a:extLst>
              <a:ext uri="{FF2B5EF4-FFF2-40B4-BE49-F238E27FC236}">
                <a16:creationId xmlns:a16="http://schemas.microsoft.com/office/drawing/2014/main" id="{996C1584-470F-E06B-8F6B-8723A3A51F1F}"/>
              </a:ext>
            </a:extLst>
          </p:cNvPr>
          <p:cNvCxnSpPr>
            <a:cxnSpLocks/>
          </p:cNvCxnSpPr>
          <p:nvPr/>
        </p:nvCxnSpPr>
        <p:spPr>
          <a:xfrm>
            <a:off x="159485" y="1880928"/>
            <a:ext cx="5604247" cy="0"/>
          </a:xfrm>
          <a:prstGeom prst="line">
            <a:avLst/>
          </a:prstGeom>
          <a:ln w="28575"/>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39FD70E6-13B4-2EC7-49D6-7DAEC7376161}"/>
              </a:ext>
            </a:extLst>
          </p:cNvPr>
          <p:cNvSpPr txBox="1"/>
          <p:nvPr/>
        </p:nvSpPr>
        <p:spPr>
          <a:xfrm>
            <a:off x="712382" y="1357708"/>
            <a:ext cx="5121676" cy="523220"/>
          </a:xfrm>
          <a:prstGeom prst="rect">
            <a:avLst/>
          </a:prstGeom>
          <a:noFill/>
        </p:spPr>
        <p:txBody>
          <a:bodyPr wrap="square" rtlCol="0">
            <a:spAutoFit/>
          </a:bodyPr>
          <a:lstStyle/>
          <a:p>
            <a:r>
              <a:rPr lang="en-US" sz="2800" dirty="0"/>
              <a:t>Thrombolytic Therapy (&gt;9 h)</a:t>
            </a:r>
          </a:p>
        </p:txBody>
      </p:sp>
      <p:sp>
        <p:nvSpPr>
          <p:cNvPr id="13" name="TextBox 12">
            <a:extLst>
              <a:ext uri="{FF2B5EF4-FFF2-40B4-BE49-F238E27FC236}">
                <a16:creationId xmlns:a16="http://schemas.microsoft.com/office/drawing/2014/main" id="{697BE582-1A05-0E75-71A9-DF30C8875F4B}"/>
              </a:ext>
            </a:extLst>
          </p:cNvPr>
          <p:cNvSpPr txBox="1"/>
          <p:nvPr/>
        </p:nvSpPr>
        <p:spPr>
          <a:xfrm>
            <a:off x="159484" y="2158052"/>
            <a:ext cx="11876571" cy="4524315"/>
          </a:xfrm>
          <a:prstGeom prst="rect">
            <a:avLst/>
          </a:prstGeom>
          <a:noFill/>
        </p:spPr>
        <p:txBody>
          <a:bodyPr wrap="square" rtlCol="0">
            <a:spAutoFit/>
          </a:bodyPr>
          <a:lstStyle/>
          <a:p>
            <a:r>
              <a:rPr lang="en-US" sz="2400" u="sng" dirty="0"/>
              <a:t>Common Scenarios</a:t>
            </a:r>
          </a:p>
          <a:p>
            <a:pPr marL="457200" indent="-457200">
              <a:buAutoNum type="arabicPeriod"/>
            </a:pPr>
            <a:r>
              <a:rPr lang="en-US" sz="2400" dirty="0"/>
              <a:t>“Slow progressors” (robust collaterals)</a:t>
            </a:r>
          </a:p>
          <a:p>
            <a:pPr marL="457200" indent="-457200">
              <a:buAutoNum type="arabicPeriod"/>
            </a:pPr>
            <a:r>
              <a:rPr lang="en-US" sz="2400" dirty="0"/>
              <a:t>Wake up strokes</a:t>
            </a:r>
          </a:p>
          <a:p>
            <a:pPr marL="457200" indent="-457200">
              <a:buAutoNum type="arabicPeriod"/>
            </a:pPr>
            <a:r>
              <a:rPr lang="en-US" sz="2400" dirty="0"/>
              <a:t>Motor Lacunar Stroke Syndromes    (lack of MRI, perfusion isn’t for non-</a:t>
            </a:r>
            <a:r>
              <a:rPr lang="en-US" sz="2400" dirty="0" err="1"/>
              <a:t>lvo</a:t>
            </a:r>
            <a:r>
              <a:rPr lang="en-US" sz="2400" dirty="0"/>
              <a:t>)</a:t>
            </a:r>
          </a:p>
          <a:p>
            <a:pPr marL="457200" indent="-457200">
              <a:buAutoNum type="arabicPeriod"/>
            </a:pPr>
            <a:r>
              <a:rPr lang="en-US" sz="2400" dirty="0"/>
              <a:t>Patient Specific Eloquent functions</a:t>
            </a:r>
          </a:p>
          <a:p>
            <a:endParaRPr lang="en-US" sz="2400" dirty="0"/>
          </a:p>
          <a:p>
            <a:endParaRPr lang="en-US" sz="2400" u="sng" dirty="0"/>
          </a:p>
          <a:p>
            <a:r>
              <a:rPr lang="en-US" sz="2400" u="sng" dirty="0"/>
              <a:t>Key Factor</a:t>
            </a:r>
          </a:p>
          <a:p>
            <a:r>
              <a:rPr lang="en-US" sz="2400" dirty="0"/>
              <a:t>Is there enough disability to justify the uncertainty?</a:t>
            </a:r>
          </a:p>
          <a:p>
            <a:endParaRPr lang="en-US" sz="2400" dirty="0"/>
          </a:p>
          <a:p>
            <a:r>
              <a:rPr lang="en-US" sz="2400" dirty="0"/>
              <a:t>General size of the infarcted territory?</a:t>
            </a:r>
          </a:p>
          <a:p>
            <a:endParaRPr lang="en-US" sz="2400" u="sng" dirty="0"/>
          </a:p>
        </p:txBody>
      </p:sp>
    </p:spTree>
    <p:extLst>
      <p:ext uri="{BB962C8B-B14F-4D97-AF65-F5344CB8AC3E}">
        <p14:creationId xmlns:p14="http://schemas.microsoft.com/office/powerpoint/2010/main" val="1792074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11719518"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Neurology Retrospective Cohort study</a:t>
            </a:r>
          </a:p>
        </p:txBody>
      </p:sp>
      <p:pic>
        <p:nvPicPr>
          <p:cNvPr id="8" name="Picture 7">
            <a:extLst>
              <a:ext uri="{FF2B5EF4-FFF2-40B4-BE49-F238E27FC236}">
                <a16:creationId xmlns:a16="http://schemas.microsoft.com/office/drawing/2014/main" id="{88B3701E-2BC9-76C2-F358-A8BDCAC54662}"/>
              </a:ext>
            </a:extLst>
          </p:cNvPr>
          <p:cNvPicPr>
            <a:picLocks noChangeAspect="1"/>
          </p:cNvPicPr>
          <p:nvPr/>
        </p:nvPicPr>
        <p:blipFill>
          <a:blip r:embed="rId3"/>
          <a:stretch>
            <a:fillRect/>
          </a:stretch>
        </p:blipFill>
        <p:spPr>
          <a:xfrm>
            <a:off x="2381197" y="1151833"/>
            <a:ext cx="6869129" cy="1969388"/>
          </a:xfrm>
          <a:prstGeom prst="rect">
            <a:avLst/>
          </a:prstGeom>
        </p:spPr>
      </p:pic>
      <p:sp>
        <p:nvSpPr>
          <p:cNvPr id="9" name="TextBox 8">
            <a:extLst>
              <a:ext uri="{FF2B5EF4-FFF2-40B4-BE49-F238E27FC236}">
                <a16:creationId xmlns:a16="http://schemas.microsoft.com/office/drawing/2014/main" id="{4306FF54-0E5B-15C6-9668-AD2A4DD31D53}"/>
              </a:ext>
            </a:extLst>
          </p:cNvPr>
          <p:cNvSpPr txBox="1"/>
          <p:nvPr/>
        </p:nvSpPr>
        <p:spPr>
          <a:xfrm>
            <a:off x="9253890" y="6492875"/>
            <a:ext cx="3005823" cy="369332"/>
          </a:xfrm>
          <a:prstGeom prst="rect">
            <a:avLst/>
          </a:prstGeom>
          <a:noFill/>
        </p:spPr>
        <p:txBody>
          <a:bodyPr wrap="none" rtlCol="0">
            <a:spAutoFit/>
          </a:bodyPr>
          <a:lstStyle/>
          <a:p>
            <a:r>
              <a:rPr lang="en-US" dirty="0"/>
              <a:t>Macha </a:t>
            </a:r>
            <a:r>
              <a:rPr lang="en-US" i="1" dirty="0"/>
              <a:t>et al., </a:t>
            </a:r>
            <a:r>
              <a:rPr lang="en-US" dirty="0"/>
              <a:t>Neurology</a:t>
            </a:r>
            <a:r>
              <a:rPr lang="en-US" i="1" dirty="0"/>
              <a:t>,</a:t>
            </a:r>
            <a:r>
              <a:rPr lang="en-US" dirty="0"/>
              <a:t> 2020</a:t>
            </a:r>
          </a:p>
        </p:txBody>
      </p:sp>
      <p:sp>
        <p:nvSpPr>
          <p:cNvPr id="10" name="TextBox 9">
            <a:extLst>
              <a:ext uri="{FF2B5EF4-FFF2-40B4-BE49-F238E27FC236}">
                <a16:creationId xmlns:a16="http://schemas.microsoft.com/office/drawing/2014/main" id="{2917EF47-0E39-F242-9F7F-6F12C7C1A4B4}"/>
              </a:ext>
            </a:extLst>
          </p:cNvPr>
          <p:cNvSpPr txBox="1"/>
          <p:nvPr/>
        </p:nvSpPr>
        <p:spPr>
          <a:xfrm>
            <a:off x="472482" y="3142307"/>
            <a:ext cx="11379200" cy="3724096"/>
          </a:xfrm>
          <a:prstGeom prst="rect">
            <a:avLst/>
          </a:prstGeom>
          <a:noFill/>
        </p:spPr>
        <p:txBody>
          <a:bodyPr wrap="square" rtlCol="0">
            <a:spAutoFit/>
          </a:bodyPr>
          <a:lstStyle/>
          <a:p>
            <a:r>
              <a:rPr lang="en-US" sz="2400" b="1" dirty="0">
                <a:latin typeface="Museo Sans 500" panose="02000000000000000000" pitchFamily="2" charset="77"/>
              </a:rPr>
              <a:t>Study</a:t>
            </a:r>
            <a:r>
              <a:rPr lang="en-US" sz="2400" dirty="0">
                <a:latin typeface="Museo Sans 500" panose="02000000000000000000" pitchFamily="2" charset="77"/>
              </a:rPr>
              <a:t>:	 - Retrospective analysis </a:t>
            </a:r>
          </a:p>
          <a:p>
            <a:r>
              <a:rPr lang="en-US" sz="2400" dirty="0">
                <a:latin typeface="Museo Sans 500" panose="02000000000000000000" pitchFamily="2" charset="77"/>
              </a:rPr>
              <a:t>	 - efficacy/safety in unknown or extended time window using MRI or CT perfusion. </a:t>
            </a:r>
          </a:p>
          <a:p>
            <a:r>
              <a:rPr lang="en-US" sz="2400" dirty="0">
                <a:latin typeface="Museo Sans 500" panose="02000000000000000000" pitchFamily="2" charset="77"/>
              </a:rPr>
              <a:t>	 - All received IV tPA</a:t>
            </a:r>
          </a:p>
          <a:p>
            <a:endParaRPr lang="en-US" sz="2400" dirty="0">
              <a:latin typeface="Museo Sans 500" panose="02000000000000000000" pitchFamily="2" charset="77"/>
            </a:endParaRPr>
          </a:p>
          <a:p>
            <a:r>
              <a:rPr lang="en-US" sz="2400" b="1" dirty="0">
                <a:latin typeface="Museo Sans 500" panose="02000000000000000000" pitchFamily="2" charset="77"/>
                <a:sym typeface="Wingdings" panose="05000000000000000000" pitchFamily="2" charset="2"/>
              </a:rPr>
              <a:t>Groups:   </a:t>
            </a:r>
            <a:r>
              <a:rPr lang="en-US" sz="2400" dirty="0">
                <a:latin typeface="Museo Sans 500" panose="02000000000000000000" pitchFamily="2" charset="77"/>
                <a:sym typeface="Wingdings" panose="05000000000000000000" pitchFamily="2" charset="2"/>
              </a:rPr>
              <a:t>100 participants CT imaging             84 participants MR imaging</a:t>
            </a:r>
          </a:p>
          <a:p>
            <a:endParaRPr lang="en-US" sz="2400" dirty="0">
              <a:latin typeface="Museo Sans 500" panose="02000000000000000000" pitchFamily="2" charset="77"/>
              <a:sym typeface="Wingdings" panose="05000000000000000000" pitchFamily="2" charset="2"/>
            </a:endParaRPr>
          </a:p>
          <a:p>
            <a:r>
              <a:rPr lang="en-US" sz="2400" b="1" dirty="0">
                <a:latin typeface="Museo Sans 500" panose="02000000000000000000" pitchFamily="2" charset="77"/>
                <a:sym typeface="Wingdings" panose="05000000000000000000" pitchFamily="2" charset="2"/>
              </a:rPr>
              <a:t>Safety Outcome:  </a:t>
            </a:r>
            <a:r>
              <a:rPr lang="en-US" sz="2400" dirty="0">
                <a:latin typeface="Museo Sans 500" panose="02000000000000000000" pitchFamily="2" charset="77"/>
                <a:sym typeface="Wingdings" panose="05000000000000000000" pitchFamily="2" charset="2"/>
              </a:rPr>
              <a:t>Any ICH, sICH, death at 90 days	</a:t>
            </a:r>
          </a:p>
          <a:p>
            <a:endParaRPr lang="en-US" sz="2400" dirty="0">
              <a:latin typeface="Museo Sans 500" panose="02000000000000000000" pitchFamily="2" charset="77"/>
              <a:sym typeface="Wingdings" panose="05000000000000000000" pitchFamily="2" charset="2"/>
            </a:endParaRPr>
          </a:p>
          <a:p>
            <a:r>
              <a:rPr lang="en-US" sz="2400" b="1" dirty="0">
                <a:latin typeface="Museo Sans 500" panose="02000000000000000000" pitchFamily="2" charset="77"/>
                <a:sym typeface="Wingdings" panose="05000000000000000000" pitchFamily="2" charset="2"/>
              </a:rPr>
              <a:t>Efficacy Outcomes:  </a:t>
            </a:r>
            <a:r>
              <a:rPr lang="en-US" sz="2400" dirty="0">
                <a:latin typeface="Museo Sans 500" panose="02000000000000000000" pitchFamily="2" charset="77"/>
                <a:sym typeface="Wingdings" panose="05000000000000000000" pitchFamily="2" charset="2"/>
              </a:rPr>
              <a:t>Early neurologic improvement, mRS at 90 days			</a:t>
            </a:r>
            <a:endParaRPr lang="en-US" sz="2000" dirty="0">
              <a:solidFill>
                <a:schemeClr val="accent1">
                  <a:lumMod val="50000"/>
                </a:schemeClr>
              </a:solidFill>
              <a:latin typeface="Museo Sans 500" panose="02000000000000000000" pitchFamily="2" charset="77"/>
            </a:endParaRPr>
          </a:p>
          <a:p>
            <a:endParaRPr lang="en-US" sz="2000" dirty="0">
              <a:solidFill>
                <a:schemeClr val="accent1">
                  <a:lumMod val="50000"/>
                </a:schemeClr>
              </a:solidFill>
              <a:latin typeface="Museo Sans 500" panose="02000000000000000000" pitchFamily="2" charset="77"/>
            </a:endParaRPr>
          </a:p>
        </p:txBody>
      </p:sp>
    </p:spTree>
    <p:extLst>
      <p:ext uri="{BB962C8B-B14F-4D97-AF65-F5344CB8AC3E}">
        <p14:creationId xmlns:p14="http://schemas.microsoft.com/office/powerpoint/2010/main" val="2233543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11719518"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Neurology Retrospective Cohort study</a:t>
            </a:r>
          </a:p>
        </p:txBody>
      </p:sp>
      <p:pic>
        <p:nvPicPr>
          <p:cNvPr id="2050" name="Picture 2">
            <a:extLst>
              <a:ext uri="{FF2B5EF4-FFF2-40B4-BE49-F238E27FC236}">
                <a16:creationId xmlns:a16="http://schemas.microsoft.com/office/drawing/2014/main" id="{67559A75-8702-6575-842E-4BE6126E1A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9923"/>
          <a:stretch/>
        </p:blipFill>
        <p:spPr bwMode="auto">
          <a:xfrm>
            <a:off x="382770" y="1173099"/>
            <a:ext cx="7963786" cy="54718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88568BA-23F5-2F8C-8402-FF754CEE6546}"/>
              </a:ext>
            </a:extLst>
          </p:cNvPr>
          <p:cNvSpPr txBox="1"/>
          <p:nvPr/>
        </p:nvSpPr>
        <p:spPr>
          <a:xfrm>
            <a:off x="9253890" y="6492875"/>
            <a:ext cx="3005823" cy="369332"/>
          </a:xfrm>
          <a:prstGeom prst="rect">
            <a:avLst/>
          </a:prstGeom>
          <a:noFill/>
        </p:spPr>
        <p:txBody>
          <a:bodyPr wrap="none" rtlCol="0">
            <a:spAutoFit/>
          </a:bodyPr>
          <a:lstStyle/>
          <a:p>
            <a:r>
              <a:rPr lang="en-US" dirty="0"/>
              <a:t>Macha </a:t>
            </a:r>
            <a:r>
              <a:rPr lang="en-US" i="1" dirty="0"/>
              <a:t>et al., </a:t>
            </a:r>
            <a:r>
              <a:rPr lang="en-US" dirty="0"/>
              <a:t>Neurology</a:t>
            </a:r>
            <a:r>
              <a:rPr lang="en-US" i="1" dirty="0"/>
              <a:t>,</a:t>
            </a:r>
            <a:r>
              <a:rPr lang="en-US" dirty="0"/>
              <a:t> 2020</a:t>
            </a:r>
          </a:p>
        </p:txBody>
      </p:sp>
      <p:graphicFrame>
        <p:nvGraphicFramePr>
          <p:cNvPr id="7" name="Table 6">
            <a:extLst>
              <a:ext uri="{FF2B5EF4-FFF2-40B4-BE49-F238E27FC236}">
                <a16:creationId xmlns:a16="http://schemas.microsoft.com/office/drawing/2014/main" id="{D1B0D89D-2523-C656-D9B5-C17FA0417B0B}"/>
              </a:ext>
            </a:extLst>
          </p:cNvPr>
          <p:cNvGraphicFramePr>
            <a:graphicFrameLocks noGrp="1"/>
          </p:cNvGraphicFramePr>
          <p:nvPr>
            <p:extLst>
              <p:ext uri="{D42A27DB-BD31-4B8C-83A1-F6EECF244321}">
                <p14:modId xmlns:p14="http://schemas.microsoft.com/office/powerpoint/2010/main" val="3120563623"/>
              </p:ext>
            </p:extLst>
          </p:nvPr>
        </p:nvGraphicFramePr>
        <p:xfrm>
          <a:off x="8569843" y="2879254"/>
          <a:ext cx="3615072" cy="1767464"/>
        </p:xfrm>
        <a:graphic>
          <a:graphicData uri="http://schemas.openxmlformats.org/drawingml/2006/table">
            <a:tbl>
              <a:tblPr firstRow="1" bandRow="1">
                <a:tableStyleId>{5C22544A-7EE6-4342-B048-85BDC9FD1C3A}</a:tableStyleId>
              </a:tblPr>
              <a:tblGrid>
                <a:gridCol w="1205024">
                  <a:extLst>
                    <a:ext uri="{9D8B030D-6E8A-4147-A177-3AD203B41FA5}">
                      <a16:colId xmlns:a16="http://schemas.microsoft.com/office/drawing/2014/main" val="880331258"/>
                    </a:ext>
                  </a:extLst>
                </a:gridCol>
                <a:gridCol w="1205024">
                  <a:extLst>
                    <a:ext uri="{9D8B030D-6E8A-4147-A177-3AD203B41FA5}">
                      <a16:colId xmlns:a16="http://schemas.microsoft.com/office/drawing/2014/main" val="1344710854"/>
                    </a:ext>
                  </a:extLst>
                </a:gridCol>
                <a:gridCol w="1205024">
                  <a:extLst>
                    <a:ext uri="{9D8B030D-6E8A-4147-A177-3AD203B41FA5}">
                      <a16:colId xmlns:a16="http://schemas.microsoft.com/office/drawing/2014/main" val="1708942732"/>
                    </a:ext>
                  </a:extLst>
                </a:gridCol>
              </a:tblGrid>
              <a:tr h="339894">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195835975"/>
                  </a:ext>
                </a:extLst>
              </a:tr>
              <a:tr h="700852">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897059670"/>
                  </a:ext>
                </a:extLst>
              </a:tr>
              <a:tr h="700852">
                <a:tc>
                  <a:txBody>
                    <a:bodyPr/>
                    <a:lstStyle/>
                    <a:p>
                      <a:pPr algn="ctr" rtl="0" fontAlgn="t">
                        <a:spcBef>
                          <a:spcPts val="0"/>
                        </a:spcBef>
                        <a:spcAft>
                          <a:spcPts val="0"/>
                        </a:spcAft>
                      </a:pPr>
                      <a:r>
                        <a:rPr lang="en-US" sz="1600" b="1" i="0" u="none" strike="noStrike" dirty="0">
                          <a:solidFill>
                            <a:schemeClr val="tx1"/>
                          </a:solidFill>
                          <a:effectLst/>
                          <a:latin typeface="Museo Sans 500" panose="02000000000000000000"/>
                        </a:rPr>
                        <a:t>ECASS II</a:t>
                      </a:r>
                      <a:endParaRPr lang="en-US" sz="1600" dirty="0">
                        <a:solidFill>
                          <a:schemeClr val="tx1"/>
                        </a:solidFill>
                        <a:effectLst/>
                        <a:latin typeface="Museo Sans 500" panose="02000000000000000000"/>
                      </a:endParaRPr>
                    </a:p>
                    <a:p>
                      <a:pPr algn="ctr" rtl="0" fontAlgn="t">
                        <a:spcBef>
                          <a:spcPts val="0"/>
                        </a:spcBef>
                        <a:spcAft>
                          <a:spcPts val="0"/>
                        </a:spcAft>
                      </a:pPr>
                      <a:r>
                        <a:rPr lang="en-US" sz="1600" b="1" i="0" u="none" strike="noStrike" dirty="0">
                          <a:solidFill>
                            <a:schemeClr val="tx1"/>
                          </a:solidFill>
                          <a:effectLst/>
                          <a:latin typeface="Museo Sans 500" panose="02000000000000000000"/>
                        </a:rPr>
                        <a:t>(N=800)</a:t>
                      </a:r>
                      <a:endParaRPr lang="en-US" sz="1600" dirty="0">
                        <a:solidFill>
                          <a:schemeClr val="tx1"/>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1600" b="0" i="0" u="none" strike="noStrike" dirty="0">
                          <a:solidFill>
                            <a:schemeClr val="tx1"/>
                          </a:solidFill>
                          <a:effectLst/>
                          <a:latin typeface="Museo Sans 500" panose="02000000000000000000"/>
                        </a:rPr>
                        <a:t>0-6</a:t>
                      </a:r>
                      <a:endParaRPr lang="en-US" sz="1600" dirty="0">
                        <a:solidFill>
                          <a:schemeClr val="tx1"/>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1600" b="0" i="0" u="none" strike="noStrike" dirty="0">
                          <a:solidFill>
                            <a:schemeClr val="tx1"/>
                          </a:solidFill>
                          <a:effectLst/>
                          <a:latin typeface="Museo Sans 500" panose="02000000000000000000"/>
                        </a:rPr>
                        <a:t>5.4%</a:t>
                      </a:r>
                      <a:endParaRPr lang="en-US" sz="1600" dirty="0">
                        <a:solidFill>
                          <a:schemeClr val="tx1"/>
                        </a:solidFill>
                        <a:effectLst/>
                        <a:latin typeface="Museo Sans 500" panose="02000000000000000000"/>
                      </a:endParaRPr>
                    </a:p>
                  </a:txBody>
                  <a:tcPr marL="26407" marR="26407" marT="26407" marB="26407" anchor="ctr"/>
                </a:tc>
                <a:extLst>
                  <a:ext uri="{0D108BD9-81ED-4DB2-BD59-A6C34878D82A}">
                    <a16:rowId xmlns:a16="http://schemas.microsoft.com/office/drawing/2014/main" val="2510042343"/>
                  </a:ext>
                </a:extLst>
              </a:tr>
            </a:tbl>
          </a:graphicData>
        </a:graphic>
      </p:graphicFrame>
      <p:graphicFrame>
        <p:nvGraphicFramePr>
          <p:cNvPr id="8" name="Table 7">
            <a:extLst>
              <a:ext uri="{FF2B5EF4-FFF2-40B4-BE49-F238E27FC236}">
                <a16:creationId xmlns:a16="http://schemas.microsoft.com/office/drawing/2014/main" id="{ACBF86FF-EC34-FF3A-3F90-F7A12615C88D}"/>
              </a:ext>
            </a:extLst>
          </p:cNvPr>
          <p:cNvGraphicFramePr>
            <a:graphicFrameLocks noGrp="1"/>
          </p:cNvGraphicFramePr>
          <p:nvPr>
            <p:extLst>
              <p:ext uri="{D42A27DB-BD31-4B8C-83A1-F6EECF244321}">
                <p14:modId xmlns:p14="http://schemas.microsoft.com/office/powerpoint/2010/main" val="156807409"/>
              </p:ext>
            </p:extLst>
          </p:nvPr>
        </p:nvGraphicFramePr>
        <p:xfrm>
          <a:off x="8569843" y="2908399"/>
          <a:ext cx="3615072" cy="1032909"/>
        </p:xfrm>
        <a:graphic>
          <a:graphicData uri="http://schemas.openxmlformats.org/drawingml/2006/table">
            <a:tbl>
              <a:tblPr firstRow="1" bandRow="1">
                <a:tableStyleId>{5C22544A-7EE6-4342-B048-85BDC9FD1C3A}</a:tableStyleId>
              </a:tblPr>
              <a:tblGrid>
                <a:gridCol w="1205024">
                  <a:extLst>
                    <a:ext uri="{9D8B030D-6E8A-4147-A177-3AD203B41FA5}">
                      <a16:colId xmlns:a16="http://schemas.microsoft.com/office/drawing/2014/main" val="1342773598"/>
                    </a:ext>
                  </a:extLst>
                </a:gridCol>
                <a:gridCol w="1205024">
                  <a:extLst>
                    <a:ext uri="{9D8B030D-6E8A-4147-A177-3AD203B41FA5}">
                      <a16:colId xmlns:a16="http://schemas.microsoft.com/office/drawing/2014/main" val="2023897457"/>
                    </a:ext>
                  </a:extLst>
                </a:gridCol>
                <a:gridCol w="1205024">
                  <a:extLst>
                    <a:ext uri="{9D8B030D-6E8A-4147-A177-3AD203B41FA5}">
                      <a16:colId xmlns:a16="http://schemas.microsoft.com/office/drawing/2014/main" val="1996372698"/>
                    </a:ext>
                  </a:extLst>
                </a:gridCol>
              </a:tblGrid>
              <a:tr h="0">
                <a:tc>
                  <a:txBody>
                    <a:bodyPr/>
                    <a:lstStyle/>
                    <a:p>
                      <a:pPr algn="ctr" rtl="0" fontAlgn="t">
                        <a:spcBef>
                          <a:spcPts val="0"/>
                        </a:spcBef>
                        <a:spcAft>
                          <a:spcPts val="0"/>
                        </a:spcAft>
                      </a:pPr>
                      <a:r>
                        <a:rPr lang="en-US" sz="1600" b="1" i="0" u="none" strike="noStrike" dirty="0">
                          <a:solidFill>
                            <a:schemeClr val="bg1"/>
                          </a:solidFill>
                          <a:effectLst/>
                          <a:latin typeface="Museo Sans 500" panose="02000000000000000000"/>
                        </a:rPr>
                        <a:t>Study</a:t>
                      </a:r>
                      <a:endParaRPr lang="en-US" sz="1600" dirty="0">
                        <a:solidFill>
                          <a:schemeClr val="bg1"/>
                        </a:solidFill>
                        <a:effectLst/>
                        <a:latin typeface="Museo Sans 500" panose="02000000000000000000"/>
                      </a:endParaRPr>
                    </a:p>
                  </a:txBody>
                  <a:tcPr marL="26407" marR="26407" marT="26407" marB="26407" anchor="ctr"/>
                </a:tc>
                <a:tc>
                  <a:txBody>
                    <a:bodyPr/>
                    <a:lstStyle/>
                    <a:p>
                      <a:pPr algn="ctr" rtl="0" fontAlgn="t">
                        <a:spcBef>
                          <a:spcPts val="0"/>
                        </a:spcBef>
                        <a:spcAft>
                          <a:spcPts val="0"/>
                        </a:spcAft>
                      </a:pPr>
                      <a:r>
                        <a:rPr lang="en-US" sz="1600" b="1" i="0" u="none" strike="noStrike" dirty="0">
                          <a:solidFill>
                            <a:schemeClr val="bg1"/>
                          </a:solidFill>
                          <a:effectLst/>
                          <a:latin typeface="Museo Sans 500" panose="02000000000000000000"/>
                        </a:rPr>
                        <a:t>Time (H)</a:t>
                      </a:r>
                      <a:endParaRPr lang="en-US" sz="1600" dirty="0">
                        <a:solidFill>
                          <a:schemeClr val="bg1"/>
                        </a:solidFill>
                        <a:effectLst/>
                        <a:latin typeface="Museo Sans 500" panose="02000000000000000000"/>
                      </a:endParaRPr>
                    </a:p>
                  </a:txBody>
                  <a:tcPr marL="26407" marR="26407" marT="26407" marB="26407" anchor="ctr"/>
                </a:tc>
                <a:tc>
                  <a:txBody>
                    <a:bodyPr/>
                    <a:lstStyle/>
                    <a:p>
                      <a:pPr algn="ctr" rtl="0" fontAlgn="t">
                        <a:spcBef>
                          <a:spcPts val="0"/>
                        </a:spcBef>
                        <a:spcAft>
                          <a:spcPts val="0"/>
                        </a:spcAft>
                      </a:pPr>
                      <a:r>
                        <a:rPr lang="en-US" sz="1600" b="1" i="0" u="none" strike="noStrike" dirty="0">
                          <a:solidFill>
                            <a:schemeClr val="bg1"/>
                          </a:solidFill>
                          <a:effectLst/>
                          <a:latin typeface="Museo Sans 500" panose="02000000000000000000"/>
                        </a:rPr>
                        <a:t>Net </a:t>
                      </a:r>
                      <a:r>
                        <a:rPr lang="en-US" sz="1600" b="1" i="0" u="none" strike="noStrike" dirty="0" err="1">
                          <a:solidFill>
                            <a:schemeClr val="bg1"/>
                          </a:solidFill>
                          <a:effectLst/>
                          <a:latin typeface="Museo Sans 500" panose="02000000000000000000"/>
                        </a:rPr>
                        <a:t>sICH</a:t>
                      </a:r>
                      <a:r>
                        <a:rPr lang="en-US" sz="1600" b="1" i="0" u="none" strike="noStrike" dirty="0">
                          <a:solidFill>
                            <a:schemeClr val="bg1"/>
                          </a:solidFill>
                          <a:effectLst/>
                          <a:latin typeface="Museo Sans 500" panose="02000000000000000000"/>
                        </a:rPr>
                        <a:t> Rate</a:t>
                      </a:r>
                      <a:endParaRPr lang="en-US" sz="1600" dirty="0">
                        <a:solidFill>
                          <a:schemeClr val="bg1"/>
                        </a:solidFill>
                        <a:effectLst/>
                        <a:latin typeface="Museo Sans 500" panose="02000000000000000000"/>
                      </a:endParaRPr>
                    </a:p>
                  </a:txBody>
                  <a:tcPr marL="26407" marR="26407" marT="26407" marB="26407" anchor="ctr"/>
                </a:tc>
                <a:extLst>
                  <a:ext uri="{0D108BD9-81ED-4DB2-BD59-A6C34878D82A}">
                    <a16:rowId xmlns:a16="http://schemas.microsoft.com/office/drawing/2014/main" val="3342633816"/>
                  </a:ext>
                </a:extLst>
              </a:tr>
              <a:tr h="736255">
                <a:tc>
                  <a:txBody>
                    <a:bodyPr/>
                    <a:lstStyle/>
                    <a:p>
                      <a:pPr algn="ctr" rtl="0" fontAlgn="t">
                        <a:spcBef>
                          <a:spcPts val="0"/>
                        </a:spcBef>
                        <a:spcAft>
                          <a:spcPts val="0"/>
                        </a:spcAft>
                      </a:pPr>
                      <a:r>
                        <a:rPr lang="en-US" sz="1600" b="1" i="0" u="none" strike="noStrike" dirty="0">
                          <a:solidFill>
                            <a:schemeClr val="tx1"/>
                          </a:solidFill>
                          <a:effectLst/>
                          <a:latin typeface="Museo Sans 500" panose="02000000000000000000"/>
                        </a:rPr>
                        <a:t>NINDS</a:t>
                      </a:r>
                      <a:endParaRPr lang="en-US" sz="1600" dirty="0">
                        <a:solidFill>
                          <a:schemeClr val="tx1"/>
                        </a:solidFill>
                        <a:effectLst/>
                        <a:latin typeface="Museo Sans 500" panose="02000000000000000000"/>
                      </a:endParaRPr>
                    </a:p>
                    <a:p>
                      <a:pPr algn="ctr" rtl="0" fontAlgn="t">
                        <a:spcBef>
                          <a:spcPts val="0"/>
                        </a:spcBef>
                        <a:spcAft>
                          <a:spcPts val="0"/>
                        </a:spcAft>
                      </a:pPr>
                      <a:r>
                        <a:rPr lang="en-US" sz="1600" b="0" i="0" u="none" strike="noStrike" dirty="0">
                          <a:solidFill>
                            <a:schemeClr val="tx1"/>
                          </a:solidFill>
                          <a:effectLst/>
                          <a:latin typeface="Museo Sans 500" panose="02000000000000000000"/>
                        </a:rPr>
                        <a:t>(N=624)</a:t>
                      </a:r>
                      <a:endParaRPr lang="en-US" sz="1600" dirty="0">
                        <a:solidFill>
                          <a:schemeClr val="tx1"/>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1600" b="0" i="0" u="none" strike="noStrike" dirty="0">
                          <a:solidFill>
                            <a:schemeClr val="tx1"/>
                          </a:solidFill>
                          <a:effectLst/>
                          <a:latin typeface="Museo Sans 500" panose="02000000000000000000"/>
                        </a:rPr>
                        <a:t>0-3</a:t>
                      </a:r>
                      <a:endParaRPr lang="en-US" sz="1600" dirty="0">
                        <a:solidFill>
                          <a:schemeClr val="tx1"/>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1600" b="0" i="0" u="none" strike="noStrike" dirty="0">
                          <a:solidFill>
                            <a:schemeClr val="tx1"/>
                          </a:solidFill>
                          <a:effectLst/>
                          <a:latin typeface="Museo Sans 500" panose="02000000000000000000"/>
                        </a:rPr>
                        <a:t>5.8%</a:t>
                      </a:r>
                      <a:endParaRPr lang="en-US" sz="1600" dirty="0">
                        <a:solidFill>
                          <a:schemeClr val="tx1"/>
                        </a:solidFill>
                        <a:effectLst/>
                        <a:latin typeface="Museo Sans 500" panose="02000000000000000000"/>
                      </a:endParaRPr>
                    </a:p>
                  </a:txBody>
                  <a:tcPr marL="26407" marR="26407" marT="26407" marB="26407" anchor="ctr"/>
                </a:tc>
                <a:extLst>
                  <a:ext uri="{0D108BD9-81ED-4DB2-BD59-A6C34878D82A}">
                    <a16:rowId xmlns:a16="http://schemas.microsoft.com/office/drawing/2014/main" val="1657955014"/>
                  </a:ext>
                </a:extLst>
              </a:tr>
            </a:tbl>
          </a:graphicData>
        </a:graphic>
      </p:graphicFrame>
      <p:sp>
        <p:nvSpPr>
          <p:cNvPr id="9" name="TextBox 8">
            <a:extLst>
              <a:ext uri="{FF2B5EF4-FFF2-40B4-BE49-F238E27FC236}">
                <a16:creationId xmlns:a16="http://schemas.microsoft.com/office/drawing/2014/main" id="{6D9152EC-4559-8367-D1ED-D69162C9C94B}"/>
              </a:ext>
            </a:extLst>
          </p:cNvPr>
          <p:cNvSpPr txBox="1"/>
          <p:nvPr/>
        </p:nvSpPr>
        <p:spPr>
          <a:xfrm>
            <a:off x="9080209" y="2509922"/>
            <a:ext cx="2945218" cy="369332"/>
          </a:xfrm>
          <a:prstGeom prst="rect">
            <a:avLst/>
          </a:prstGeom>
          <a:noFill/>
        </p:spPr>
        <p:txBody>
          <a:bodyPr wrap="square" rtlCol="0">
            <a:spAutoFit/>
          </a:bodyPr>
          <a:lstStyle/>
          <a:p>
            <a:r>
              <a:rPr lang="en-US" dirty="0"/>
              <a:t>Prior thrombolytic Trials</a:t>
            </a:r>
          </a:p>
        </p:txBody>
      </p:sp>
    </p:spTree>
    <p:extLst>
      <p:ext uri="{BB962C8B-B14F-4D97-AF65-F5344CB8AC3E}">
        <p14:creationId xmlns:p14="http://schemas.microsoft.com/office/powerpoint/2010/main" val="272370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11719518"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Summary</a:t>
            </a:r>
          </a:p>
        </p:txBody>
      </p:sp>
      <p:sp>
        <p:nvSpPr>
          <p:cNvPr id="6" name="TextBox 5">
            <a:extLst>
              <a:ext uri="{FF2B5EF4-FFF2-40B4-BE49-F238E27FC236}">
                <a16:creationId xmlns:a16="http://schemas.microsoft.com/office/drawing/2014/main" id="{DCDCC3F4-2C13-D7BC-0780-4B0127F2AB19}"/>
              </a:ext>
            </a:extLst>
          </p:cNvPr>
          <p:cNvSpPr txBox="1"/>
          <p:nvPr/>
        </p:nvSpPr>
        <p:spPr>
          <a:xfrm>
            <a:off x="148560" y="1188537"/>
            <a:ext cx="12043440" cy="6155531"/>
          </a:xfrm>
          <a:prstGeom prst="rect">
            <a:avLst/>
          </a:prstGeom>
          <a:noFill/>
        </p:spPr>
        <p:txBody>
          <a:bodyPr wrap="square" rtlCol="0">
            <a:spAutoFit/>
          </a:bodyPr>
          <a:lstStyle/>
          <a:p>
            <a:pPr marL="514350" indent="-514350">
              <a:buAutoNum type="arabicPeriod"/>
            </a:pPr>
            <a:r>
              <a:rPr lang="en-US" sz="2600" dirty="0">
                <a:latin typeface="Museo Sans 500" panose="02000000000000000000" pitchFamily="2" charset="77"/>
              </a:rPr>
              <a:t>Robust evidence for IV thrombolytics up to 4.5 hours. </a:t>
            </a:r>
          </a:p>
          <a:p>
            <a:pPr marL="514350" indent="-514350">
              <a:buAutoNum type="arabicPeriod"/>
            </a:pPr>
            <a:endParaRPr lang="en-US" sz="2600" dirty="0">
              <a:latin typeface="Museo Sans 500" panose="02000000000000000000" pitchFamily="2" charset="77"/>
            </a:endParaRPr>
          </a:p>
          <a:p>
            <a:pPr marL="514350" indent="-514350">
              <a:buAutoNum type="arabicPeriod"/>
            </a:pPr>
            <a:endParaRPr lang="en-US" sz="2600" dirty="0">
              <a:latin typeface="Museo Sans 500" panose="02000000000000000000" pitchFamily="2" charset="77"/>
            </a:endParaRPr>
          </a:p>
          <a:p>
            <a:pPr marL="514350" indent="-514350">
              <a:buAutoNum type="arabicPeriod"/>
            </a:pPr>
            <a:r>
              <a:rPr lang="en-US" sz="2600" dirty="0">
                <a:latin typeface="Museo Sans 500" panose="02000000000000000000" pitchFamily="2" charset="77"/>
              </a:rPr>
              <a:t>Emerging data for modest benefit up to 9 hours in select patients with advanced imaging tools. Numerically more hemorrhages.</a:t>
            </a:r>
          </a:p>
          <a:p>
            <a:pPr marL="514350" indent="-514350">
              <a:buAutoNum type="arabicPeriod"/>
            </a:pPr>
            <a:endParaRPr lang="en-US" sz="2600" dirty="0">
              <a:latin typeface="Museo Sans 500" panose="02000000000000000000" pitchFamily="2" charset="77"/>
            </a:endParaRPr>
          </a:p>
          <a:p>
            <a:pPr marL="514350" indent="-514350">
              <a:buAutoNum type="arabicPeriod"/>
            </a:pPr>
            <a:endParaRPr lang="en-US" sz="2600" dirty="0">
              <a:latin typeface="Museo Sans 500" panose="02000000000000000000" pitchFamily="2" charset="77"/>
            </a:endParaRPr>
          </a:p>
          <a:p>
            <a:pPr marL="514350" indent="-514350">
              <a:buAutoNum type="arabicPeriod"/>
            </a:pPr>
            <a:r>
              <a:rPr lang="en-US" sz="2600" dirty="0">
                <a:latin typeface="Museo Sans 500" panose="02000000000000000000" pitchFamily="2" charset="77"/>
              </a:rPr>
              <a:t>Robust evidence for mechanical thrombectomy up to 24 hours, even with large core infarcts.</a:t>
            </a:r>
          </a:p>
          <a:p>
            <a:pPr marL="514350" indent="-514350">
              <a:buAutoNum type="arabicPeriod"/>
            </a:pPr>
            <a:endParaRPr lang="en-US" sz="2600" dirty="0">
              <a:latin typeface="Museo Sans 500" panose="02000000000000000000" pitchFamily="2" charset="77"/>
            </a:endParaRPr>
          </a:p>
          <a:p>
            <a:pPr marL="514350" indent="-514350">
              <a:buAutoNum type="arabicPeriod"/>
            </a:pPr>
            <a:endParaRPr lang="en-US" sz="2600" dirty="0">
              <a:latin typeface="Museo Sans 500" panose="02000000000000000000" pitchFamily="2" charset="77"/>
            </a:endParaRPr>
          </a:p>
          <a:p>
            <a:pPr marL="514350" indent="-514350">
              <a:buAutoNum type="arabicPeriod"/>
            </a:pPr>
            <a:r>
              <a:rPr lang="en-US" sz="2600" dirty="0">
                <a:latin typeface="Museo Sans 500" panose="02000000000000000000" pitchFamily="2" charset="77"/>
              </a:rPr>
              <a:t>No quality evidence for interventions outside of time window, but advanced imaging provides useful information that may </a:t>
            </a:r>
            <a:r>
              <a:rPr lang="en-US" sz="2600">
                <a:latin typeface="Museo Sans 500" panose="02000000000000000000" pitchFamily="2" charset="77"/>
              </a:rPr>
              <a:t>help select </a:t>
            </a:r>
            <a:r>
              <a:rPr lang="en-US" sz="2600" dirty="0">
                <a:latin typeface="Museo Sans 500" panose="02000000000000000000" pitchFamily="2" charset="77"/>
              </a:rPr>
              <a:t>patients outside window.</a:t>
            </a:r>
          </a:p>
          <a:p>
            <a:pPr marL="514350" indent="-514350">
              <a:buAutoNum type="arabicPeriod"/>
            </a:pPr>
            <a:endParaRPr lang="en-US" sz="2800" dirty="0">
              <a:latin typeface="Museo Sans 500" panose="02000000000000000000" pitchFamily="2" charset="77"/>
            </a:endParaRPr>
          </a:p>
          <a:p>
            <a:endParaRPr lang="en-US" sz="2800" dirty="0">
              <a:solidFill>
                <a:schemeClr val="accent1">
                  <a:lumMod val="50000"/>
                </a:schemeClr>
              </a:solidFill>
              <a:latin typeface="Museo Sans 500" panose="02000000000000000000" pitchFamily="2" charset="77"/>
            </a:endParaRPr>
          </a:p>
        </p:txBody>
      </p:sp>
    </p:spTree>
    <p:extLst>
      <p:ext uri="{BB962C8B-B14F-4D97-AF65-F5344CB8AC3E}">
        <p14:creationId xmlns:p14="http://schemas.microsoft.com/office/powerpoint/2010/main" val="61150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0B7C815-B996-2BBF-CBB7-E0CBA8312E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40913"/>
            <a:ext cx="12192000" cy="7198913"/>
          </a:xfrm>
          <a:prstGeom prst="rect">
            <a:avLst/>
          </a:prstGeom>
        </p:spPr>
      </p:pic>
      <p:pic>
        <p:nvPicPr>
          <p:cNvPr id="7" name="Picture 6">
            <a:extLst>
              <a:ext uri="{FF2B5EF4-FFF2-40B4-BE49-F238E27FC236}">
                <a16:creationId xmlns:a16="http://schemas.microsoft.com/office/drawing/2014/main" id="{CD8993B4-548A-7050-2CE2-9207FBD82EC8}"/>
              </a:ext>
            </a:extLst>
          </p:cNvPr>
          <p:cNvPicPr>
            <a:picLocks noChangeAspect="1"/>
          </p:cNvPicPr>
          <p:nvPr/>
        </p:nvPicPr>
        <p:blipFill>
          <a:blip r:embed="rId3"/>
          <a:stretch>
            <a:fillRect/>
          </a:stretch>
        </p:blipFill>
        <p:spPr>
          <a:xfrm rot="10800000">
            <a:off x="0" y="-340912"/>
            <a:ext cx="12192000" cy="3457039"/>
          </a:xfrm>
          <a:prstGeom prst="rect">
            <a:avLst/>
          </a:prstGeom>
        </p:spPr>
      </p:pic>
      <p:sp>
        <p:nvSpPr>
          <p:cNvPr id="15" name="TextBox 14">
            <a:extLst>
              <a:ext uri="{FF2B5EF4-FFF2-40B4-BE49-F238E27FC236}">
                <a16:creationId xmlns:a16="http://schemas.microsoft.com/office/drawing/2014/main" id="{801BA0DE-90D6-F09E-8873-674A6AD9A531}"/>
              </a:ext>
            </a:extLst>
          </p:cNvPr>
          <p:cNvSpPr txBox="1"/>
          <p:nvPr/>
        </p:nvSpPr>
        <p:spPr>
          <a:xfrm>
            <a:off x="406400" y="2936591"/>
            <a:ext cx="11379200" cy="1323439"/>
          </a:xfrm>
          <a:prstGeom prst="rect">
            <a:avLst/>
          </a:prstGeom>
          <a:noFill/>
        </p:spPr>
        <p:txBody>
          <a:bodyPr wrap="square" rtlCol="0">
            <a:spAutoFit/>
          </a:bodyPr>
          <a:lstStyle/>
          <a:p>
            <a:pPr algn="ctr"/>
            <a:r>
              <a:rPr lang="en-US" sz="8000" dirty="0">
                <a:solidFill>
                  <a:schemeClr val="bg1"/>
                </a:solidFill>
                <a:latin typeface="Bree Serif" panose="02000503040000020004" pitchFamily="2" charset="77"/>
              </a:rPr>
              <a:t>Questions</a:t>
            </a:r>
          </a:p>
        </p:txBody>
      </p:sp>
      <p:pic>
        <p:nvPicPr>
          <p:cNvPr id="2" name="Picture 1">
            <a:extLst>
              <a:ext uri="{FF2B5EF4-FFF2-40B4-BE49-F238E27FC236}">
                <a16:creationId xmlns:a16="http://schemas.microsoft.com/office/drawing/2014/main" id="{26E71B2F-1E8D-A0BB-D169-585BE63AF6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88040" y="255188"/>
            <a:ext cx="5615920" cy="1903702"/>
          </a:xfrm>
          <a:prstGeom prst="rect">
            <a:avLst/>
          </a:prstGeom>
        </p:spPr>
      </p:pic>
    </p:spTree>
    <p:extLst>
      <p:ext uri="{BB962C8B-B14F-4D97-AF65-F5344CB8AC3E}">
        <p14:creationId xmlns:p14="http://schemas.microsoft.com/office/powerpoint/2010/main" val="1826731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11719518" cy="627062"/>
          </a:xfrm>
          <a:noFill/>
        </p:spPr>
        <p:txBody>
          <a:bodyPr anchor="ctr">
            <a:normAutofit fontScale="850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American Heart Association – Acute Ischemic Stroke, 2019</a:t>
            </a:r>
          </a:p>
        </p:txBody>
      </p:sp>
      <p:sp>
        <p:nvSpPr>
          <p:cNvPr id="10" name="TextBox 9">
            <a:extLst>
              <a:ext uri="{FF2B5EF4-FFF2-40B4-BE49-F238E27FC236}">
                <a16:creationId xmlns:a16="http://schemas.microsoft.com/office/drawing/2014/main" id="{32A810B2-3186-FFE3-0C65-845CD52DA44C}"/>
              </a:ext>
            </a:extLst>
          </p:cNvPr>
          <p:cNvSpPr txBox="1"/>
          <p:nvPr/>
        </p:nvSpPr>
        <p:spPr>
          <a:xfrm>
            <a:off x="0" y="1295122"/>
            <a:ext cx="11259879" cy="369332"/>
          </a:xfrm>
          <a:prstGeom prst="rect">
            <a:avLst/>
          </a:prstGeom>
          <a:noFill/>
        </p:spPr>
        <p:txBody>
          <a:bodyPr wrap="square">
            <a:spAutoFit/>
          </a:bodyPr>
          <a:lstStyle/>
          <a:p>
            <a:r>
              <a:rPr lang="en-US" b="1" u="sng" dirty="0"/>
              <a:t>2019 Update to the 2018 Guidelines for the Early Management of Acute Ischemic Stroke</a:t>
            </a:r>
          </a:p>
        </p:txBody>
      </p:sp>
      <p:pic>
        <p:nvPicPr>
          <p:cNvPr id="4" name="Picture 3">
            <a:extLst>
              <a:ext uri="{FF2B5EF4-FFF2-40B4-BE49-F238E27FC236}">
                <a16:creationId xmlns:a16="http://schemas.microsoft.com/office/drawing/2014/main" id="{958F30BB-7B23-C7C2-35B0-89286EEC36CB}"/>
              </a:ext>
            </a:extLst>
          </p:cNvPr>
          <p:cNvPicPr>
            <a:picLocks noChangeAspect="1"/>
          </p:cNvPicPr>
          <p:nvPr/>
        </p:nvPicPr>
        <p:blipFill rotWithShape="1">
          <a:blip r:embed="rId3"/>
          <a:srcRect l="698" r="1"/>
          <a:stretch/>
        </p:blipFill>
        <p:spPr>
          <a:xfrm>
            <a:off x="63794" y="2440182"/>
            <a:ext cx="12106940" cy="1732828"/>
          </a:xfrm>
          <a:prstGeom prst="rect">
            <a:avLst/>
          </a:prstGeom>
        </p:spPr>
      </p:pic>
      <p:pic>
        <p:nvPicPr>
          <p:cNvPr id="9" name="Picture 8">
            <a:extLst>
              <a:ext uri="{FF2B5EF4-FFF2-40B4-BE49-F238E27FC236}">
                <a16:creationId xmlns:a16="http://schemas.microsoft.com/office/drawing/2014/main" id="{280FD6D0-D28F-743E-11D0-FBD9E583027A}"/>
              </a:ext>
            </a:extLst>
          </p:cNvPr>
          <p:cNvPicPr>
            <a:picLocks noChangeAspect="1"/>
          </p:cNvPicPr>
          <p:nvPr/>
        </p:nvPicPr>
        <p:blipFill>
          <a:blip r:embed="rId4"/>
          <a:stretch>
            <a:fillRect/>
          </a:stretch>
        </p:blipFill>
        <p:spPr>
          <a:xfrm>
            <a:off x="21266" y="4890975"/>
            <a:ext cx="12192000" cy="1353671"/>
          </a:xfrm>
          <a:prstGeom prst="rect">
            <a:avLst/>
          </a:prstGeom>
        </p:spPr>
      </p:pic>
      <p:sp>
        <p:nvSpPr>
          <p:cNvPr id="2" name="TextBox 1">
            <a:extLst>
              <a:ext uri="{FF2B5EF4-FFF2-40B4-BE49-F238E27FC236}">
                <a16:creationId xmlns:a16="http://schemas.microsoft.com/office/drawing/2014/main" id="{3FC1AAF5-DF32-6F71-C4D3-0D440FE473C2}"/>
              </a:ext>
            </a:extLst>
          </p:cNvPr>
          <p:cNvSpPr txBox="1"/>
          <p:nvPr/>
        </p:nvSpPr>
        <p:spPr>
          <a:xfrm>
            <a:off x="0" y="1960332"/>
            <a:ext cx="11259879" cy="369332"/>
          </a:xfrm>
          <a:prstGeom prst="rect">
            <a:avLst/>
          </a:prstGeom>
          <a:noFill/>
        </p:spPr>
        <p:txBody>
          <a:bodyPr wrap="square">
            <a:spAutoFit/>
          </a:bodyPr>
          <a:lstStyle/>
          <a:p>
            <a:r>
              <a:rPr lang="en-US" b="1" dirty="0">
                <a:solidFill>
                  <a:srgbClr val="FF0000"/>
                </a:solidFill>
              </a:rPr>
              <a:t>Endovascular</a:t>
            </a:r>
            <a:r>
              <a:rPr lang="en-US" b="1" dirty="0"/>
              <a:t> Management of Acute Ischemic Stroke –    </a:t>
            </a:r>
            <a:r>
              <a:rPr lang="en-US" b="1" dirty="0">
                <a:solidFill>
                  <a:srgbClr val="FF0000"/>
                </a:solidFill>
              </a:rPr>
              <a:t>0-6 hours from LKN</a:t>
            </a:r>
          </a:p>
        </p:txBody>
      </p:sp>
    </p:spTree>
    <p:extLst>
      <p:ext uri="{BB962C8B-B14F-4D97-AF65-F5344CB8AC3E}">
        <p14:creationId xmlns:p14="http://schemas.microsoft.com/office/powerpoint/2010/main" val="3722262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11719518" cy="627062"/>
          </a:xfrm>
          <a:noFill/>
        </p:spPr>
        <p:txBody>
          <a:bodyPr anchor="ctr">
            <a:normAutofit fontScale="850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American Heart Association – Acute Ischemic Stroke, 2019</a:t>
            </a:r>
          </a:p>
        </p:txBody>
      </p:sp>
      <p:sp>
        <p:nvSpPr>
          <p:cNvPr id="10" name="TextBox 9">
            <a:extLst>
              <a:ext uri="{FF2B5EF4-FFF2-40B4-BE49-F238E27FC236}">
                <a16:creationId xmlns:a16="http://schemas.microsoft.com/office/drawing/2014/main" id="{32A810B2-3186-FFE3-0C65-845CD52DA44C}"/>
              </a:ext>
            </a:extLst>
          </p:cNvPr>
          <p:cNvSpPr txBox="1"/>
          <p:nvPr/>
        </p:nvSpPr>
        <p:spPr>
          <a:xfrm>
            <a:off x="0" y="1295122"/>
            <a:ext cx="11259879" cy="369332"/>
          </a:xfrm>
          <a:prstGeom prst="rect">
            <a:avLst/>
          </a:prstGeom>
          <a:noFill/>
        </p:spPr>
        <p:txBody>
          <a:bodyPr wrap="square">
            <a:spAutoFit/>
          </a:bodyPr>
          <a:lstStyle/>
          <a:p>
            <a:r>
              <a:rPr lang="en-US" b="1" u="sng" dirty="0"/>
              <a:t>2019 Update to the 2018 Guidelines for the Early Management of Acute Ischemic Stroke</a:t>
            </a:r>
          </a:p>
        </p:txBody>
      </p:sp>
      <p:pic>
        <p:nvPicPr>
          <p:cNvPr id="4" name="Picture 3">
            <a:extLst>
              <a:ext uri="{FF2B5EF4-FFF2-40B4-BE49-F238E27FC236}">
                <a16:creationId xmlns:a16="http://schemas.microsoft.com/office/drawing/2014/main" id="{958F30BB-7B23-C7C2-35B0-89286EEC36CB}"/>
              </a:ext>
            </a:extLst>
          </p:cNvPr>
          <p:cNvPicPr>
            <a:picLocks noChangeAspect="1"/>
          </p:cNvPicPr>
          <p:nvPr/>
        </p:nvPicPr>
        <p:blipFill rotWithShape="1">
          <a:blip r:embed="rId3"/>
          <a:srcRect l="698" r="1"/>
          <a:stretch/>
        </p:blipFill>
        <p:spPr>
          <a:xfrm>
            <a:off x="63794" y="2440182"/>
            <a:ext cx="12106940" cy="1732828"/>
          </a:xfrm>
          <a:prstGeom prst="rect">
            <a:avLst/>
          </a:prstGeom>
        </p:spPr>
      </p:pic>
      <p:pic>
        <p:nvPicPr>
          <p:cNvPr id="9" name="Picture 8">
            <a:extLst>
              <a:ext uri="{FF2B5EF4-FFF2-40B4-BE49-F238E27FC236}">
                <a16:creationId xmlns:a16="http://schemas.microsoft.com/office/drawing/2014/main" id="{280FD6D0-D28F-743E-11D0-FBD9E583027A}"/>
              </a:ext>
            </a:extLst>
          </p:cNvPr>
          <p:cNvPicPr>
            <a:picLocks noChangeAspect="1"/>
          </p:cNvPicPr>
          <p:nvPr/>
        </p:nvPicPr>
        <p:blipFill>
          <a:blip r:embed="rId4"/>
          <a:stretch>
            <a:fillRect/>
          </a:stretch>
        </p:blipFill>
        <p:spPr>
          <a:xfrm>
            <a:off x="21266" y="4890975"/>
            <a:ext cx="12192000" cy="1353671"/>
          </a:xfrm>
          <a:prstGeom prst="rect">
            <a:avLst/>
          </a:prstGeom>
        </p:spPr>
      </p:pic>
      <p:sp>
        <p:nvSpPr>
          <p:cNvPr id="2" name="TextBox 1">
            <a:extLst>
              <a:ext uri="{FF2B5EF4-FFF2-40B4-BE49-F238E27FC236}">
                <a16:creationId xmlns:a16="http://schemas.microsoft.com/office/drawing/2014/main" id="{3FC1AAF5-DF32-6F71-C4D3-0D440FE473C2}"/>
              </a:ext>
            </a:extLst>
          </p:cNvPr>
          <p:cNvSpPr txBox="1"/>
          <p:nvPr/>
        </p:nvSpPr>
        <p:spPr>
          <a:xfrm>
            <a:off x="0" y="1960332"/>
            <a:ext cx="11259879" cy="369332"/>
          </a:xfrm>
          <a:prstGeom prst="rect">
            <a:avLst/>
          </a:prstGeom>
          <a:noFill/>
        </p:spPr>
        <p:txBody>
          <a:bodyPr wrap="square">
            <a:spAutoFit/>
          </a:bodyPr>
          <a:lstStyle/>
          <a:p>
            <a:r>
              <a:rPr lang="en-US" b="1" dirty="0">
                <a:solidFill>
                  <a:srgbClr val="FF0000"/>
                </a:solidFill>
              </a:rPr>
              <a:t>Endovascular</a:t>
            </a:r>
            <a:r>
              <a:rPr lang="en-US" b="1" dirty="0"/>
              <a:t> Management of Acute Ischemic Stroke –    </a:t>
            </a:r>
            <a:r>
              <a:rPr lang="en-US" b="1" dirty="0">
                <a:solidFill>
                  <a:srgbClr val="FF0000"/>
                </a:solidFill>
              </a:rPr>
              <a:t>0-6 hours from LKN</a:t>
            </a:r>
          </a:p>
        </p:txBody>
      </p:sp>
    </p:spTree>
    <p:extLst>
      <p:ext uri="{BB962C8B-B14F-4D97-AF65-F5344CB8AC3E}">
        <p14:creationId xmlns:p14="http://schemas.microsoft.com/office/powerpoint/2010/main" val="2367856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Quick Definitions</a:t>
            </a:r>
          </a:p>
        </p:txBody>
      </p:sp>
      <p:sp>
        <p:nvSpPr>
          <p:cNvPr id="2" name="TextBox 1">
            <a:extLst>
              <a:ext uri="{FF2B5EF4-FFF2-40B4-BE49-F238E27FC236}">
                <a16:creationId xmlns:a16="http://schemas.microsoft.com/office/drawing/2014/main" id="{1073F0EE-84FF-A8A6-B426-FB585F2AB344}"/>
              </a:ext>
            </a:extLst>
          </p:cNvPr>
          <p:cNvSpPr txBox="1"/>
          <p:nvPr/>
        </p:nvSpPr>
        <p:spPr>
          <a:xfrm>
            <a:off x="140581" y="1815599"/>
            <a:ext cx="11379200" cy="4462760"/>
          </a:xfrm>
          <a:prstGeom prst="rect">
            <a:avLst/>
          </a:prstGeom>
          <a:noFill/>
        </p:spPr>
        <p:txBody>
          <a:bodyPr wrap="square" rtlCol="0">
            <a:spAutoFit/>
          </a:bodyPr>
          <a:lstStyle/>
          <a:p>
            <a:r>
              <a:rPr lang="en-US" sz="2800" b="1" dirty="0">
                <a:solidFill>
                  <a:schemeClr val="tx1"/>
                </a:solidFill>
                <a:latin typeface="Museo Sans 500" panose="02000000000000000000"/>
              </a:rPr>
              <a:t>Modified Rankin Score (</a:t>
            </a:r>
            <a:r>
              <a:rPr lang="en-US" sz="2800" b="1" dirty="0" err="1">
                <a:solidFill>
                  <a:schemeClr val="tx1"/>
                </a:solidFill>
                <a:latin typeface="Museo Sans 500" panose="02000000000000000000"/>
              </a:rPr>
              <a:t>mRS</a:t>
            </a:r>
            <a:r>
              <a:rPr lang="en-US" sz="2800" b="1" dirty="0">
                <a:solidFill>
                  <a:schemeClr val="tx1"/>
                </a:solidFill>
                <a:latin typeface="Museo Sans 500" panose="02000000000000000000"/>
              </a:rPr>
              <a:t>): </a:t>
            </a:r>
          </a:p>
          <a:p>
            <a:r>
              <a:rPr lang="en-US" sz="2800" dirty="0">
                <a:solidFill>
                  <a:schemeClr val="tx1"/>
                </a:solidFill>
                <a:latin typeface="Museo Sans 500" panose="02000000000000000000"/>
              </a:rPr>
              <a:t>measure of functional outcome</a:t>
            </a:r>
          </a:p>
          <a:p>
            <a:r>
              <a:rPr lang="en-US" sz="2800" dirty="0">
                <a:solidFill>
                  <a:schemeClr val="tx1"/>
                </a:solidFill>
                <a:latin typeface="Museo Sans 500" panose="02000000000000000000"/>
              </a:rPr>
              <a:t>	</a:t>
            </a:r>
          </a:p>
          <a:p>
            <a:endParaRPr lang="en-US" sz="2800" dirty="0">
              <a:solidFill>
                <a:schemeClr val="tx1"/>
              </a:solidFill>
              <a:latin typeface="Museo Sans 500" panose="02000000000000000000"/>
            </a:endParaRPr>
          </a:p>
          <a:p>
            <a:endParaRPr lang="en-US" sz="2800" dirty="0">
              <a:solidFill>
                <a:schemeClr val="tx1"/>
              </a:solidFill>
              <a:latin typeface="Museo Sans 500" panose="02000000000000000000"/>
            </a:endParaRPr>
          </a:p>
          <a:p>
            <a:r>
              <a:rPr lang="en-US" sz="2800" b="1" dirty="0">
                <a:solidFill>
                  <a:schemeClr val="tx1"/>
                </a:solidFill>
                <a:latin typeface="Museo Sans 500" panose="02000000000000000000"/>
              </a:rPr>
              <a:t>Symptomatic Intracerebral Hemorrhage</a:t>
            </a:r>
          </a:p>
          <a:p>
            <a:r>
              <a:rPr lang="en-US" sz="2800" dirty="0">
                <a:solidFill>
                  <a:schemeClr val="tx1"/>
                </a:solidFill>
                <a:latin typeface="Museo Sans 500" panose="02000000000000000000"/>
              </a:rPr>
              <a:t>ICH after the administration of tPA/TNK </a:t>
            </a:r>
          </a:p>
          <a:p>
            <a:r>
              <a:rPr lang="en-US" sz="2800" dirty="0">
                <a:solidFill>
                  <a:schemeClr val="tx1"/>
                </a:solidFill>
                <a:latin typeface="Museo Sans 500" panose="02000000000000000000"/>
              </a:rPr>
              <a:t>	- Hemorrhagic conversion</a:t>
            </a:r>
          </a:p>
          <a:p>
            <a:r>
              <a:rPr lang="en-US" sz="2800" dirty="0">
                <a:solidFill>
                  <a:schemeClr val="tx1"/>
                </a:solidFill>
                <a:latin typeface="Museo Sans 500" panose="02000000000000000000"/>
              </a:rPr>
              <a:t>	- Used as a safety outcome </a:t>
            </a:r>
          </a:p>
          <a:p>
            <a:r>
              <a:rPr lang="en-US" sz="3200" dirty="0">
                <a:solidFill>
                  <a:schemeClr val="tx1"/>
                </a:solidFill>
                <a:latin typeface="Museo Sans 500" panose="02000000000000000000"/>
              </a:rPr>
              <a:t>	</a:t>
            </a:r>
          </a:p>
        </p:txBody>
      </p:sp>
      <p:pic>
        <p:nvPicPr>
          <p:cNvPr id="3076" name="Picture 4" descr="Modified Rankin Scale for Measuring the Degree of Disability or ...">
            <a:extLst>
              <a:ext uri="{FF2B5EF4-FFF2-40B4-BE49-F238E27FC236}">
                <a16:creationId xmlns:a16="http://schemas.microsoft.com/office/drawing/2014/main" id="{5577BC0C-4263-58C9-3AE0-C84D54B45C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593"/>
          <a:stretch/>
        </p:blipFill>
        <p:spPr bwMode="auto">
          <a:xfrm>
            <a:off x="6843476" y="1191719"/>
            <a:ext cx="5207943" cy="36284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8AC3803-3201-6FFC-4E02-D50D15B7CF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29072" y="6051736"/>
            <a:ext cx="2262927" cy="767094"/>
          </a:xfrm>
          <a:prstGeom prst="rect">
            <a:avLst/>
          </a:prstGeom>
        </p:spPr>
      </p:pic>
    </p:spTree>
    <p:extLst>
      <p:ext uri="{BB962C8B-B14F-4D97-AF65-F5344CB8AC3E}">
        <p14:creationId xmlns:p14="http://schemas.microsoft.com/office/powerpoint/2010/main" val="3141968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11719518" cy="627062"/>
          </a:xfrm>
          <a:noFill/>
        </p:spPr>
        <p:txBody>
          <a:bodyPr anchor="ctr">
            <a:noAutofit/>
          </a:bodyPr>
          <a:lstStyle/>
          <a:p>
            <a:pPr algn="l"/>
            <a:r>
              <a:rPr lang="en-US" sz="2800" dirty="0"/>
              <a:t>2019 Update to the 2018 AHA Guidelines for the Early Management of Acute Ischemic Stroke</a:t>
            </a:r>
          </a:p>
        </p:txBody>
      </p:sp>
      <p:pic>
        <p:nvPicPr>
          <p:cNvPr id="7" name="Picture 6">
            <a:extLst>
              <a:ext uri="{FF2B5EF4-FFF2-40B4-BE49-F238E27FC236}">
                <a16:creationId xmlns:a16="http://schemas.microsoft.com/office/drawing/2014/main" id="{129559D9-A081-B36D-D78E-08B6C29CAAB4}"/>
              </a:ext>
            </a:extLst>
          </p:cNvPr>
          <p:cNvPicPr>
            <a:picLocks noChangeAspect="1"/>
          </p:cNvPicPr>
          <p:nvPr/>
        </p:nvPicPr>
        <p:blipFill rotWithShape="1">
          <a:blip r:embed="rId3"/>
          <a:srcRect t="5600"/>
          <a:stretch/>
        </p:blipFill>
        <p:spPr>
          <a:xfrm>
            <a:off x="287079" y="1874444"/>
            <a:ext cx="11451480" cy="4782045"/>
          </a:xfrm>
          <a:prstGeom prst="rect">
            <a:avLst/>
          </a:prstGeom>
        </p:spPr>
      </p:pic>
      <p:sp>
        <p:nvSpPr>
          <p:cNvPr id="8" name="TextBox 7">
            <a:extLst>
              <a:ext uri="{FF2B5EF4-FFF2-40B4-BE49-F238E27FC236}">
                <a16:creationId xmlns:a16="http://schemas.microsoft.com/office/drawing/2014/main" id="{C9527ACA-897B-CD8B-B50F-C39D689FF743}"/>
              </a:ext>
            </a:extLst>
          </p:cNvPr>
          <p:cNvSpPr txBox="1"/>
          <p:nvPr/>
        </p:nvSpPr>
        <p:spPr>
          <a:xfrm>
            <a:off x="287079" y="1356645"/>
            <a:ext cx="9028497" cy="369332"/>
          </a:xfrm>
          <a:prstGeom prst="rect">
            <a:avLst/>
          </a:prstGeom>
          <a:noFill/>
        </p:spPr>
        <p:txBody>
          <a:bodyPr wrap="none" rtlCol="0">
            <a:spAutoFit/>
          </a:bodyPr>
          <a:lstStyle/>
          <a:p>
            <a:r>
              <a:rPr lang="en-US" b="1" dirty="0"/>
              <a:t>Table 8.	Eligibility Recommendations for </a:t>
            </a:r>
            <a:r>
              <a:rPr lang="en-US" b="1" dirty="0">
                <a:solidFill>
                  <a:srgbClr val="FF0000"/>
                </a:solidFill>
              </a:rPr>
              <a:t>IV Alteplase </a:t>
            </a:r>
            <a:r>
              <a:rPr lang="en-US" b="1" dirty="0"/>
              <a:t>in Patients with Acute Ischemic Stroke</a:t>
            </a:r>
          </a:p>
        </p:txBody>
      </p:sp>
    </p:spTree>
    <p:extLst>
      <p:ext uri="{BB962C8B-B14F-4D97-AF65-F5344CB8AC3E}">
        <p14:creationId xmlns:p14="http://schemas.microsoft.com/office/powerpoint/2010/main" val="2833917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11719518"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&lt;3 hours from Last Known Normal (LKN)</a:t>
            </a:r>
          </a:p>
        </p:txBody>
      </p:sp>
      <p:graphicFrame>
        <p:nvGraphicFramePr>
          <p:cNvPr id="12" name="Table 11">
            <a:extLst>
              <a:ext uri="{FF2B5EF4-FFF2-40B4-BE49-F238E27FC236}">
                <a16:creationId xmlns:a16="http://schemas.microsoft.com/office/drawing/2014/main" id="{C42285A0-2655-44D4-B4B0-E3F5915F7F57}"/>
              </a:ext>
            </a:extLst>
          </p:cNvPr>
          <p:cNvGraphicFramePr>
            <a:graphicFrameLocks noGrp="1"/>
          </p:cNvGraphicFramePr>
          <p:nvPr>
            <p:extLst>
              <p:ext uri="{D42A27DB-BD31-4B8C-83A1-F6EECF244321}">
                <p14:modId xmlns:p14="http://schemas.microsoft.com/office/powerpoint/2010/main" val="1665065114"/>
              </p:ext>
            </p:extLst>
          </p:nvPr>
        </p:nvGraphicFramePr>
        <p:xfrm>
          <a:off x="1743737" y="3951561"/>
          <a:ext cx="9633099" cy="1949506"/>
        </p:xfrm>
        <a:graphic>
          <a:graphicData uri="http://schemas.openxmlformats.org/drawingml/2006/table">
            <a:tbl>
              <a:tblPr firstRow="1" bandRow="1">
                <a:tableStyleId>{5C22544A-7EE6-4342-B048-85BDC9FD1C3A}</a:tableStyleId>
              </a:tblPr>
              <a:tblGrid>
                <a:gridCol w="1376157">
                  <a:extLst>
                    <a:ext uri="{9D8B030D-6E8A-4147-A177-3AD203B41FA5}">
                      <a16:colId xmlns:a16="http://schemas.microsoft.com/office/drawing/2014/main" val="880331258"/>
                    </a:ext>
                  </a:extLst>
                </a:gridCol>
                <a:gridCol w="1376157">
                  <a:extLst>
                    <a:ext uri="{9D8B030D-6E8A-4147-A177-3AD203B41FA5}">
                      <a16:colId xmlns:a16="http://schemas.microsoft.com/office/drawing/2014/main" val="1344710854"/>
                    </a:ext>
                  </a:extLst>
                </a:gridCol>
                <a:gridCol w="1376157">
                  <a:extLst>
                    <a:ext uri="{9D8B030D-6E8A-4147-A177-3AD203B41FA5}">
                      <a16:colId xmlns:a16="http://schemas.microsoft.com/office/drawing/2014/main" val="3009855270"/>
                    </a:ext>
                  </a:extLst>
                </a:gridCol>
                <a:gridCol w="1376157">
                  <a:extLst>
                    <a:ext uri="{9D8B030D-6E8A-4147-A177-3AD203B41FA5}">
                      <a16:colId xmlns:a16="http://schemas.microsoft.com/office/drawing/2014/main" val="987593541"/>
                    </a:ext>
                  </a:extLst>
                </a:gridCol>
                <a:gridCol w="1376157">
                  <a:extLst>
                    <a:ext uri="{9D8B030D-6E8A-4147-A177-3AD203B41FA5}">
                      <a16:colId xmlns:a16="http://schemas.microsoft.com/office/drawing/2014/main" val="938347419"/>
                    </a:ext>
                  </a:extLst>
                </a:gridCol>
                <a:gridCol w="1376157">
                  <a:extLst>
                    <a:ext uri="{9D8B030D-6E8A-4147-A177-3AD203B41FA5}">
                      <a16:colId xmlns:a16="http://schemas.microsoft.com/office/drawing/2014/main" val="3026809331"/>
                    </a:ext>
                  </a:extLst>
                </a:gridCol>
                <a:gridCol w="1376157">
                  <a:extLst>
                    <a:ext uri="{9D8B030D-6E8A-4147-A177-3AD203B41FA5}">
                      <a16:colId xmlns:a16="http://schemas.microsoft.com/office/drawing/2014/main" val="1708942732"/>
                    </a:ext>
                  </a:extLst>
                </a:gridCol>
              </a:tblGrid>
              <a:tr h="38047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95835975"/>
                  </a:ext>
                </a:extLst>
              </a:tr>
              <a:tr h="784518">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897059670"/>
                  </a:ext>
                </a:extLst>
              </a:tr>
              <a:tr h="784518">
                <a:tc>
                  <a:txBody>
                    <a:bodyPr/>
                    <a:lstStyle/>
                    <a:p>
                      <a:pPr algn="ctr" rtl="0" fontAlgn="t">
                        <a:spcBef>
                          <a:spcPts val="0"/>
                        </a:spcBef>
                        <a:spcAft>
                          <a:spcPts val="0"/>
                        </a:spcAft>
                      </a:pPr>
                      <a:r>
                        <a:rPr lang="en-US" sz="1600" b="1" i="0" u="none" strike="noStrike" dirty="0">
                          <a:solidFill>
                            <a:schemeClr val="tx1"/>
                          </a:solidFill>
                          <a:effectLst/>
                          <a:latin typeface="Museo Sans 500" panose="02000000000000000000"/>
                        </a:rPr>
                        <a:t>ECASS II</a:t>
                      </a:r>
                      <a:endParaRPr lang="en-US" sz="1600" dirty="0">
                        <a:solidFill>
                          <a:schemeClr val="tx1"/>
                        </a:solidFill>
                        <a:effectLst/>
                        <a:latin typeface="Museo Sans 500" panose="02000000000000000000"/>
                      </a:endParaRPr>
                    </a:p>
                    <a:p>
                      <a:pPr algn="ctr" rtl="0" fontAlgn="t">
                        <a:spcBef>
                          <a:spcPts val="0"/>
                        </a:spcBef>
                        <a:spcAft>
                          <a:spcPts val="0"/>
                        </a:spcAft>
                      </a:pPr>
                      <a:r>
                        <a:rPr lang="en-US" sz="1600" b="1" i="0" u="none" strike="noStrike" dirty="0">
                          <a:solidFill>
                            <a:schemeClr val="tx1"/>
                          </a:solidFill>
                          <a:effectLst/>
                          <a:latin typeface="Museo Sans 500" panose="02000000000000000000"/>
                        </a:rPr>
                        <a:t>(N=800)</a:t>
                      </a:r>
                      <a:endParaRPr lang="en-US" sz="1600" dirty="0">
                        <a:solidFill>
                          <a:schemeClr val="tx1"/>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1600" b="0" i="0" u="none" strike="noStrike" dirty="0">
                          <a:solidFill>
                            <a:schemeClr val="tx1"/>
                          </a:solidFill>
                          <a:effectLst/>
                          <a:latin typeface="Museo Sans 500" panose="02000000000000000000"/>
                        </a:rPr>
                        <a:t>0-6</a:t>
                      </a:r>
                      <a:endParaRPr lang="en-US" sz="1600" dirty="0">
                        <a:solidFill>
                          <a:schemeClr val="tx1"/>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1600" b="0" i="0" u="none" strike="noStrike" dirty="0">
                          <a:solidFill>
                            <a:schemeClr val="tx1"/>
                          </a:solidFill>
                          <a:effectLst/>
                          <a:latin typeface="Museo Sans 500" panose="02000000000000000000"/>
                        </a:rPr>
                        <a:t>54%</a:t>
                      </a:r>
                      <a:endParaRPr lang="en-US" sz="1600" dirty="0">
                        <a:solidFill>
                          <a:schemeClr val="tx1"/>
                        </a:solidFill>
                        <a:effectLst/>
                        <a:latin typeface="Museo Sans 500" panose="02000000000000000000"/>
                      </a:endParaRPr>
                    </a:p>
                    <a:p>
                      <a:pPr algn="ctr" rtl="0" fontAlgn="ctr">
                        <a:spcBef>
                          <a:spcPts val="0"/>
                        </a:spcBef>
                        <a:spcAft>
                          <a:spcPts val="0"/>
                        </a:spcAft>
                      </a:pPr>
                      <a:r>
                        <a:rPr lang="en-US" sz="1600" b="0" i="0" u="none" strike="noStrike" dirty="0">
                          <a:solidFill>
                            <a:schemeClr val="tx1"/>
                          </a:solidFill>
                          <a:effectLst/>
                          <a:latin typeface="Museo Sans 500" panose="02000000000000000000"/>
                        </a:rPr>
                        <a:t>(mRS≤2)</a:t>
                      </a:r>
                      <a:endParaRPr lang="en-US" sz="1600" dirty="0">
                        <a:solidFill>
                          <a:schemeClr val="tx1"/>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1600" b="0" i="0" u="none" strike="noStrike" dirty="0">
                          <a:solidFill>
                            <a:schemeClr val="tx1"/>
                          </a:solidFill>
                          <a:effectLst/>
                          <a:latin typeface="Museo Sans 500" panose="02000000000000000000"/>
                        </a:rPr>
                        <a:t>46%</a:t>
                      </a:r>
                      <a:endParaRPr lang="en-US" sz="1600" dirty="0">
                        <a:solidFill>
                          <a:schemeClr val="tx1"/>
                        </a:solidFill>
                        <a:effectLst/>
                        <a:latin typeface="Museo Sans 500" panose="02000000000000000000"/>
                      </a:endParaRPr>
                    </a:p>
                    <a:p>
                      <a:pPr algn="ctr" rtl="0" fontAlgn="ctr">
                        <a:spcBef>
                          <a:spcPts val="0"/>
                        </a:spcBef>
                        <a:spcAft>
                          <a:spcPts val="0"/>
                        </a:spcAft>
                      </a:pPr>
                      <a:r>
                        <a:rPr lang="en-US" sz="1600" b="0" i="0" u="none" strike="noStrike" dirty="0">
                          <a:solidFill>
                            <a:schemeClr val="tx1"/>
                          </a:solidFill>
                          <a:effectLst/>
                          <a:latin typeface="Museo Sans 500" panose="02000000000000000000"/>
                        </a:rPr>
                        <a:t>(mRS≤2)</a:t>
                      </a:r>
                      <a:endParaRPr lang="en-US" sz="1600" dirty="0">
                        <a:solidFill>
                          <a:schemeClr val="tx1"/>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1600" b="0" i="0" u="none" strike="noStrike" dirty="0">
                          <a:solidFill>
                            <a:srgbClr val="FF0000"/>
                          </a:solidFill>
                          <a:effectLst/>
                          <a:latin typeface="Museo Sans 500" panose="02000000000000000000"/>
                        </a:rPr>
                        <a:t>8%</a:t>
                      </a:r>
                      <a:endParaRPr lang="en-US" sz="1600" dirty="0">
                        <a:solidFill>
                          <a:srgbClr val="FF0000"/>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1600" b="0" i="0" u="none" strike="noStrike" dirty="0">
                          <a:solidFill>
                            <a:schemeClr val="tx1"/>
                          </a:solidFill>
                          <a:effectLst/>
                          <a:latin typeface="Museo Sans 500" panose="02000000000000000000"/>
                        </a:rPr>
                        <a:t>15%</a:t>
                      </a:r>
                      <a:endParaRPr lang="en-US" sz="1600" dirty="0">
                        <a:solidFill>
                          <a:schemeClr val="tx1"/>
                        </a:solidFill>
                        <a:effectLst/>
                        <a:latin typeface="Museo Sans 500" panose="02000000000000000000"/>
                      </a:endParaRPr>
                    </a:p>
                    <a:p>
                      <a:pPr algn="ctr" rtl="0" fontAlgn="ctr">
                        <a:spcBef>
                          <a:spcPts val="0"/>
                        </a:spcBef>
                        <a:spcAft>
                          <a:spcPts val="0"/>
                        </a:spcAft>
                      </a:pPr>
                      <a:r>
                        <a:rPr lang="en-US" sz="1600" b="0" i="0" u="none" strike="noStrike" dirty="0">
                          <a:solidFill>
                            <a:schemeClr val="tx1"/>
                          </a:solidFill>
                          <a:effectLst/>
                          <a:latin typeface="Museo Sans 500" panose="02000000000000000000"/>
                        </a:rPr>
                        <a:t>(p=0.024)</a:t>
                      </a:r>
                      <a:endParaRPr lang="en-US" sz="1600" dirty="0">
                        <a:solidFill>
                          <a:schemeClr val="tx1"/>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1600" b="0" i="0" u="none" strike="noStrike" dirty="0">
                          <a:solidFill>
                            <a:schemeClr val="tx1"/>
                          </a:solidFill>
                          <a:effectLst/>
                          <a:latin typeface="Museo Sans 500" panose="02000000000000000000"/>
                        </a:rPr>
                        <a:t>5.4%</a:t>
                      </a:r>
                      <a:endParaRPr lang="en-US" sz="1600" dirty="0">
                        <a:solidFill>
                          <a:schemeClr val="tx1"/>
                        </a:solidFill>
                        <a:effectLst/>
                        <a:latin typeface="Museo Sans 500" panose="02000000000000000000"/>
                      </a:endParaRPr>
                    </a:p>
                  </a:txBody>
                  <a:tcPr marL="26407" marR="26407" marT="26407" marB="26407" anchor="ctr"/>
                </a:tc>
                <a:extLst>
                  <a:ext uri="{0D108BD9-81ED-4DB2-BD59-A6C34878D82A}">
                    <a16:rowId xmlns:a16="http://schemas.microsoft.com/office/drawing/2014/main" val="2510042343"/>
                  </a:ext>
                </a:extLst>
              </a:tr>
            </a:tbl>
          </a:graphicData>
        </a:graphic>
      </p:graphicFrame>
      <p:graphicFrame>
        <p:nvGraphicFramePr>
          <p:cNvPr id="13" name="Table 12">
            <a:extLst>
              <a:ext uri="{FF2B5EF4-FFF2-40B4-BE49-F238E27FC236}">
                <a16:creationId xmlns:a16="http://schemas.microsoft.com/office/drawing/2014/main" id="{D72439D7-07BB-6D85-1B8A-AC8F30F425F5}"/>
              </a:ext>
            </a:extLst>
          </p:cNvPr>
          <p:cNvGraphicFramePr>
            <a:graphicFrameLocks noGrp="1"/>
          </p:cNvGraphicFramePr>
          <p:nvPr>
            <p:extLst>
              <p:ext uri="{D42A27DB-BD31-4B8C-83A1-F6EECF244321}">
                <p14:modId xmlns:p14="http://schemas.microsoft.com/office/powerpoint/2010/main" val="3722750585"/>
              </p:ext>
            </p:extLst>
          </p:nvPr>
        </p:nvGraphicFramePr>
        <p:xfrm>
          <a:off x="1743737" y="1534908"/>
          <a:ext cx="9633099" cy="3300081"/>
        </p:xfrm>
        <a:graphic>
          <a:graphicData uri="http://schemas.openxmlformats.org/drawingml/2006/table">
            <a:tbl>
              <a:tblPr firstRow="1" bandRow="1">
                <a:tableStyleId>{5C22544A-7EE6-4342-B048-85BDC9FD1C3A}</a:tableStyleId>
              </a:tblPr>
              <a:tblGrid>
                <a:gridCol w="1376157">
                  <a:extLst>
                    <a:ext uri="{9D8B030D-6E8A-4147-A177-3AD203B41FA5}">
                      <a16:colId xmlns:a16="http://schemas.microsoft.com/office/drawing/2014/main" val="1342773598"/>
                    </a:ext>
                  </a:extLst>
                </a:gridCol>
                <a:gridCol w="1376157">
                  <a:extLst>
                    <a:ext uri="{9D8B030D-6E8A-4147-A177-3AD203B41FA5}">
                      <a16:colId xmlns:a16="http://schemas.microsoft.com/office/drawing/2014/main" val="2023897457"/>
                    </a:ext>
                  </a:extLst>
                </a:gridCol>
                <a:gridCol w="1376157">
                  <a:extLst>
                    <a:ext uri="{9D8B030D-6E8A-4147-A177-3AD203B41FA5}">
                      <a16:colId xmlns:a16="http://schemas.microsoft.com/office/drawing/2014/main" val="3302114832"/>
                    </a:ext>
                  </a:extLst>
                </a:gridCol>
                <a:gridCol w="1376157">
                  <a:extLst>
                    <a:ext uri="{9D8B030D-6E8A-4147-A177-3AD203B41FA5}">
                      <a16:colId xmlns:a16="http://schemas.microsoft.com/office/drawing/2014/main" val="2720796521"/>
                    </a:ext>
                  </a:extLst>
                </a:gridCol>
                <a:gridCol w="1376157">
                  <a:extLst>
                    <a:ext uri="{9D8B030D-6E8A-4147-A177-3AD203B41FA5}">
                      <a16:colId xmlns:a16="http://schemas.microsoft.com/office/drawing/2014/main" val="2474499672"/>
                    </a:ext>
                  </a:extLst>
                </a:gridCol>
                <a:gridCol w="1376157">
                  <a:extLst>
                    <a:ext uri="{9D8B030D-6E8A-4147-A177-3AD203B41FA5}">
                      <a16:colId xmlns:a16="http://schemas.microsoft.com/office/drawing/2014/main" val="2320308771"/>
                    </a:ext>
                  </a:extLst>
                </a:gridCol>
                <a:gridCol w="1376157">
                  <a:extLst>
                    <a:ext uri="{9D8B030D-6E8A-4147-A177-3AD203B41FA5}">
                      <a16:colId xmlns:a16="http://schemas.microsoft.com/office/drawing/2014/main" val="1996372698"/>
                    </a:ext>
                  </a:extLst>
                </a:gridCol>
              </a:tblGrid>
              <a:tr h="827640">
                <a:tc>
                  <a:txBody>
                    <a:bodyPr/>
                    <a:lstStyle/>
                    <a:p>
                      <a:pPr algn="ctr" rtl="0" fontAlgn="t">
                        <a:spcBef>
                          <a:spcPts val="0"/>
                        </a:spcBef>
                        <a:spcAft>
                          <a:spcPts val="0"/>
                        </a:spcAft>
                      </a:pPr>
                      <a:r>
                        <a:rPr lang="en-US" sz="1600" b="1" i="0" u="none" strike="noStrike" dirty="0">
                          <a:solidFill>
                            <a:srgbClr val="000000"/>
                          </a:solidFill>
                          <a:effectLst/>
                          <a:latin typeface="Museo Sans 500" panose="02000000000000000000"/>
                        </a:rPr>
                        <a:t>Study</a:t>
                      </a:r>
                      <a:endParaRPr lang="en-US" sz="1600" dirty="0">
                        <a:effectLst/>
                        <a:latin typeface="Museo Sans 500" panose="02000000000000000000"/>
                      </a:endParaRPr>
                    </a:p>
                  </a:txBody>
                  <a:tcPr marL="26407" marR="26407" marT="26407" marB="26407" anchor="ctr"/>
                </a:tc>
                <a:tc>
                  <a:txBody>
                    <a:bodyPr/>
                    <a:lstStyle/>
                    <a:p>
                      <a:pPr algn="ctr" rtl="0" fontAlgn="t">
                        <a:spcBef>
                          <a:spcPts val="0"/>
                        </a:spcBef>
                        <a:spcAft>
                          <a:spcPts val="0"/>
                        </a:spcAft>
                      </a:pPr>
                      <a:r>
                        <a:rPr lang="en-US" sz="1600" b="1" i="0" u="none" strike="noStrike" dirty="0">
                          <a:solidFill>
                            <a:srgbClr val="000000"/>
                          </a:solidFill>
                          <a:effectLst/>
                          <a:latin typeface="Museo Sans 500" panose="02000000000000000000"/>
                        </a:rPr>
                        <a:t>Time (H)</a:t>
                      </a:r>
                      <a:endParaRPr lang="en-US" sz="1600" dirty="0">
                        <a:effectLst/>
                        <a:latin typeface="Museo Sans 500" panose="02000000000000000000"/>
                      </a:endParaRPr>
                    </a:p>
                  </a:txBody>
                  <a:tcPr marL="26407" marR="26407" marT="26407" marB="26407" anchor="ctr"/>
                </a:tc>
                <a:tc>
                  <a:txBody>
                    <a:bodyPr/>
                    <a:lstStyle/>
                    <a:p>
                      <a:pPr algn="ctr" rtl="0" fontAlgn="t">
                        <a:spcBef>
                          <a:spcPts val="0"/>
                        </a:spcBef>
                        <a:spcAft>
                          <a:spcPts val="0"/>
                        </a:spcAft>
                      </a:pPr>
                      <a:r>
                        <a:rPr lang="en-US" sz="1600" b="1" i="0" u="none" strike="noStrike" dirty="0">
                          <a:solidFill>
                            <a:srgbClr val="000000"/>
                          </a:solidFill>
                          <a:effectLst/>
                          <a:latin typeface="Museo Sans 500" panose="02000000000000000000"/>
                        </a:rPr>
                        <a:t>90-day </a:t>
                      </a:r>
                      <a:r>
                        <a:rPr lang="en-US" sz="1600" b="1" i="0" u="none" strike="noStrike" dirty="0" err="1">
                          <a:solidFill>
                            <a:srgbClr val="000000"/>
                          </a:solidFill>
                          <a:effectLst/>
                          <a:latin typeface="Museo Sans 500" panose="02000000000000000000"/>
                        </a:rPr>
                        <a:t>mRS</a:t>
                      </a:r>
                      <a:endParaRPr lang="en-US" sz="1600" dirty="0">
                        <a:effectLst/>
                        <a:latin typeface="Museo Sans 500" panose="02000000000000000000"/>
                      </a:endParaRPr>
                    </a:p>
                    <a:p>
                      <a:pPr algn="ctr" rtl="0" fontAlgn="t">
                        <a:spcBef>
                          <a:spcPts val="0"/>
                        </a:spcBef>
                        <a:spcAft>
                          <a:spcPts val="0"/>
                        </a:spcAft>
                      </a:pPr>
                      <a:r>
                        <a:rPr lang="en-US" sz="1600" b="1" i="0" u="none" strike="noStrike" dirty="0" err="1">
                          <a:solidFill>
                            <a:srgbClr val="000000"/>
                          </a:solidFill>
                          <a:effectLst/>
                          <a:latin typeface="Museo Sans 500" panose="02000000000000000000"/>
                        </a:rPr>
                        <a:t>tPA</a:t>
                      </a:r>
                      <a:endParaRPr lang="en-US" sz="1600" dirty="0">
                        <a:effectLst/>
                        <a:latin typeface="Museo Sans 500" panose="02000000000000000000"/>
                      </a:endParaRPr>
                    </a:p>
                  </a:txBody>
                  <a:tcPr marL="26407" marR="26407" marT="26407" marB="26407" anchor="ctr"/>
                </a:tc>
                <a:tc>
                  <a:txBody>
                    <a:bodyPr/>
                    <a:lstStyle/>
                    <a:p>
                      <a:pPr algn="ctr" rtl="0" fontAlgn="t">
                        <a:spcBef>
                          <a:spcPts val="0"/>
                        </a:spcBef>
                        <a:spcAft>
                          <a:spcPts val="0"/>
                        </a:spcAft>
                      </a:pPr>
                      <a:r>
                        <a:rPr lang="en-US" sz="1600" b="1" i="0" u="none" strike="noStrike" dirty="0">
                          <a:solidFill>
                            <a:srgbClr val="000000"/>
                          </a:solidFill>
                          <a:effectLst/>
                          <a:latin typeface="Museo Sans 500" panose="02000000000000000000"/>
                        </a:rPr>
                        <a:t>90-Day </a:t>
                      </a:r>
                      <a:r>
                        <a:rPr lang="en-US" sz="1600" b="1" i="0" u="none" strike="noStrike" dirty="0" err="1">
                          <a:solidFill>
                            <a:srgbClr val="000000"/>
                          </a:solidFill>
                          <a:effectLst/>
                          <a:latin typeface="Museo Sans 500" panose="02000000000000000000"/>
                        </a:rPr>
                        <a:t>mRS</a:t>
                      </a:r>
                      <a:r>
                        <a:rPr lang="en-US" sz="1600" b="1" i="0" u="none" strike="noStrike" dirty="0">
                          <a:solidFill>
                            <a:srgbClr val="000000"/>
                          </a:solidFill>
                          <a:effectLst/>
                          <a:latin typeface="Museo Sans 500" panose="02000000000000000000"/>
                        </a:rPr>
                        <a:t> Placebo</a:t>
                      </a:r>
                      <a:endParaRPr lang="en-US" sz="1600" dirty="0">
                        <a:effectLst/>
                        <a:latin typeface="Museo Sans 500" panose="02000000000000000000"/>
                      </a:endParaRPr>
                    </a:p>
                  </a:txBody>
                  <a:tcPr marL="26407" marR="26407" marT="26407" marB="26407" anchor="ctr"/>
                </a:tc>
                <a:tc>
                  <a:txBody>
                    <a:bodyPr/>
                    <a:lstStyle/>
                    <a:p>
                      <a:pPr algn="ctr" rtl="0" fontAlgn="t">
                        <a:spcBef>
                          <a:spcPts val="0"/>
                        </a:spcBef>
                        <a:spcAft>
                          <a:spcPts val="0"/>
                        </a:spcAft>
                      </a:pPr>
                      <a:r>
                        <a:rPr lang="en-US" sz="1600" b="1" i="0" u="none" strike="noStrike" dirty="0">
                          <a:solidFill>
                            <a:srgbClr val="000000"/>
                          </a:solidFill>
                          <a:effectLst/>
                          <a:latin typeface="Museo Sans 500" panose="02000000000000000000"/>
                        </a:rPr>
                        <a:t>ARR</a:t>
                      </a:r>
                      <a:endParaRPr lang="en-US" sz="1600" dirty="0">
                        <a:effectLst/>
                        <a:latin typeface="Museo Sans 500" panose="02000000000000000000"/>
                      </a:endParaRPr>
                    </a:p>
                  </a:txBody>
                  <a:tcPr marL="26407" marR="26407" marT="26407" marB="26407" anchor="ctr"/>
                </a:tc>
                <a:tc>
                  <a:txBody>
                    <a:bodyPr/>
                    <a:lstStyle/>
                    <a:p>
                      <a:pPr algn="ctr" rtl="0" fontAlgn="t">
                        <a:spcBef>
                          <a:spcPts val="0"/>
                        </a:spcBef>
                        <a:spcAft>
                          <a:spcPts val="0"/>
                        </a:spcAft>
                      </a:pPr>
                      <a:r>
                        <a:rPr lang="en-US" sz="1600" b="1" i="0" u="none" strike="noStrike" dirty="0">
                          <a:solidFill>
                            <a:srgbClr val="000000"/>
                          </a:solidFill>
                          <a:effectLst/>
                          <a:latin typeface="Museo Sans 500" panose="02000000000000000000"/>
                        </a:rPr>
                        <a:t>RRR (HR/OR)</a:t>
                      </a:r>
                      <a:endParaRPr lang="en-US" sz="1600" dirty="0">
                        <a:effectLst/>
                        <a:latin typeface="Museo Sans 500" panose="02000000000000000000"/>
                      </a:endParaRPr>
                    </a:p>
                  </a:txBody>
                  <a:tcPr marL="26407" marR="26407" marT="26407" marB="26407" anchor="ctr"/>
                </a:tc>
                <a:tc>
                  <a:txBody>
                    <a:bodyPr/>
                    <a:lstStyle/>
                    <a:p>
                      <a:pPr algn="ctr" rtl="0" fontAlgn="t">
                        <a:spcBef>
                          <a:spcPts val="0"/>
                        </a:spcBef>
                        <a:spcAft>
                          <a:spcPts val="0"/>
                        </a:spcAft>
                      </a:pPr>
                      <a:r>
                        <a:rPr lang="en-US" sz="1600" b="1" i="0" u="none" strike="noStrike" dirty="0">
                          <a:solidFill>
                            <a:srgbClr val="000000"/>
                          </a:solidFill>
                          <a:effectLst/>
                          <a:latin typeface="Museo Sans 500" panose="02000000000000000000"/>
                        </a:rPr>
                        <a:t>Net </a:t>
                      </a:r>
                      <a:r>
                        <a:rPr lang="en-US" sz="1600" b="1" i="0" u="none" strike="noStrike" dirty="0" err="1">
                          <a:solidFill>
                            <a:srgbClr val="000000"/>
                          </a:solidFill>
                          <a:effectLst/>
                          <a:latin typeface="Museo Sans 500" panose="02000000000000000000"/>
                        </a:rPr>
                        <a:t>sICH</a:t>
                      </a:r>
                      <a:r>
                        <a:rPr lang="en-US" sz="1600" b="1" i="0" u="none" strike="noStrike" dirty="0">
                          <a:solidFill>
                            <a:srgbClr val="000000"/>
                          </a:solidFill>
                          <a:effectLst/>
                          <a:latin typeface="Museo Sans 500" panose="02000000000000000000"/>
                        </a:rPr>
                        <a:t> Rate</a:t>
                      </a:r>
                      <a:endParaRPr lang="en-US" sz="1600" dirty="0">
                        <a:effectLst/>
                        <a:latin typeface="Museo Sans 500" panose="02000000000000000000"/>
                      </a:endParaRPr>
                    </a:p>
                  </a:txBody>
                  <a:tcPr marL="26407" marR="26407" marT="26407" marB="26407" anchor="ctr"/>
                </a:tc>
                <a:extLst>
                  <a:ext uri="{0D108BD9-81ED-4DB2-BD59-A6C34878D82A}">
                    <a16:rowId xmlns:a16="http://schemas.microsoft.com/office/drawing/2014/main" val="3342633816"/>
                  </a:ext>
                </a:extLst>
              </a:tr>
              <a:tr h="824147">
                <a:tc>
                  <a:txBody>
                    <a:bodyPr/>
                    <a:lstStyle/>
                    <a:p>
                      <a:pPr algn="ctr" rtl="0" fontAlgn="t">
                        <a:spcBef>
                          <a:spcPts val="0"/>
                        </a:spcBef>
                        <a:spcAft>
                          <a:spcPts val="0"/>
                        </a:spcAft>
                      </a:pPr>
                      <a:r>
                        <a:rPr lang="en-US" sz="1600" b="1" i="0" u="none" strike="noStrike" dirty="0">
                          <a:solidFill>
                            <a:schemeClr val="tx1"/>
                          </a:solidFill>
                          <a:effectLst/>
                          <a:latin typeface="Museo Sans 500" panose="02000000000000000000"/>
                        </a:rPr>
                        <a:t>NINDS</a:t>
                      </a:r>
                      <a:endParaRPr lang="en-US" sz="1600" dirty="0">
                        <a:solidFill>
                          <a:schemeClr val="tx1"/>
                        </a:solidFill>
                        <a:effectLst/>
                        <a:latin typeface="Museo Sans 500" panose="02000000000000000000"/>
                      </a:endParaRPr>
                    </a:p>
                    <a:p>
                      <a:pPr algn="ctr" rtl="0" fontAlgn="t">
                        <a:spcBef>
                          <a:spcPts val="0"/>
                        </a:spcBef>
                        <a:spcAft>
                          <a:spcPts val="0"/>
                        </a:spcAft>
                      </a:pPr>
                      <a:r>
                        <a:rPr lang="en-US" sz="1600" b="0" i="0" u="none" strike="noStrike" dirty="0">
                          <a:solidFill>
                            <a:schemeClr val="tx1"/>
                          </a:solidFill>
                          <a:effectLst/>
                          <a:latin typeface="Museo Sans 500" panose="02000000000000000000"/>
                        </a:rPr>
                        <a:t>(N=624)</a:t>
                      </a:r>
                      <a:endParaRPr lang="en-US" sz="1600" dirty="0">
                        <a:solidFill>
                          <a:schemeClr val="tx1"/>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1600" b="0" i="0" u="none" strike="noStrike" dirty="0">
                          <a:solidFill>
                            <a:schemeClr val="tx1"/>
                          </a:solidFill>
                          <a:effectLst/>
                          <a:latin typeface="Museo Sans 500" panose="02000000000000000000"/>
                        </a:rPr>
                        <a:t>0-3</a:t>
                      </a:r>
                      <a:endParaRPr lang="en-US" sz="1600" dirty="0">
                        <a:solidFill>
                          <a:schemeClr val="tx1"/>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1600" b="0" i="0" u="none" strike="noStrike">
                          <a:solidFill>
                            <a:schemeClr val="tx1"/>
                          </a:solidFill>
                          <a:effectLst/>
                          <a:latin typeface="Museo Sans 500" panose="02000000000000000000"/>
                        </a:rPr>
                        <a:t>27%</a:t>
                      </a:r>
                      <a:endParaRPr lang="en-US" sz="1600">
                        <a:solidFill>
                          <a:schemeClr val="tx1"/>
                        </a:solidFill>
                        <a:effectLst/>
                        <a:latin typeface="Museo Sans 500" panose="02000000000000000000"/>
                      </a:endParaRPr>
                    </a:p>
                    <a:p>
                      <a:pPr algn="ctr" rtl="0" fontAlgn="ctr">
                        <a:spcBef>
                          <a:spcPts val="0"/>
                        </a:spcBef>
                        <a:spcAft>
                          <a:spcPts val="0"/>
                        </a:spcAft>
                      </a:pPr>
                      <a:r>
                        <a:rPr lang="en-US" sz="1600" b="0" i="0" u="none" strike="noStrike">
                          <a:solidFill>
                            <a:schemeClr val="tx1"/>
                          </a:solidFill>
                          <a:effectLst/>
                          <a:latin typeface="Museo Sans 500" panose="02000000000000000000"/>
                        </a:rPr>
                        <a:t>(mRS≤1)</a:t>
                      </a:r>
                      <a:endParaRPr lang="en-US" sz="1600">
                        <a:solidFill>
                          <a:schemeClr val="tx1"/>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1600" b="0" i="0" u="none" strike="noStrike" dirty="0">
                          <a:solidFill>
                            <a:schemeClr val="tx1"/>
                          </a:solidFill>
                          <a:effectLst/>
                          <a:latin typeface="Museo Sans 500" panose="02000000000000000000"/>
                        </a:rPr>
                        <a:t>17%</a:t>
                      </a:r>
                      <a:endParaRPr lang="en-US" sz="1600" dirty="0">
                        <a:solidFill>
                          <a:schemeClr val="tx1"/>
                        </a:solidFill>
                        <a:effectLst/>
                        <a:latin typeface="Museo Sans 500" panose="02000000000000000000"/>
                      </a:endParaRPr>
                    </a:p>
                    <a:p>
                      <a:pPr algn="ctr" rtl="0" fontAlgn="ctr">
                        <a:spcBef>
                          <a:spcPts val="0"/>
                        </a:spcBef>
                        <a:spcAft>
                          <a:spcPts val="0"/>
                        </a:spcAft>
                      </a:pPr>
                      <a:r>
                        <a:rPr lang="en-US" sz="1600" b="0" i="0" u="none" strike="noStrike" dirty="0">
                          <a:solidFill>
                            <a:schemeClr val="tx1"/>
                          </a:solidFill>
                          <a:effectLst/>
                          <a:latin typeface="Museo Sans 500" panose="02000000000000000000"/>
                        </a:rPr>
                        <a:t>(mRS≤1)</a:t>
                      </a:r>
                      <a:endParaRPr lang="en-US" sz="1600" dirty="0">
                        <a:solidFill>
                          <a:schemeClr val="tx1"/>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1600" b="0" i="0" u="none" strike="noStrike" dirty="0">
                          <a:solidFill>
                            <a:srgbClr val="FF0000"/>
                          </a:solidFill>
                          <a:effectLst/>
                          <a:latin typeface="Museo Sans 500" panose="02000000000000000000"/>
                        </a:rPr>
                        <a:t>10% </a:t>
                      </a:r>
                      <a:endParaRPr lang="en-US" sz="1600" dirty="0">
                        <a:solidFill>
                          <a:srgbClr val="FF0000"/>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1600" b="0" i="0" u="none" strike="noStrike">
                          <a:solidFill>
                            <a:schemeClr val="tx1"/>
                          </a:solidFill>
                          <a:effectLst/>
                          <a:latin typeface="Museo Sans 500" panose="02000000000000000000"/>
                        </a:rPr>
                        <a:t>40%</a:t>
                      </a:r>
                      <a:endParaRPr lang="en-US" sz="1600">
                        <a:solidFill>
                          <a:schemeClr val="tx1"/>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1600" b="0" i="0" u="none" strike="noStrike" dirty="0">
                          <a:solidFill>
                            <a:schemeClr val="tx1"/>
                          </a:solidFill>
                          <a:effectLst/>
                          <a:latin typeface="Museo Sans 500" panose="02000000000000000000"/>
                        </a:rPr>
                        <a:t>5.8%</a:t>
                      </a:r>
                      <a:endParaRPr lang="en-US" sz="1600" dirty="0">
                        <a:solidFill>
                          <a:schemeClr val="tx1"/>
                        </a:solidFill>
                        <a:effectLst/>
                        <a:latin typeface="Museo Sans 500" panose="02000000000000000000"/>
                      </a:endParaRPr>
                    </a:p>
                  </a:txBody>
                  <a:tcPr marL="26407" marR="26407" marT="26407" marB="26407" anchor="ctr"/>
                </a:tc>
                <a:extLst>
                  <a:ext uri="{0D108BD9-81ED-4DB2-BD59-A6C34878D82A}">
                    <a16:rowId xmlns:a16="http://schemas.microsoft.com/office/drawing/2014/main" val="1657955014"/>
                  </a:ext>
                </a:extLst>
              </a:tr>
              <a:tr h="824147">
                <a:tc>
                  <a:txBody>
                    <a:bodyPr/>
                    <a:lstStyle/>
                    <a:p>
                      <a:pPr algn="ctr" rtl="0" fontAlgn="t">
                        <a:spcBef>
                          <a:spcPts val="0"/>
                        </a:spcBef>
                        <a:spcAft>
                          <a:spcPts val="0"/>
                        </a:spcAft>
                      </a:pPr>
                      <a:r>
                        <a:rPr lang="en-US" sz="1600" b="1" i="1" u="none" strike="noStrike" dirty="0">
                          <a:solidFill>
                            <a:schemeClr val="tx1"/>
                          </a:solidFill>
                          <a:effectLst/>
                          <a:latin typeface="Museo Sans 500" panose="02000000000000000000"/>
                        </a:rPr>
                        <a:t>0-90min</a:t>
                      </a:r>
                      <a:endParaRPr lang="en-US" sz="1600" dirty="0">
                        <a:solidFill>
                          <a:schemeClr val="tx1"/>
                        </a:solidFill>
                        <a:effectLst/>
                        <a:latin typeface="Museo Sans 500" panose="02000000000000000000"/>
                      </a:endParaRPr>
                    </a:p>
                    <a:p>
                      <a:pPr algn="ctr" rtl="0" fontAlgn="t">
                        <a:spcBef>
                          <a:spcPts val="0"/>
                        </a:spcBef>
                        <a:spcAft>
                          <a:spcPts val="0"/>
                        </a:spcAft>
                      </a:pPr>
                      <a:r>
                        <a:rPr lang="en-US" sz="1600" b="0" i="1" u="none" strike="noStrike" dirty="0">
                          <a:solidFill>
                            <a:schemeClr val="tx1"/>
                          </a:solidFill>
                          <a:effectLst/>
                          <a:latin typeface="Museo Sans 500" panose="02000000000000000000"/>
                        </a:rPr>
                        <a:t>(N=312)</a:t>
                      </a:r>
                      <a:endParaRPr lang="en-US" sz="1600" dirty="0">
                        <a:solidFill>
                          <a:schemeClr val="tx1"/>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1600" b="0" i="1" u="none" strike="noStrike" dirty="0">
                          <a:solidFill>
                            <a:schemeClr val="tx1"/>
                          </a:solidFill>
                          <a:effectLst/>
                          <a:latin typeface="Museo Sans 500" panose="02000000000000000000"/>
                        </a:rPr>
                        <a:t>0-1.5</a:t>
                      </a:r>
                      <a:endParaRPr lang="en-US" sz="1600" dirty="0">
                        <a:solidFill>
                          <a:schemeClr val="tx1"/>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1600" b="0" i="1" u="none" strike="noStrike" dirty="0">
                          <a:solidFill>
                            <a:schemeClr val="tx1"/>
                          </a:solidFill>
                          <a:effectLst/>
                          <a:latin typeface="Museo Sans 500" panose="02000000000000000000"/>
                        </a:rPr>
                        <a:t>25%</a:t>
                      </a:r>
                      <a:endParaRPr lang="en-US" sz="1600" dirty="0">
                        <a:solidFill>
                          <a:schemeClr val="tx1"/>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1600" b="0" i="1" u="none" strike="noStrike" dirty="0">
                          <a:solidFill>
                            <a:schemeClr val="tx1"/>
                          </a:solidFill>
                          <a:effectLst/>
                          <a:latin typeface="Museo Sans 500" panose="02000000000000000000"/>
                        </a:rPr>
                        <a:t>19%</a:t>
                      </a:r>
                      <a:endParaRPr lang="en-US" sz="1600" dirty="0">
                        <a:solidFill>
                          <a:schemeClr val="tx1"/>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1600" b="0" i="1" u="none" strike="noStrike" dirty="0">
                          <a:solidFill>
                            <a:srgbClr val="FF0000"/>
                          </a:solidFill>
                          <a:effectLst/>
                          <a:latin typeface="Museo Sans 500" panose="02000000000000000000"/>
                        </a:rPr>
                        <a:t>6%</a:t>
                      </a:r>
                      <a:endParaRPr lang="en-US" sz="1600" dirty="0">
                        <a:solidFill>
                          <a:srgbClr val="FF0000"/>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1600" b="0" i="1" u="none" strike="noStrike">
                          <a:solidFill>
                            <a:schemeClr val="tx1"/>
                          </a:solidFill>
                          <a:effectLst/>
                          <a:latin typeface="Museo Sans 500" panose="02000000000000000000"/>
                        </a:rPr>
                        <a:t>24% </a:t>
                      </a:r>
                      <a:endParaRPr lang="en-US" sz="1600">
                        <a:solidFill>
                          <a:schemeClr val="tx1"/>
                        </a:solidFill>
                        <a:effectLst/>
                        <a:latin typeface="Museo Sans 500" panose="02000000000000000000"/>
                      </a:endParaRPr>
                    </a:p>
                    <a:p>
                      <a:pPr algn="ctr" rtl="0" fontAlgn="ctr">
                        <a:spcBef>
                          <a:spcPts val="0"/>
                        </a:spcBef>
                        <a:spcAft>
                          <a:spcPts val="0"/>
                        </a:spcAft>
                      </a:pPr>
                      <a:r>
                        <a:rPr lang="en-US" sz="1600" b="0" i="1" u="none" strike="noStrike">
                          <a:solidFill>
                            <a:schemeClr val="tx1"/>
                          </a:solidFill>
                          <a:effectLst/>
                          <a:latin typeface="Museo Sans 500" panose="02000000000000000000"/>
                        </a:rPr>
                        <a:t>(1.7;1.0-2.6)</a:t>
                      </a:r>
                      <a:endParaRPr lang="en-US" sz="1600">
                        <a:solidFill>
                          <a:schemeClr val="tx1"/>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1600" b="0" i="1" u="none" strike="noStrike">
                          <a:solidFill>
                            <a:schemeClr val="tx1"/>
                          </a:solidFill>
                          <a:effectLst/>
                          <a:latin typeface="Museo Sans 500" panose="02000000000000000000"/>
                        </a:rPr>
                        <a:t>-</a:t>
                      </a:r>
                      <a:endParaRPr lang="en-US" sz="1600">
                        <a:solidFill>
                          <a:schemeClr val="tx1"/>
                        </a:solidFill>
                        <a:effectLst/>
                        <a:latin typeface="Museo Sans 500" panose="02000000000000000000"/>
                      </a:endParaRPr>
                    </a:p>
                  </a:txBody>
                  <a:tcPr marL="26407" marR="26407" marT="26407" marB="26407" anchor="ctr"/>
                </a:tc>
                <a:extLst>
                  <a:ext uri="{0D108BD9-81ED-4DB2-BD59-A6C34878D82A}">
                    <a16:rowId xmlns:a16="http://schemas.microsoft.com/office/drawing/2014/main" val="59979858"/>
                  </a:ext>
                </a:extLst>
              </a:tr>
              <a:tr h="824147">
                <a:tc>
                  <a:txBody>
                    <a:bodyPr/>
                    <a:lstStyle/>
                    <a:p>
                      <a:pPr algn="ctr" rtl="0" fontAlgn="t">
                        <a:spcBef>
                          <a:spcPts val="0"/>
                        </a:spcBef>
                        <a:spcAft>
                          <a:spcPts val="0"/>
                        </a:spcAft>
                      </a:pPr>
                      <a:r>
                        <a:rPr lang="en-US" sz="1600" b="1" i="1" u="none" strike="noStrike" dirty="0">
                          <a:solidFill>
                            <a:schemeClr val="tx1"/>
                          </a:solidFill>
                          <a:effectLst/>
                          <a:latin typeface="Museo Sans 500" panose="02000000000000000000"/>
                        </a:rPr>
                        <a:t>91-180min</a:t>
                      </a:r>
                      <a:endParaRPr lang="en-US" sz="1600" dirty="0">
                        <a:solidFill>
                          <a:schemeClr val="tx1"/>
                        </a:solidFill>
                        <a:effectLst/>
                        <a:latin typeface="Museo Sans 500" panose="02000000000000000000"/>
                      </a:endParaRPr>
                    </a:p>
                    <a:p>
                      <a:pPr algn="ctr" rtl="0" fontAlgn="t">
                        <a:spcBef>
                          <a:spcPts val="0"/>
                        </a:spcBef>
                        <a:spcAft>
                          <a:spcPts val="0"/>
                        </a:spcAft>
                      </a:pPr>
                      <a:r>
                        <a:rPr lang="en-US" sz="1600" b="0" i="1" u="none" strike="noStrike" dirty="0">
                          <a:solidFill>
                            <a:schemeClr val="tx1"/>
                          </a:solidFill>
                          <a:effectLst/>
                          <a:latin typeface="Museo Sans 500" panose="02000000000000000000"/>
                        </a:rPr>
                        <a:t>(N=312)</a:t>
                      </a:r>
                      <a:endParaRPr lang="en-US" sz="1600" dirty="0">
                        <a:solidFill>
                          <a:schemeClr val="tx1"/>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1600" b="0" i="1" u="none" strike="noStrike">
                          <a:solidFill>
                            <a:schemeClr val="tx1"/>
                          </a:solidFill>
                          <a:effectLst/>
                          <a:latin typeface="Museo Sans 500" panose="02000000000000000000"/>
                        </a:rPr>
                        <a:t>1.5-3</a:t>
                      </a:r>
                      <a:endParaRPr lang="en-US" sz="1600">
                        <a:solidFill>
                          <a:schemeClr val="tx1"/>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1600" b="0" i="1" u="none" strike="noStrike" dirty="0">
                          <a:solidFill>
                            <a:schemeClr val="tx1"/>
                          </a:solidFill>
                          <a:effectLst/>
                          <a:latin typeface="Museo Sans 500" panose="02000000000000000000"/>
                        </a:rPr>
                        <a:t>29%</a:t>
                      </a:r>
                      <a:endParaRPr lang="en-US" sz="1600" dirty="0">
                        <a:solidFill>
                          <a:schemeClr val="tx1"/>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1600" b="0" i="1" u="none" strike="noStrike" dirty="0">
                          <a:solidFill>
                            <a:schemeClr val="tx1"/>
                          </a:solidFill>
                          <a:effectLst/>
                          <a:latin typeface="Museo Sans 500" panose="02000000000000000000"/>
                        </a:rPr>
                        <a:t>15%</a:t>
                      </a:r>
                      <a:endParaRPr lang="en-US" sz="1600" dirty="0">
                        <a:solidFill>
                          <a:schemeClr val="tx1"/>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1600" b="0" i="1" u="none" strike="noStrike" dirty="0">
                          <a:solidFill>
                            <a:srgbClr val="FF0000"/>
                          </a:solidFill>
                          <a:effectLst/>
                          <a:latin typeface="Museo Sans 500" panose="02000000000000000000"/>
                        </a:rPr>
                        <a:t>14%</a:t>
                      </a:r>
                      <a:endParaRPr lang="en-US" sz="1600" dirty="0">
                        <a:solidFill>
                          <a:srgbClr val="FF0000"/>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1600" b="0" i="1" u="none" strike="noStrike" dirty="0">
                          <a:solidFill>
                            <a:schemeClr val="tx1"/>
                          </a:solidFill>
                          <a:effectLst/>
                          <a:latin typeface="Museo Sans 500" panose="02000000000000000000"/>
                        </a:rPr>
                        <a:t>48% </a:t>
                      </a:r>
                      <a:endParaRPr lang="en-US" sz="1600" dirty="0">
                        <a:solidFill>
                          <a:schemeClr val="tx1"/>
                        </a:solidFill>
                        <a:effectLst/>
                        <a:latin typeface="Museo Sans 500" panose="02000000000000000000"/>
                      </a:endParaRPr>
                    </a:p>
                    <a:p>
                      <a:pPr algn="ctr" rtl="0" fontAlgn="ctr">
                        <a:spcBef>
                          <a:spcPts val="0"/>
                        </a:spcBef>
                        <a:spcAft>
                          <a:spcPts val="0"/>
                        </a:spcAft>
                      </a:pPr>
                      <a:r>
                        <a:rPr lang="en-US" sz="1600" b="0" i="1" u="none" strike="noStrike" dirty="0">
                          <a:solidFill>
                            <a:schemeClr val="tx1"/>
                          </a:solidFill>
                          <a:effectLst/>
                          <a:latin typeface="Museo Sans 500" panose="02000000000000000000"/>
                        </a:rPr>
                        <a:t>(2.4;1.5-3.7)</a:t>
                      </a:r>
                      <a:endParaRPr lang="en-US" sz="1600" dirty="0">
                        <a:solidFill>
                          <a:schemeClr val="tx1"/>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1600" b="0" i="1" u="none" strike="noStrike" dirty="0">
                          <a:solidFill>
                            <a:schemeClr val="tx1"/>
                          </a:solidFill>
                          <a:effectLst/>
                          <a:latin typeface="Museo Sans 500" panose="02000000000000000000"/>
                        </a:rPr>
                        <a:t>-</a:t>
                      </a:r>
                      <a:endParaRPr lang="en-US" sz="1600" dirty="0">
                        <a:solidFill>
                          <a:schemeClr val="tx1"/>
                        </a:solidFill>
                        <a:effectLst/>
                        <a:latin typeface="Museo Sans 500" panose="02000000000000000000"/>
                      </a:endParaRPr>
                    </a:p>
                  </a:txBody>
                  <a:tcPr marL="26407" marR="26407" marT="26407" marB="26407" anchor="ctr"/>
                </a:tc>
                <a:extLst>
                  <a:ext uri="{0D108BD9-81ED-4DB2-BD59-A6C34878D82A}">
                    <a16:rowId xmlns:a16="http://schemas.microsoft.com/office/drawing/2014/main" val="3337731373"/>
                  </a:ext>
                </a:extLst>
              </a:tr>
            </a:tbl>
          </a:graphicData>
        </a:graphic>
      </p:graphicFrame>
      <p:sp>
        <p:nvSpPr>
          <p:cNvPr id="14" name="Rectangle 13">
            <a:extLst>
              <a:ext uri="{FF2B5EF4-FFF2-40B4-BE49-F238E27FC236}">
                <a16:creationId xmlns:a16="http://schemas.microsoft.com/office/drawing/2014/main" id="{01DFEB8E-2F10-EA27-C5B5-2B5B46621380}"/>
              </a:ext>
            </a:extLst>
          </p:cNvPr>
          <p:cNvSpPr/>
          <p:nvPr/>
        </p:nvSpPr>
        <p:spPr>
          <a:xfrm>
            <a:off x="1658676" y="4834989"/>
            <a:ext cx="9994605" cy="2766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086B28D2-B035-A609-DE0D-F725B00900A9}"/>
              </a:ext>
            </a:extLst>
          </p:cNvPr>
          <p:cNvSpPr txBox="1"/>
          <p:nvPr/>
        </p:nvSpPr>
        <p:spPr>
          <a:xfrm>
            <a:off x="294046" y="3416972"/>
            <a:ext cx="1335053" cy="646331"/>
          </a:xfrm>
          <a:prstGeom prst="rect">
            <a:avLst/>
          </a:prstGeom>
          <a:noFill/>
        </p:spPr>
        <p:txBody>
          <a:bodyPr wrap="square" rtlCol="0">
            <a:spAutoFit/>
          </a:bodyPr>
          <a:lstStyle/>
          <a:p>
            <a:r>
              <a:rPr lang="en-US" dirty="0"/>
              <a:t>NINDS</a:t>
            </a:r>
          </a:p>
          <a:p>
            <a:r>
              <a:rPr lang="en-US" dirty="0"/>
              <a:t>Trial</a:t>
            </a:r>
          </a:p>
        </p:txBody>
      </p:sp>
      <p:sp>
        <p:nvSpPr>
          <p:cNvPr id="16" name="TextBox 15">
            <a:extLst>
              <a:ext uri="{FF2B5EF4-FFF2-40B4-BE49-F238E27FC236}">
                <a16:creationId xmlns:a16="http://schemas.microsoft.com/office/drawing/2014/main" id="{6FA6670F-704D-79AF-D9C2-CC041BDA626F}"/>
              </a:ext>
            </a:extLst>
          </p:cNvPr>
          <p:cNvSpPr txBox="1"/>
          <p:nvPr/>
        </p:nvSpPr>
        <p:spPr>
          <a:xfrm>
            <a:off x="291724" y="5321667"/>
            <a:ext cx="1335053" cy="646331"/>
          </a:xfrm>
          <a:prstGeom prst="rect">
            <a:avLst/>
          </a:prstGeom>
          <a:noFill/>
        </p:spPr>
        <p:txBody>
          <a:bodyPr wrap="square" rtlCol="0">
            <a:spAutoFit/>
          </a:bodyPr>
          <a:lstStyle/>
          <a:p>
            <a:r>
              <a:rPr lang="en-US" dirty="0"/>
              <a:t>ECASS II</a:t>
            </a:r>
          </a:p>
          <a:p>
            <a:r>
              <a:rPr lang="en-US" dirty="0"/>
              <a:t>Trial</a:t>
            </a:r>
          </a:p>
        </p:txBody>
      </p:sp>
      <p:cxnSp>
        <p:nvCxnSpPr>
          <p:cNvPr id="19" name="Straight Connector 18">
            <a:extLst>
              <a:ext uri="{FF2B5EF4-FFF2-40B4-BE49-F238E27FC236}">
                <a16:creationId xmlns:a16="http://schemas.microsoft.com/office/drawing/2014/main" id="{B6669174-BC07-F57E-52E9-8BC3C8E17EF1}"/>
              </a:ext>
            </a:extLst>
          </p:cNvPr>
          <p:cNvCxnSpPr/>
          <p:nvPr/>
        </p:nvCxnSpPr>
        <p:spPr>
          <a:xfrm>
            <a:off x="1297170" y="2798880"/>
            <a:ext cx="0" cy="16055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788F5A1-04FF-41A3-97E0-41C19D519935}"/>
              </a:ext>
            </a:extLst>
          </p:cNvPr>
          <p:cNvCxnSpPr/>
          <p:nvPr/>
        </p:nvCxnSpPr>
        <p:spPr>
          <a:xfrm>
            <a:off x="1297170" y="2798880"/>
            <a:ext cx="2126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78206D1-162C-652A-D086-67924F52A037}"/>
              </a:ext>
            </a:extLst>
          </p:cNvPr>
          <p:cNvCxnSpPr/>
          <p:nvPr/>
        </p:nvCxnSpPr>
        <p:spPr>
          <a:xfrm>
            <a:off x="1297170" y="4399827"/>
            <a:ext cx="2126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94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11719518"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Within 3-4.5 hours from Last Known Normal</a:t>
            </a:r>
          </a:p>
        </p:txBody>
      </p:sp>
      <p:sp>
        <p:nvSpPr>
          <p:cNvPr id="2" name="TextBox 1">
            <a:extLst>
              <a:ext uri="{FF2B5EF4-FFF2-40B4-BE49-F238E27FC236}">
                <a16:creationId xmlns:a16="http://schemas.microsoft.com/office/drawing/2014/main" id="{1073F0EE-84FF-A8A6-B426-FB585F2AB344}"/>
              </a:ext>
            </a:extLst>
          </p:cNvPr>
          <p:cNvSpPr txBox="1"/>
          <p:nvPr/>
        </p:nvSpPr>
        <p:spPr>
          <a:xfrm>
            <a:off x="642641" y="1571999"/>
            <a:ext cx="11379200" cy="1138773"/>
          </a:xfrm>
          <a:prstGeom prst="rect">
            <a:avLst/>
          </a:prstGeom>
          <a:noFill/>
        </p:spPr>
        <p:txBody>
          <a:bodyPr wrap="square" rtlCol="0">
            <a:spAutoFit/>
          </a:bodyPr>
          <a:lstStyle/>
          <a:p>
            <a:r>
              <a:rPr lang="en-US" sz="2800" dirty="0">
                <a:latin typeface="Museo Sans 500" panose="02000000000000000000" pitchFamily="2" charset="77"/>
              </a:rPr>
              <a:t>ECASS III Trial</a:t>
            </a:r>
          </a:p>
          <a:p>
            <a:endParaRPr lang="en-US" sz="2000" dirty="0">
              <a:solidFill>
                <a:schemeClr val="accent1">
                  <a:lumMod val="50000"/>
                </a:schemeClr>
              </a:solidFill>
              <a:latin typeface="Museo Sans 500" panose="02000000000000000000" pitchFamily="2" charset="77"/>
            </a:endParaRPr>
          </a:p>
          <a:p>
            <a:r>
              <a:rPr lang="en-US" sz="2000" dirty="0">
                <a:solidFill>
                  <a:schemeClr val="accent1">
                    <a:lumMod val="50000"/>
                  </a:schemeClr>
                </a:solidFill>
                <a:latin typeface="Museo Sans 500" panose="02000000000000000000" pitchFamily="2" charset="77"/>
              </a:rPr>
              <a:t> </a:t>
            </a:r>
          </a:p>
        </p:txBody>
      </p:sp>
      <p:pic>
        <p:nvPicPr>
          <p:cNvPr id="4" name="Picture 3">
            <a:extLst>
              <a:ext uri="{FF2B5EF4-FFF2-40B4-BE49-F238E27FC236}">
                <a16:creationId xmlns:a16="http://schemas.microsoft.com/office/drawing/2014/main" id="{6CD79558-07BE-0A2D-4E94-79CE381E2D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graphicFrame>
        <p:nvGraphicFramePr>
          <p:cNvPr id="7" name="Table 6">
            <a:extLst>
              <a:ext uri="{FF2B5EF4-FFF2-40B4-BE49-F238E27FC236}">
                <a16:creationId xmlns:a16="http://schemas.microsoft.com/office/drawing/2014/main" id="{8A6F9E8A-60F5-3B20-7965-095B26233409}"/>
              </a:ext>
            </a:extLst>
          </p:cNvPr>
          <p:cNvGraphicFramePr>
            <a:graphicFrameLocks noGrp="1"/>
          </p:cNvGraphicFramePr>
          <p:nvPr>
            <p:extLst>
              <p:ext uri="{D42A27DB-BD31-4B8C-83A1-F6EECF244321}">
                <p14:modId xmlns:p14="http://schemas.microsoft.com/office/powerpoint/2010/main" val="3680078747"/>
              </p:ext>
            </p:extLst>
          </p:nvPr>
        </p:nvGraphicFramePr>
        <p:xfrm>
          <a:off x="733647" y="2349795"/>
          <a:ext cx="10972801" cy="2317898"/>
        </p:xfrm>
        <a:graphic>
          <a:graphicData uri="http://schemas.openxmlformats.org/drawingml/2006/table">
            <a:tbl>
              <a:tblPr firstRow="1" bandRow="1">
                <a:tableStyleId>{5C22544A-7EE6-4342-B048-85BDC9FD1C3A}</a:tableStyleId>
              </a:tblPr>
              <a:tblGrid>
                <a:gridCol w="1567543">
                  <a:extLst>
                    <a:ext uri="{9D8B030D-6E8A-4147-A177-3AD203B41FA5}">
                      <a16:colId xmlns:a16="http://schemas.microsoft.com/office/drawing/2014/main" val="2365506228"/>
                    </a:ext>
                  </a:extLst>
                </a:gridCol>
                <a:gridCol w="1567543">
                  <a:extLst>
                    <a:ext uri="{9D8B030D-6E8A-4147-A177-3AD203B41FA5}">
                      <a16:colId xmlns:a16="http://schemas.microsoft.com/office/drawing/2014/main" val="2457662549"/>
                    </a:ext>
                  </a:extLst>
                </a:gridCol>
                <a:gridCol w="1567543">
                  <a:extLst>
                    <a:ext uri="{9D8B030D-6E8A-4147-A177-3AD203B41FA5}">
                      <a16:colId xmlns:a16="http://schemas.microsoft.com/office/drawing/2014/main" val="3535950063"/>
                    </a:ext>
                  </a:extLst>
                </a:gridCol>
                <a:gridCol w="1567543">
                  <a:extLst>
                    <a:ext uri="{9D8B030D-6E8A-4147-A177-3AD203B41FA5}">
                      <a16:colId xmlns:a16="http://schemas.microsoft.com/office/drawing/2014/main" val="1301127517"/>
                    </a:ext>
                  </a:extLst>
                </a:gridCol>
                <a:gridCol w="1567543">
                  <a:extLst>
                    <a:ext uri="{9D8B030D-6E8A-4147-A177-3AD203B41FA5}">
                      <a16:colId xmlns:a16="http://schemas.microsoft.com/office/drawing/2014/main" val="156265108"/>
                    </a:ext>
                  </a:extLst>
                </a:gridCol>
                <a:gridCol w="1567543">
                  <a:extLst>
                    <a:ext uri="{9D8B030D-6E8A-4147-A177-3AD203B41FA5}">
                      <a16:colId xmlns:a16="http://schemas.microsoft.com/office/drawing/2014/main" val="3397109924"/>
                    </a:ext>
                  </a:extLst>
                </a:gridCol>
                <a:gridCol w="1567543">
                  <a:extLst>
                    <a:ext uri="{9D8B030D-6E8A-4147-A177-3AD203B41FA5}">
                      <a16:colId xmlns:a16="http://schemas.microsoft.com/office/drawing/2014/main" val="3553491897"/>
                    </a:ext>
                  </a:extLst>
                </a:gridCol>
              </a:tblGrid>
              <a:tr h="1158949">
                <a:tc>
                  <a:txBody>
                    <a:bodyPr/>
                    <a:lstStyle/>
                    <a:p>
                      <a:pPr algn="ctr" rtl="0" fontAlgn="t">
                        <a:spcBef>
                          <a:spcPts val="0"/>
                        </a:spcBef>
                        <a:spcAft>
                          <a:spcPts val="0"/>
                        </a:spcAft>
                      </a:pPr>
                      <a:r>
                        <a:rPr lang="en-US" sz="2000" b="1" i="0" u="none" strike="noStrike" dirty="0">
                          <a:solidFill>
                            <a:srgbClr val="000000"/>
                          </a:solidFill>
                          <a:effectLst/>
                          <a:latin typeface="Museo Sans 500" panose="02000000000000000000"/>
                        </a:rPr>
                        <a:t>Study</a:t>
                      </a:r>
                      <a:endParaRPr lang="en-US" sz="2000" dirty="0">
                        <a:effectLst/>
                        <a:latin typeface="Museo Sans 500" panose="02000000000000000000"/>
                      </a:endParaRPr>
                    </a:p>
                  </a:txBody>
                  <a:tcPr marL="26407" marR="26407" marT="26407" marB="26407" anchor="ctr"/>
                </a:tc>
                <a:tc>
                  <a:txBody>
                    <a:bodyPr/>
                    <a:lstStyle/>
                    <a:p>
                      <a:pPr algn="ctr" rtl="0" fontAlgn="t">
                        <a:spcBef>
                          <a:spcPts val="0"/>
                        </a:spcBef>
                        <a:spcAft>
                          <a:spcPts val="0"/>
                        </a:spcAft>
                      </a:pPr>
                      <a:r>
                        <a:rPr lang="en-US" sz="2000" b="1" i="0" u="none" strike="noStrike" dirty="0">
                          <a:solidFill>
                            <a:srgbClr val="000000"/>
                          </a:solidFill>
                          <a:effectLst/>
                          <a:latin typeface="Museo Sans 500" panose="02000000000000000000"/>
                        </a:rPr>
                        <a:t>Time (H)</a:t>
                      </a:r>
                      <a:endParaRPr lang="en-US" sz="2000" dirty="0">
                        <a:effectLst/>
                        <a:latin typeface="Museo Sans 500" panose="02000000000000000000"/>
                      </a:endParaRPr>
                    </a:p>
                  </a:txBody>
                  <a:tcPr marL="26407" marR="26407" marT="26407" marB="26407" anchor="ctr"/>
                </a:tc>
                <a:tc>
                  <a:txBody>
                    <a:bodyPr/>
                    <a:lstStyle/>
                    <a:p>
                      <a:pPr algn="ctr" rtl="0" fontAlgn="t">
                        <a:spcBef>
                          <a:spcPts val="0"/>
                        </a:spcBef>
                        <a:spcAft>
                          <a:spcPts val="0"/>
                        </a:spcAft>
                      </a:pPr>
                      <a:r>
                        <a:rPr lang="en-US" sz="2000" b="1" i="0" u="none" strike="noStrike" dirty="0">
                          <a:solidFill>
                            <a:srgbClr val="000000"/>
                          </a:solidFill>
                          <a:effectLst/>
                          <a:latin typeface="Museo Sans 500" panose="02000000000000000000"/>
                        </a:rPr>
                        <a:t>90-day </a:t>
                      </a:r>
                      <a:r>
                        <a:rPr lang="en-US" sz="2000" b="1" i="0" u="none" strike="noStrike" dirty="0" err="1">
                          <a:solidFill>
                            <a:srgbClr val="000000"/>
                          </a:solidFill>
                          <a:effectLst/>
                          <a:latin typeface="Museo Sans 500" panose="02000000000000000000"/>
                        </a:rPr>
                        <a:t>mRS</a:t>
                      </a:r>
                      <a:endParaRPr lang="en-US" sz="2000" dirty="0">
                        <a:effectLst/>
                        <a:latin typeface="Museo Sans 500" panose="02000000000000000000"/>
                      </a:endParaRPr>
                    </a:p>
                    <a:p>
                      <a:pPr algn="ctr" rtl="0" fontAlgn="t">
                        <a:spcBef>
                          <a:spcPts val="0"/>
                        </a:spcBef>
                        <a:spcAft>
                          <a:spcPts val="0"/>
                        </a:spcAft>
                      </a:pPr>
                      <a:r>
                        <a:rPr lang="en-US" sz="2000" b="1" i="0" u="none" strike="noStrike" dirty="0" err="1">
                          <a:solidFill>
                            <a:srgbClr val="000000"/>
                          </a:solidFill>
                          <a:effectLst/>
                          <a:latin typeface="Museo Sans 500" panose="02000000000000000000"/>
                        </a:rPr>
                        <a:t>tPA</a:t>
                      </a:r>
                      <a:endParaRPr lang="en-US" sz="2000" dirty="0">
                        <a:effectLst/>
                        <a:latin typeface="Museo Sans 500" panose="02000000000000000000"/>
                      </a:endParaRPr>
                    </a:p>
                  </a:txBody>
                  <a:tcPr marL="26407" marR="26407" marT="26407" marB="26407" anchor="ctr"/>
                </a:tc>
                <a:tc>
                  <a:txBody>
                    <a:bodyPr/>
                    <a:lstStyle/>
                    <a:p>
                      <a:pPr algn="ctr" rtl="0" fontAlgn="t">
                        <a:spcBef>
                          <a:spcPts val="0"/>
                        </a:spcBef>
                        <a:spcAft>
                          <a:spcPts val="0"/>
                        </a:spcAft>
                      </a:pPr>
                      <a:r>
                        <a:rPr lang="en-US" sz="2000" b="1" i="0" u="none" strike="noStrike" dirty="0">
                          <a:solidFill>
                            <a:srgbClr val="000000"/>
                          </a:solidFill>
                          <a:effectLst/>
                          <a:latin typeface="Museo Sans 500" panose="02000000000000000000"/>
                        </a:rPr>
                        <a:t>90-Day </a:t>
                      </a:r>
                      <a:r>
                        <a:rPr lang="en-US" sz="2000" b="1" i="0" u="none" strike="noStrike" dirty="0" err="1">
                          <a:solidFill>
                            <a:srgbClr val="000000"/>
                          </a:solidFill>
                          <a:effectLst/>
                          <a:latin typeface="Museo Sans 500" panose="02000000000000000000"/>
                        </a:rPr>
                        <a:t>mRS</a:t>
                      </a:r>
                      <a:r>
                        <a:rPr lang="en-US" sz="2000" b="1" i="0" u="none" strike="noStrike" dirty="0">
                          <a:solidFill>
                            <a:srgbClr val="000000"/>
                          </a:solidFill>
                          <a:effectLst/>
                          <a:latin typeface="Museo Sans 500" panose="02000000000000000000"/>
                        </a:rPr>
                        <a:t> Placebo</a:t>
                      </a:r>
                      <a:endParaRPr lang="en-US" sz="2000" dirty="0">
                        <a:effectLst/>
                        <a:latin typeface="Museo Sans 500" panose="02000000000000000000"/>
                      </a:endParaRPr>
                    </a:p>
                  </a:txBody>
                  <a:tcPr marL="26407" marR="26407" marT="26407" marB="26407" anchor="ctr"/>
                </a:tc>
                <a:tc>
                  <a:txBody>
                    <a:bodyPr/>
                    <a:lstStyle/>
                    <a:p>
                      <a:pPr algn="ctr" rtl="0" fontAlgn="t">
                        <a:spcBef>
                          <a:spcPts val="0"/>
                        </a:spcBef>
                        <a:spcAft>
                          <a:spcPts val="0"/>
                        </a:spcAft>
                      </a:pPr>
                      <a:r>
                        <a:rPr lang="en-US" sz="2000" b="1" i="0" u="none" strike="noStrike" dirty="0">
                          <a:solidFill>
                            <a:srgbClr val="000000"/>
                          </a:solidFill>
                          <a:effectLst/>
                          <a:latin typeface="Museo Sans 500" panose="02000000000000000000"/>
                        </a:rPr>
                        <a:t>ARR</a:t>
                      </a:r>
                      <a:endParaRPr lang="en-US" sz="2000" dirty="0">
                        <a:effectLst/>
                        <a:latin typeface="Museo Sans 500" panose="02000000000000000000"/>
                      </a:endParaRPr>
                    </a:p>
                  </a:txBody>
                  <a:tcPr marL="26407" marR="26407" marT="26407" marB="26407" anchor="ctr"/>
                </a:tc>
                <a:tc>
                  <a:txBody>
                    <a:bodyPr/>
                    <a:lstStyle/>
                    <a:p>
                      <a:pPr algn="ctr" rtl="0" fontAlgn="t">
                        <a:spcBef>
                          <a:spcPts val="0"/>
                        </a:spcBef>
                        <a:spcAft>
                          <a:spcPts val="0"/>
                        </a:spcAft>
                      </a:pPr>
                      <a:r>
                        <a:rPr lang="en-US" sz="2000" b="1" i="0" u="none" strike="noStrike" dirty="0">
                          <a:solidFill>
                            <a:srgbClr val="000000"/>
                          </a:solidFill>
                          <a:effectLst/>
                          <a:latin typeface="Museo Sans 500" panose="02000000000000000000"/>
                        </a:rPr>
                        <a:t>RRR (HR/OR)</a:t>
                      </a:r>
                      <a:endParaRPr lang="en-US" sz="2000" dirty="0">
                        <a:effectLst/>
                        <a:latin typeface="Museo Sans 500" panose="02000000000000000000"/>
                      </a:endParaRPr>
                    </a:p>
                  </a:txBody>
                  <a:tcPr marL="26407" marR="26407" marT="26407" marB="26407" anchor="ctr"/>
                </a:tc>
                <a:tc>
                  <a:txBody>
                    <a:bodyPr/>
                    <a:lstStyle/>
                    <a:p>
                      <a:pPr algn="ctr" rtl="0" fontAlgn="t">
                        <a:spcBef>
                          <a:spcPts val="0"/>
                        </a:spcBef>
                        <a:spcAft>
                          <a:spcPts val="0"/>
                        </a:spcAft>
                      </a:pPr>
                      <a:r>
                        <a:rPr lang="en-US" sz="2000" b="1" i="0" u="none" strike="noStrike" dirty="0">
                          <a:solidFill>
                            <a:srgbClr val="000000"/>
                          </a:solidFill>
                          <a:effectLst/>
                          <a:latin typeface="Museo Sans 500" panose="02000000000000000000"/>
                        </a:rPr>
                        <a:t>Net </a:t>
                      </a:r>
                      <a:r>
                        <a:rPr lang="en-US" sz="2000" b="1" i="0" u="none" strike="noStrike" dirty="0" err="1">
                          <a:solidFill>
                            <a:srgbClr val="000000"/>
                          </a:solidFill>
                          <a:effectLst/>
                          <a:latin typeface="Museo Sans 500" panose="02000000000000000000"/>
                        </a:rPr>
                        <a:t>sICH</a:t>
                      </a:r>
                      <a:r>
                        <a:rPr lang="en-US" sz="2000" b="1" i="0" u="none" strike="noStrike" dirty="0">
                          <a:solidFill>
                            <a:srgbClr val="000000"/>
                          </a:solidFill>
                          <a:effectLst/>
                          <a:latin typeface="Museo Sans 500" panose="02000000000000000000"/>
                        </a:rPr>
                        <a:t> Rate</a:t>
                      </a:r>
                      <a:endParaRPr lang="en-US" sz="2000" dirty="0">
                        <a:effectLst/>
                        <a:latin typeface="Museo Sans 500" panose="02000000000000000000"/>
                      </a:endParaRPr>
                    </a:p>
                  </a:txBody>
                  <a:tcPr marL="26407" marR="26407" marT="26407" marB="26407" anchor="ctr"/>
                </a:tc>
                <a:extLst>
                  <a:ext uri="{0D108BD9-81ED-4DB2-BD59-A6C34878D82A}">
                    <a16:rowId xmlns:a16="http://schemas.microsoft.com/office/drawing/2014/main" val="1441697836"/>
                  </a:ext>
                </a:extLst>
              </a:tr>
              <a:tr h="1158949">
                <a:tc>
                  <a:txBody>
                    <a:bodyPr/>
                    <a:lstStyle/>
                    <a:p>
                      <a:pPr algn="ctr" rtl="0" fontAlgn="t">
                        <a:spcBef>
                          <a:spcPts val="0"/>
                        </a:spcBef>
                        <a:spcAft>
                          <a:spcPts val="0"/>
                        </a:spcAft>
                      </a:pPr>
                      <a:r>
                        <a:rPr lang="en-US" sz="2000" b="1" i="0" u="none" strike="noStrike" dirty="0">
                          <a:solidFill>
                            <a:schemeClr val="tx1"/>
                          </a:solidFill>
                          <a:effectLst/>
                          <a:latin typeface="Museo Sans 500" panose="02000000000000000000"/>
                        </a:rPr>
                        <a:t>ECASS III</a:t>
                      </a:r>
                      <a:endParaRPr lang="en-US" sz="2000" dirty="0">
                        <a:solidFill>
                          <a:schemeClr val="tx1"/>
                        </a:solidFill>
                        <a:effectLst/>
                        <a:latin typeface="Museo Sans 500" panose="02000000000000000000"/>
                      </a:endParaRPr>
                    </a:p>
                    <a:p>
                      <a:pPr algn="ctr" rtl="0" fontAlgn="t">
                        <a:spcBef>
                          <a:spcPts val="0"/>
                        </a:spcBef>
                        <a:spcAft>
                          <a:spcPts val="0"/>
                        </a:spcAft>
                      </a:pPr>
                      <a:r>
                        <a:rPr lang="en-US" sz="2000" b="0" i="0" u="none" strike="noStrike" dirty="0">
                          <a:solidFill>
                            <a:schemeClr val="tx1"/>
                          </a:solidFill>
                          <a:effectLst/>
                          <a:latin typeface="Museo Sans 500" panose="02000000000000000000"/>
                        </a:rPr>
                        <a:t>(821)</a:t>
                      </a:r>
                      <a:endParaRPr lang="en-US" sz="2000" dirty="0">
                        <a:solidFill>
                          <a:schemeClr val="tx1"/>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2000" b="0" i="0" u="none" strike="noStrike" dirty="0">
                          <a:solidFill>
                            <a:srgbClr val="FF0000"/>
                          </a:solidFill>
                          <a:effectLst/>
                          <a:latin typeface="Museo Sans 500" panose="02000000000000000000"/>
                        </a:rPr>
                        <a:t>3-4.5</a:t>
                      </a:r>
                      <a:endParaRPr lang="en-US" sz="2000" dirty="0">
                        <a:solidFill>
                          <a:srgbClr val="FF0000"/>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2000" b="0" i="0" u="none" strike="noStrike" dirty="0">
                          <a:solidFill>
                            <a:schemeClr val="tx1"/>
                          </a:solidFill>
                          <a:effectLst/>
                          <a:latin typeface="Museo Sans 500" panose="02000000000000000000"/>
                        </a:rPr>
                        <a:t>52%</a:t>
                      </a:r>
                      <a:endParaRPr lang="en-US" sz="2000" dirty="0">
                        <a:solidFill>
                          <a:schemeClr val="tx1"/>
                        </a:solidFill>
                        <a:effectLst/>
                        <a:latin typeface="Museo Sans 500" panose="02000000000000000000"/>
                      </a:endParaRPr>
                    </a:p>
                    <a:p>
                      <a:pPr algn="ctr" rtl="0" fontAlgn="ctr">
                        <a:spcBef>
                          <a:spcPts val="0"/>
                        </a:spcBef>
                        <a:spcAft>
                          <a:spcPts val="0"/>
                        </a:spcAft>
                      </a:pPr>
                      <a:r>
                        <a:rPr lang="en-US" sz="2000" b="0" i="0" u="none" strike="noStrike" dirty="0">
                          <a:solidFill>
                            <a:schemeClr val="tx1"/>
                          </a:solidFill>
                          <a:effectLst/>
                          <a:latin typeface="Museo Sans 500" panose="02000000000000000000"/>
                        </a:rPr>
                        <a:t>(mRS≤1)</a:t>
                      </a:r>
                      <a:endParaRPr lang="en-US" sz="2000" dirty="0">
                        <a:solidFill>
                          <a:schemeClr val="tx1"/>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2000" b="0" i="0" u="none" strike="noStrike" dirty="0">
                          <a:solidFill>
                            <a:schemeClr val="tx1"/>
                          </a:solidFill>
                          <a:effectLst/>
                          <a:latin typeface="Museo Sans 500" panose="02000000000000000000"/>
                        </a:rPr>
                        <a:t>45%</a:t>
                      </a:r>
                      <a:endParaRPr lang="en-US" sz="2000" dirty="0">
                        <a:solidFill>
                          <a:schemeClr val="tx1"/>
                        </a:solidFill>
                        <a:effectLst/>
                        <a:latin typeface="Museo Sans 500" panose="02000000000000000000"/>
                      </a:endParaRPr>
                    </a:p>
                    <a:p>
                      <a:pPr algn="ctr" rtl="0" fontAlgn="ctr">
                        <a:spcBef>
                          <a:spcPts val="0"/>
                        </a:spcBef>
                        <a:spcAft>
                          <a:spcPts val="0"/>
                        </a:spcAft>
                      </a:pPr>
                      <a:r>
                        <a:rPr lang="en-US" sz="2000" b="0" i="0" u="none" strike="noStrike" dirty="0">
                          <a:solidFill>
                            <a:schemeClr val="tx1"/>
                          </a:solidFill>
                          <a:effectLst/>
                          <a:latin typeface="Museo Sans 500" panose="02000000000000000000"/>
                        </a:rPr>
                        <a:t>(mRS≤1)</a:t>
                      </a:r>
                      <a:endParaRPr lang="en-US" sz="2000" dirty="0">
                        <a:solidFill>
                          <a:schemeClr val="tx1"/>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2000" b="0" i="0" u="none" strike="noStrike" dirty="0">
                          <a:solidFill>
                            <a:srgbClr val="FF0000"/>
                          </a:solidFill>
                          <a:effectLst/>
                          <a:latin typeface="Museo Sans 500" panose="02000000000000000000"/>
                        </a:rPr>
                        <a:t>7%</a:t>
                      </a:r>
                      <a:endParaRPr lang="en-US" sz="2000" dirty="0">
                        <a:solidFill>
                          <a:srgbClr val="FF0000"/>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2000" b="0" i="0" u="none" strike="noStrike" dirty="0">
                          <a:solidFill>
                            <a:schemeClr val="tx1"/>
                          </a:solidFill>
                          <a:effectLst/>
                          <a:latin typeface="Museo Sans 500" panose="02000000000000000000"/>
                        </a:rPr>
                        <a:t>14%</a:t>
                      </a:r>
                      <a:endParaRPr lang="en-US" sz="2000" dirty="0">
                        <a:solidFill>
                          <a:schemeClr val="tx1"/>
                        </a:solidFill>
                        <a:effectLst/>
                        <a:latin typeface="Museo Sans 500" panose="02000000000000000000"/>
                      </a:endParaRPr>
                    </a:p>
                    <a:p>
                      <a:pPr algn="ctr" rtl="0" fontAlgn="ctr">
                        <a:spcBef>
                          <a:spcPts val="0"/>
                        </a:spcBef>
                        <a:spcAft>
                          <a:spcPts val="0"/>
                        </a:spcAft>
                      </a:pPr>
                      <a:r>
                        <a:rPr lang="en-US" sz="2000" b="0" i="0" u="none" strike="noStrike" dirty="0">
                          <a:solidFill>
                            <a:schemeClr val="tx1"/>
                          </a:solidFill>
                          <a:effectLst/>
                          <a:latin typeface="Museo Sans 500" panose="02000000000000000000"/>
                        </a:rPr>
                        <a:t>(1.34: 1.02-1.76; p=0.04)</a:t>
                      </a:r>
                      <a:endParaRPr lang="en-US" sz="2000" dirty="0">
                        <a:solidFill>
                          <a:schemeClr val="tx1"/>
                        </a:solidFill>
                        <a:effectLst/>
                        <a:latin typeface="Museo Sans 500" panose="02000000000000000000"/>
                      </a:endParaRPr>
                    </a:p>
                  </a:txBody>
                  <a:tcPr marL="26407" marR="26407" marT="26407" marB="26407" anchor="ctr"/>
                </a:tc>
                <a:tc>
                  <a:txBody>
                    <a:bodyPr/>
                    <a:lstStyle/>
                    <a:p>
                      <a:pPr algn="ctr" rtl="0" fontAlgn="ctr">
                        <a:spcBef>
                          <a:spcPts val="0"/>
                        </a:spcBef>
                        <a:spcAft>
                          <a:spcPts val="0"/>
                        </a:spcAft>
                      </a:pPr>
                      <a:r>
                        <a:rPr lang="en-US" sz="2000" b="0" i="0" u="none" strike="noStrike" dirty="0">
                          <a:solidFill>
                            <a:schemeClr val="tx1"/>
                          </a:solidFill>
                          <a:effectLst/>
                          <a:latin typeface="Museo Sans 500" panose="02000000000000000000"/>
                        </a:rPr>
                        <a:t>2.2%</a:t>
                      </a:r>
                      <a:endParaRPr lang="en-US" sz="2000" dirty="0">
                        <a:solidFill>
                          <a:schemeClr val="tx1"/>
                        </a:solidFill>
                        <a:effectLst/>
                        <a:latin typeface="Museo Sans 500" panose="02000000000000000000"/>
                      </a:endParaRPr>
                    </a:p>
                  </a:txBody>
                  <a:tcPr marL="26407" marR="26407" marT="26407" marB="26407" anchor="ctr"/>
                </a:tc>
                <a:extLst>
                  <a:ext uri="{0D108BD9-81ED-4DB2-BD59-A6C34878D82A}">
                    <a16:rowId xmlns:a16="http://schemas.microsoft.com/office/drawing/2014/main" val="975506443"/>
                  </a:ext>
                </a:extLst>
              </a:tr>
            </a:tbl>
          </a:graphicData>
        </a:graphic>
      </p:graphicFrame>
    </p:spTree>
    <p:extLst>
      <p:ext uri="{BB962C8B-B14F-4D97-AF65-F5344CB8AC3E}">
        <p14:creationId xmlns:p14="http://schemas.microsoft.com/office/powerpoint/2010/main" val="3650020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11719518" cy="627062"/>
          </a:xfrm>
          <a:noFill/>
        </p:spPr>
        <p:txBody>
          <a:bodyPr anchor="ctr">
            <a:normAutofit/>
          </a:bodyPr>
          <a:lstStyle/>
          <a:p>
            <a:pPr algn="l"/>
            <a:r>
              <a:rPr lang="en-US" sz="3600" dirty="0">
                <a:solidFill>
                  <a:schemeClr val="bg1"/>
                </a:solidFill>
                <a:latin typeface="Arial" panose="020B0604020202020204" pitchFamily="34" charset="0"/>
                <a:cs typeface="Arial" panose="020B0604020202020204" pitchFamily="34" charset="0"/>
              </a:rPr>
              <a:t>Standard Endovascular Time Window</a:t>
            </a:r>
            <a:endParaRPr lang="en-US" sz="3600" dirty="0">
              <a:solidFill>
                <a:srgbClr val="FF0000"/>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6DCE8063-F71F-8D3D-E802-8431599EAAE2}"/>
              </a:ext>
            </a:extLst>
          </p:cNvPr>
          <p:cNvPicPr>
            <a:picLocks noChangeAspect="1"/>
          </p:cNvPicPr>
          <p:nvPr/>
        </p:nvPicPr>
        <p:blipFill rotWithShape="1">
          <a:blip r:embed="rId2"/>
          <a:srcRect t="1396"/>
          <a:stretch/>
        </p:blipFill>
        <p:spPr>
          <a:xfrm>
            <a:off x="1505990" y="1297172"/>
            <a:ext cx="8470415" cy="5457290"/>
          </a:xfrm>
          <a:prstGeom prst="rect">
            <a:avLst/>
          </a:prstGeom>
        </p:spPr>
      </p:pic>
    </p:spTree>
    <p:extLst>
      <p:ext uri="{BB962C8B-B14F-4D97-AF65-F5344CB8AC3E}">
        <p14:creationId xmlns:p14="http://schemas.microsoft.com/office/powerpoint/2010/main" val="335389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11719518"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Patient Case</a:t>
            </a:r>
          </a:p>
        </p:txBody>
      </p:sp>
      <p:sp>
        <p:nvSpPr>
          <p:cNvPr id="2" name="TextBox 1">
            <a:extLst>
              <a:ext uri="{FF2B5EF4-FFF2-40B4-BE49-F238E27FC236}">
                <a16:creationId xmlns:a16="http://schemas.microsoft.com/office/drawing/2014/main" id="{1073F0EE-84FF-A8A6-B426-FB585F2AB344}"/>
              </a:ext>
            </a:extLst>
          </p:cNvPr>
          <p:cNvSpPr txBox="1"/>
          <p:nvPr/>
        </p:nvSpPr>
        <p:spPr>
          <a:xfrm>
            <a:off x="520700" y="1257300"/>
            <a:ext cx="11379200" cy="5016758"/>
          </a:xfrm>
          <a:prstGeom prst="rect">
            <a:avLst/>
          </a:prstGeom>
          <a:noFill/>
        </p:spPr>
        <p:txBody>
          <a:bodyPr wrap="square" rtlCol="0">
            <a:spAutoFit/>
          </a:bodyPr>
          <a:lstStyle/>
          <a:p>
            <a:r>
              <a:rPr lang="en-US" sz="3200" dirty="0"/>
              <a:t>A 75 yo male with PMH significant for HTN, HLD, and DM presents to ED with sudden onset R-hemiparesis, dysarthria, and sensation loss. </a:t>
            </a:r>
          </a:p>
          <a:p>
            <a:endParaRPr lang="en-US" sz="3200" dirty="0"/>
          </a:p>
          <a:p>
            <a:r>
              <a:rPr lang="en-US" sz="3200" dirty="0"/>
              <a:t>NIHSS 7</a:t>
            </a:r>
          </a:p>
          <a:p>
            <a:endParaRPr lang="en-US" sz="3200" dirty="0"/>
          </a:p>
          <a:p>
            <a:r>
              <a:rPr lang="en-US" sz="3200" dirty="0"/>
              <a:t>His last known normal was 4 hours ago?</a:t>
            </a:r>
          </a:p>
          <a:p>
            <a:endParaRPr lang="en-US" sz="3200" dirty="0"/>
          </a:p>
          <a:p>
            <a:endParaRPr lang="en-US" sz="3200" dirty="0">
              <a:latin typeface="Calibri body"/>
            </a:endParaRPr>
          </a:p>
          <a:p>
            <a:r>
              <a:rPr lang="en-US" sz="3200" dirty="0">
                <a:latin typeface="Calibri body"/>
              </a:rPr>
              <a:t>Management:</a:t>
            </a:r>
          </a:p>
        </p:txBody>
      </p:sp>
      <p:pic>
        <p:nvPicPr>
          <p:cNvPr id="6" name="Picture 2" descr="Image result for normal CT brain">
            <a:extLst>
              <a:ext uri="{FF2B5EF4-FFF2-40B4-BE49-F238E27FC236}">
                <a16:creationId xmlns:a16="http://schemas.microsoft.com/office/drawing/2014/main" id="{66A9E036-3F22-4DC5-0E2F-78500739E4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2" b="4791"/>
          <a:stretch/>
        </p:blipFill>
        <p:spPr bwMode="auto">
          <a:xfrm>
            <a:off x="8034965" y="2594438"/>
            <a:ext cx="3429000" cy="36716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CCB5B81-7E6F-8397-A629-5D84147DE52A}"/>
              </a:ext>
            </a:extLst>
          </p:cNvPr>
          <p:cNvSpPr txBox="1"/>
          <p:nvPr/>
        </p:nvSpPr>
        <p:spPr>
          <a:xfrm>
            <a:off x="3835695" y="5629460"/>
            <a:ext cx="6097772" cy="584775"/>
          </a:xfrm>
          <a:prstGeom prst="rect">
            <a:avLst/>
          </a:prstGeom>
          <a:noFill/>
        </p:spPr>
        <p:txBody>
          <a:bodyPr wrap="square">
            <a:spAutoFit/>
          </a:bodyPr>
          <a:lstStyle/>
          <a:p>
            <a:r>
              <a:rPr lang="en-US" sz="3200" dirty="0">
                <a:solidFill>
                  <a:srgbClr val="FF0000"/>
                </a:solidFill>
                <a:latin typeface="Calibri body"/>
              </a:rPr>
              <a:t>Thrombolytic</a:t>
            </a:r>
            <a:endParaRPr lang="en-US" sz="3200" dirty="0">
              <a:solidFill>
                <a:srgbClr val="FF0000"/>
              </a:solidFill>
            </a:endParaRPr>
          </a:p>
        </p:txBody>
      </p:sp>
    </p:spTree>
    <p:extLst>
      <p:ext uri="{BB962C8B-B14F-4D97-AF65-F5344CB8AC3E}">
        <p14:creationId xmlns:p14="http://schemas.microsoft.com/office/powerpoint/2010/main" val="129947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b0f3d7d-c843-496b-b3d2-4f1419bb44d7">
      <Terms xmlns="http://schemas.microsoft.com/office/infopath/2007/PartnerControls"/>
    </lcf76f155ced4ddcb4097134ff3c332f>
    <TaxCatchAll xmlns="4144f6a5-e3a2-484d-9ecf-4b2ed24e3b2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FAAA17441075E469833C8AD797131FC" ma:contentTypeVersion="18" ma:contentTypeDescription="Create a new document." ma:contentTypeScope="" ma:versionID="3fac22398924e6492a34165618e1d6a9">
  <xsd:schema xmlns:xsd="http://www.w3.org/2001/XMLSchema" xmlns:xs="http://www.w3.org/2001/XMLSchema" xmlns:p="http://schemas.microsoft.com/office/2006/metadata/properties" xmlns:ns2="1b0f3d7d-c843-496b-b3d2-4f1419bb44d7" xmlns:ns3="4144f6a5-e3a2-484d-9ecf-4b2ed24e3b2c" targetNamespace="http://schemas.microsoft.com/office/2006/metadata/properties" ma:root="true" ma:fieldsID="019078d0a07b7119eff1482834b89006" ns2:_="" ns3:_="">
    <xsd:import namespace="1b0f3d7d-c843-496b-b3d2-4f1419bb44d7"/>
    <xsd:import namespace="4144f6a5-e3a2-484d-9ecf-4b2ed24e3b2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0f3d7d-c843-496b-b3d2-4f1419bb44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5e338b5-23ad-486c-98c0-77a98437986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44f6a5-e3a2-484d-9ecf-4b2ed24e3b2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4edf2f5-81ae-4e09-8eec-05131d6984c1}" ma:internalName="TaxCatchAll" ma:showField="CatchAllData" ma:web="4144f6a5-e3a2-484d-9ecf-4b2ed24e3b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CD1ED7-76D2-46F8-80D1-AA0EE4C308D6}">
  <ds:schemaRefs>
    <ds:schemaRef ds:uri="http://schemas.microsoft.com/sharepoint/v3/contenttype/forms"/>
  </ds:schemaRefs>
</ds:datastoreItem>
</file>

<file path=customXml/itemProps2.xml><?xml version="1.0" encoding="utf-8"?>
<ds:datastoreItem xmlns:ds="http://schemas.openxmlformats.org/officeDocument/2006/customXml" ds:itemID="{CC92D821-56B1-45C0-810E-9429F36ECC09}">
  <ds:schemaRefs>
    <ds:schemaRef ds:uri="http://schemas.microsoft.com/office/2006/metadata/properties"/>
    <ds:schemaRef ds:uri="1b0f3d7d-c843-496b-b3d2-4f1419bb44d7"/>
    <ds:schemaRef ds:uri="http://purl.org/dc/terms/"/>
    <ds:schemaRef ds:uri="http://schemas.microsoft.com/office/infopath/2007/PartnerControls"/>
    <ds:schemaRef ds:uri="http://schemas.microsoft.com/office/2006/documentManagement/types"/>
    <ds:schemaRef ds:uri="http://purl.org/dc/dcmitype/"/>
    <ds:schemaRef ds:uri="http://purl.org/dc/elements/1.1/"/>
    <ds:schemaRef ds:uri="http://schemas.openxmlformats.org/package/2006/metadata/core-properties"/>
    <ds:schemaRef ds:uri="4144f6a5-e3a2-484d-9ecf-4b2ed24e3b2c"/>
    <ds:schemaRef ds:uri="http://www.w3.org/XML/1998/namespace"/>
  </ds:schemaRefs>
</ds:datastoreItem>
</file>

<file path=customXml/itemProps3.xml><?xml version="1.0" encoding="utf-8"?>
<ds:datastoreItem xmlns:ds="http://schemas.openxmlformats.org/officeDocument/2006/customXml" ds:itemID="{B18FF668-C051-4CAD-AD62-5CC548E52BFE}"/>
</file>

<file path=docProps/app.xml><?xml version="1.0" encoding="utf-8"?>
<Properties xmlns="http://schemas.openxmlformats.org/officeDocument/2006/extended-properties" xmlns:vt="http://schemas.openxmlformats.org/officeDocument/2006/docPropsVTypes">
  <TotalTime>3973</TotalTime>
  <Words>2997</Words>
  <Application>Microsoft Office PowerPoint</Application>
  <PresentationFormat>Widescreen</PresentationFormat>
  <Paragraphs>455</Paragraphs>
  <Slides>36</Slides>
  <Notes>17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36</vt:i4>
      </vt:variant>
    </vt:vector>
  </HeadingPairs>
  <TitlesOfParts>
    <vt:vector size="51" baseType="lpstr">
      <vt:lpstr>Arial</vt:lpstr>
      <vt:lpstr>Bree Serif</vt:lpstr>
      <vt:lpstr>Calibri</vt:lpstr>
      <vt:lpstr>Calibri body</vt:lpstr>
      <vt:lpstr>Calibri Light</vt:lpstr>
      <vt:lpstr>Crimson Text</vt:lpstr>
      <vt:lpstr>ff-quadraat-web-pro</vt:lpstr>
      <vt:lpstr>GandhariUnicode-Roman</vt:lpstr>
      <vt:lpstr>Georgia</vt:lpstr>
      <vt:lpstr>Gotham</vt:lpstr>
      <vt:lpstr>HelveticaNeue-Condensed</vt:lpstr>
      <vt:lpstr>HelveticaNeue-CondensedObl</vt:lpstr>
      <vt:lpstr>Museo Sans 300</vt:lpstr>
      <vt:lpstr>Museo Sans 500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Conyers, Frank (Garrett)</cp:lastModifiedBy>
  <cp:revision>23</cp:revision>
  <dcterms:created xsi:type="dcterms:W3CDTF">2022-11-26T12:11:37Z</dcterms:created>
  <dcterms:modified xsi:type="dcterms:W3CDTF">2023-12-22T18:13:57Z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0x0101000FAAA17441075E469833C8AD797131FC</vt:lpwstr>
  </property>
  <property fmtid="{D5CDD505-2E9C-101B-9397-08002B2CF9AE}" pid="3" name="MediaServiceImageTags">
    <vt:lpwstr/>
  </property>
</Properties>
</file>