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53"/>
  </p:notesMasterIdLst>
  <p:sldIdLst>
    <p:sldId id="256" r:id="rId5"/>
    <p:sldId id="257" r:id="rId6"/>
    <p:sldId id="264" r:id="rId7"/>
    <p:sldId id="272" r:id="rId8"/>
    <p:sldId id="302" r:id="rId9"/>
    <p:sldId id="304" r:id="rId10"/>
    <p:sldId id="273" r:id="rId11"/>
    <p:sldId id="265" r:id="rId12"/>
    <p:sldId id="274" r:id="rId13"/>
    <p:sldId id="301" r:id="rId14"/>
    <p:sldId id="293" r:id="rId15"/>
    <p:sldId id="298" r:id="rId16"/>
    <p:sldId id="295" r:id="rId17"/>
    <p:sldId id="305" r:id="rId18"/>
    <p:sldId id="306" r:id="rId19"/>
    <p:sldId id="281" r:id="rId20"/>
    <p:sldId id="311" r:id="rId21"/>
    <p:sldId id="294" r:id="rId22"/>
    <p:sldId id="297" r:id="rId23"/>
    <p:sldId id="309" r:id="rId24"/>
    <p:sldId id="291" r:id="rId25"/>
    <p:sldId id="296" r:id="rId26"/>
    <p:sldId id="313" r:id="rId27"/>
    <p:sldId id="271" r:id="rId28"/>
    <p:sldId id="287" r:id="rId29"/>
    <p:sldId id="286" r:id="rId30"/>
    <p:sldId id="307" r:id="rId31"/>
    <p:sldId id="308" r:id="rId32"/>
    <p:sldId id="275" r:id="rId33"/>
    <p:sldId id="276" r:id="rId34"/>
    <p:sldId id="277" r:id="rId35"/>
    <p:sldId id="278" r:id="rId36"/>
    <p:sldId id="279" r:id="rId37"/>
    <p:sldId id="280" r:id="rId38"/>
    <p:sldId id="299" r:id="rId39"/>
    <p:sldId id="300" r:id="rId40"/>
    <p:sldId id="282" r:id="rId41"/>
    <p:sldId id="283" r:id="rId42"/>
    <p:sldId id="284" r:id="rId43"/>
    <p:sldId id="285" r:id="rId44"/>
    <p:sldId id="312" r:id="rId45"/>
    <p:sldId id="310" r:id="rId46"/>
    <p:sldId id="289" r:id="rId47"/>
    <p:sldId id="290" r:id="rId48"/>
    <p:sldId id="303" r:id="rId49"/>
    <p:sldId id="270" r:id="rId50"/>
    <p:sldId id="314" r:id="rId51"/>
    <p:sldId id="26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759"/>
    <a:srgbClr val="258FAE"/>
    <a:srgbClr val="2F5091"/>
    <a:srgbClr val="8CC15F"/>
    <a:srgbClr val="273777"/>
    <a:srgbClr val="171347"/>
    <a:srgbClr val="A0CD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5646"/>
  </p:normalViewPr>
  <p:slideViewPr>
    <p:cSldViewPr snapToGrid="0">
      <p:cViewPr varScale="1">
        <p:scale>
          <a:sx n="109" d="100"/>
          <a:sy n="109" d="100"/>
        </p:scale>
        <p:origin x="5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E564C-0FB7-46E5-B1DF-914CB30C3FD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3D2D4-7E98-4979-9254-CF8E74888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of 9.5 hours limited data due to delay in starting EEG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3D2D4-7E98-4979-9254-CF8E748888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05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Designed with machine learning</a:t>
            </a:r>
          </a:p>
          <a:p>
            <a:r>
              <a:rPr lang="en-US" dirty="0"/>
              <a:t>Scores &gt;2 indication for 24 hours of EEG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3D2D4-7E98-4979-9254-CF8E748888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68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3D2D4-7E98-4979-9254-CF8E748888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5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FE97-D061-93FC-1EE5-09BCCFD37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6E960-C94D-CDAB-CE61-C55B059FD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0B611-8ABF-8090-A876-3C70C684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A289A-C03F-41CD-BBD7-2D69A524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8453-FFEC-CF1F-465F-B3D0C191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668E-022B-2D88-4ED1-390A1551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E9E3A-A98F-0D4D-0D68-42DD2EAA9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C8CEBE-B4C4-6012-36CB-EB37B1CA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8C1A6-FE03-BE8A-1417-F7D7C08C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C4227-AA77-FABC-1119-09F4343A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5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41C9C-D971-BA07-1C6F-29943BE5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D2E0B-7485-B1D3-4E12-92A50127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329E1-11D7-074B-99BE-6F0B287000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94C21B-8B6A-DCD5-132D-BE8FDCA3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DCB18-FB00-2BAC-0D19-20EEE18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7047AF-5CB2-A0D2-9DFF-26D97B5A4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C775C-1056-9FB0-C58E-6CD0EB074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DD618-C153-DF0B-E9F8-BBCDBE315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329E1-11D7-074B-99BE-6F0B287000FE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67EA4-11AE-F369-2DA5-55AF97668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C1396-6EA1-E9BA-475A-6772D252C2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952CD-6370-0749-B443-35EAB8823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ncbi.nlm.nih.gov/pmc/articles/PMC6921236/#b0370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2467981X19300289?via%3Dihub#b034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3235F5D9-3BBA-DEBC-0B0E-726ED1817ED7}"/>
              </a:ext>
            </a:extLst>
          </p:cNvPr>
          <p:cNvSpPr/>
          <p:nvPr/>
        </p:nvSpPr>
        <p:spPr>
          <a:xfrm>
            <a:off x="-231574" y="-23751"/>
            <a:ext cx="8858993" cy="7030193"/>
          </a:xfrm>
          <a:custGeom>
            <a:avLst/>
            <a:gdLst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823367 w 8823367"/>
              <a:gd name="connsiteY8" fmla="*/ 4963886 h 7030193"/>
              <a:gd name="connsiteX9" fmla="*/ 7006442 w 8823367"/>
              <a:gd name="connsiteY9" fmla="*/ 6887689 h 7030193"/>
              <a:gd name="connsiteX0" fmla="*/ 7006442 w 8823367"/>
              <a:gd name="connsiteY0" fmla="*/ 6887689 h 7030193"/>
              <a:gd name="connsiteX1" fmla="*/ 0 w 8823367"/>
              <a:gd name="connsiteY1" fmla="*/ 6887689 h 7030193"/>
              <a:gd name="connsiteX2" fmla="*/ 0 w 8823367"/>
              <a:gd name="connsiteY2" fmla="*/ 7030193 h 7030193"/>
              <a:gd name="connsiteX3" fmla="*/ 0 w 8823367"/>
              <a:gd name="connsiteY3" fmla="*/ 0 h 7030193"/>
              <a:gd name="connsiteX4" fmla="*/ 486889 w 8823367"/>
              <a:gd name="connsiteY4" fmla="*/ 0 h 7030193"/>
              <a:gd name="connsiteX5" fmla="*/ 7422078 w 8823367"/>
              <a:gd name="connsiteY5" fmla="*/ 0 h 7030193"/>
              <a:gd name="connsiteX6" fmla="*/ 8823367 w 8823367"/>
              <a:gd name="connsiteY6" fmla="*/ 1401289 h 7030193"/>
              <a:gd name="connsiteX7" fmla="*/ 8823367 w 8823367"/>
              <a:gd name="connsiteY7" fmla="*/ 1662546 h 7030193"/>
              <a:gd name="connsiteX8" fmla="*/ 8609611 w 8823367"/>
              <a:gd name="connsiteY8" fmla="*/ 5902036 h 7030193"/>
              <a:gd name="connsiteX9" fmla="*/ 7006442 w 8823367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23367 w 9274630"/>
              <a:gd name="connsiteY6" fmla="*/ 1401289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274630"/>
              <a:gd name="connsiteY0" fmla="*/ 6887689 h 7030193"/>
              <a:gd name="connsiteX1" fmla="*/ 0 w 9274630"/>
              <a:gd name="connsiteY1" fmla="*/ 6887689 h 7030193"/>
              <a:gd name="connsiteX2" fmla="*/ 0 w 9274630"/>
              <a:gd name="connsiteY2" fmla="*/ 7030193 h 7030193"/>
              <a:gd name="connsiteX3" fmla="*/ 0 w 9274630"/>
              <a:gd name="connsiteY3" fmla="*/ 0 h 7030193"/>
              <a:gd name="connsiteX4" fmla="*/ 486889 w 9274630"/>
              <a:gd name="connsiteY4" fmla="*/ 0 h 7030193"/>
              <a:gd name="connsiteX5" fmla="*/ 7422078 w 9274630"/>
              <a:gd name="connsiteY5" fmla="*/ 0 h 7030193"/>
              <a:gd name="connsiteX6" fmla="*/ 8882744 w 9274630"/>
              <a:gd name="connsiteY6" fmla="*/ 1187533 h 7030193"/>
              <a:gd name="connsiteX7" fmla="*/ 9274630 w 9274630"/>
              <a:gd name="connsiteY7" fmla="*/ 3693227 h 7030193"/>
              <a:gd name="connsiteX8" fmla="*/ 8609611 w 9274630"/>
              <a:gd name="connsiteY8" fmla="*/ 5902036 h 7030193"/>
              <a:gd name="connsiteX9" fmla="*/ 7006442 w 9274630"/>
              <a:gd name="connsiteY9" fmla="*/ 6887689 h 7030193"/>
              <a:gd name="connsiteX0" fmla="*/ 7006442 w 9001497"/>
              <a:gd name="connsiteY0" fmla="*/ 6887689 h 7030193"/>
              <a:gd name="connsiteX1" fmla="*/ 0 w 9001497"/>
              <a:gd name="connsiteY1" fmla="*/ 6887689 h 7030193"/>
              <a:gd name="connsiteX2" fmla="*/ 0 w 9001497"/>
              <a:gd name="connsiteY2" fmla="*/ 7030193 h 7030193"/>
              <a:gd name="connsiteX3" fmla="*/ 0 w 9001497"/>
              <a:gd name="connsiteY3" fmla="*/ 0 h 7030193"/>
              <a:gd name="connsiteX4" fmla="*/ 486889 w 9001497"/>
              <a:gd name="connsiteY4" fmla="*/ 0 h 7030193"/>
              <a:gd name="connsiteX5" fmla="*/ 7422078 w 9001497"/>
              <a:gd name="connsiteY5" fmla="*/ 0 h 7030193"/>
              <a:gd name="connsiteX6" fmla="*/ 8882744 w 9001497"/>
              <a:gd name="connsiteY6" fmla="*/ 1187533 h 7030193"/>
              <a:gd name="connsiteX7" fmla="*/ 9001497 w 9001497"/>
              <a:gd name="connsiteY7" fmla="*/ 3396344 h 7030193"/>
              <a:gd name="connsiteX8" fmla="*/ 8609611 w 9001497"/>
              <a:gd name="connsiteY8" fmla="*/ 5902036 h 7030193"/>
              <a:gd name="connsiteX9" fmla="*/ 7006442 w 9001497"/>
              <a:gd name="connsiteY9" fmla="*/ 6887689 h 7030193"/>
              <a:gd name="connsiteX0" fmla="*/ 7006442 w 8882744"/>
              <a:gd name="connsiteY0" fmla="*/ 6887689 h 7030193"/>
              <a:gd name="connsiteX1" fmla="*/ 0 w 8882744"/>
              <a:gd name="connsiteY1" fmla="*/ 6887689 h 7030193"/>
              <a:gd name="connsiteX2" fmla="*/ 0 w 8882744"/>
              <a:gd name="connsiteY2" fmla="*/ 7030193 h 7030193"/>
              <a:gd name="connsiteX3" fmla="*/ 0 w 8882744"/>
              <a:gd name="connsiteY3" fmla="*/ 0 h 7030193"/>
              <a:gd name="connsiteX4" fmla="*/ 486889 w 8882744"/>
              <a:gd name="connsiteY4" fmla="*/ 0 h 7030193"/>
              <a:gd name="connsiteX5" fmla="*/ 7422078 w 8882744"/>
              <a:gd name="connsiteY5" fmla="*/ 0 h 7030193"/>
              <a:gd name="connsiteX6" fmla="*/ 8882744 w 8882744"/>
              <a:gd name="connsiteY6" fmla="*/ 1187533 h 7030193"/>
              <a:gd name="connsiteX7" fmla="*/ 8858993 w 8882744"/>
              <a:gd name="connsiteY7" fmla="*/ 3716977 h 7030193"/>
              <a:gd name="connsiteX8" fmla="*/ 8609611 w 8882744"/>
              <a:gd name="connsiteY8" fmla="*/ 5902036 h 7030193"/>
              <a:gd name="connsiteX9" fmla="*/ 7006442 w 8882744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09611 w 8858993"/>
              <a:gd name="connsiteY8" fmla="*/ 5902036 h 7030193"/>
              <a:gd name="connsiteX9" fmla="*/ 7006442 w 8858993"/>
              <a:gd name="connsiteY9" fmla="*/ 6887689 h 7030193"/>
              <a:gd name="connsiteX0" fmla="*/ 7006442 w 8858993"/>
              <a:gd name="connsiteY0" fmla="*/ 6887689 h 7030193"/>
              <a:gd name="connsiteX1" fmla="*/ 0 w 8858993"/>
              <a:gd name="connsiteY1" fmla="*/ 6887689 h 7030193"/>
              <a:gd name="connsiteX2" fmla="*/ 0 w 8858993"/>
              <a:gd name="connsiteY2" fmla="*/ 7030193 h 7030193"/>
              <a:gd name="connsiteX3" fmla="*/ 0 w 8858993"/>
              <a:gd name="connsiteY3" fmla="*/ 0 h 7030193"/>
              <a:gd name="connsiteX4" fmla="*/ 486889 w 8858993"/>
              <a:gd name="connsiteY4" fmla="*/ 0 h 7030193"/>
              <a:gd name="connsiteX5" fmla="*/ 7422078 w 8858993"/>
              <a:gd name="connsiteY5" fmla="*/ 0 h 7030193"/>
              <a:gd name="connsiteX6" fmla="*/ 8716489 w 8858993"/>
              <a:gd name="connsiteY6" fmla="*/ 1104406 h 7030193"/>
              <a:gd name="connsiteX7" fmla="*/ 8858993 w 8858993"/>
              <a:gd name="connsiteY7" fmla="*/ 3716977 h 7030193"/>
              <a:gd name="connsiteX8" fmla="*/ 8645237 w 8858993"/>
              <a:gd name="connsiteY8" fmla="*/ 5367646 h 7030193"/>
              <a:gd name="connsiteX9" fmla="*/ 7006442 w 8858993"/>
              <a:gd name="connsiteY9" fmla="*/ 6887689 h 703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858993" h="7030193">
                <a:moveTo>
                  <a:pt x="7006442" y="6887689"/>
                </a:moveTo>
                <a:lnTo>
                  <a:pt x="0" y="6887689"/>
                </a:lnTo>
                <a:lnTo>
                  <a:pt x="0" y="7030193"/>
                </a:lnTo>
                <a:lnTo>
                  <a:pt x="0" y="0"/>
                </a:lnTo>
                <a:lnTo>
                  <a:pt x="486889" y="0"/>
                </a:lnTo>
                <a:lnTo>
                  <a:pt x="7422078" y="0"/>
                </a:lnTo>
                <a:lnTo>
                  <a:pt x="8716489" y="1104406"/>
                </a:lnTo>
                <a:lnTo>
                  <a:pt x="8858993" y="3716977"/>
                </a:lnTo>
                <a:lnTo>
                  <a:pt x="8645237" y="5367646"/>
                </a:lnTo>
                <a:lnTo>
                  <a:pt x="7006442" y="6887689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CABA22-ED43-E896-0BC8-C1A8E81C9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614" y="-138991"/>
            <a:ext cx="10309289" cy="703269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837375-EF6E-B97D-D492-42204E67D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C04C89-0EF9-93A9-88CC-CEE89B8BD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0171" y="1571840"/>
            <a:ext cx="3930733" cy="242458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Management of Nonconvulsive Status Epilepticus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Robin C. Davis, MD, </a:t>
            </a:r>
            <a:b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Gotham" panose="020006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Ochsner Health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E6E71-F700-A503-95D8-4264F8C24DC6}"/>
              </a:ext>
            </a:extLst>
          </p:cNvPr>
          <p:cNvSpPr txBox="1"/>
          <p:nvPr/>
        </p:nvSpPr>
        <p:spPr>
          <a:xfrm>
            <a:off x="175450" y="4489179"/>
            <a:ext cx="6531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Museo Sans 300" panose="02000000000000000000" pitchFamily="2" charset="77"/>
                <a:ea typeface="Tahoma" panose="020B0604030504040204" pitchFamily="34" charset="0"/>
                <a:cs typeface="Tahoma" panose="020B0604030504040204" pitchFamily="34" charset="0"/>
              </a:rPr>
              <a:t>Key Largo, Florida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7AFE3B-A971-D01C-50F0-4CF2733820CC}"/>
              </a:ext>
            </a:extLst>
          </p:cNvPr>
          <p:cNvSpPr txBox="1"/>
          <p:nvPr/>
        </p:nvSpPr>
        <p:spPr>
          <a:xfrm>
            <a:off x="167701" y="4149746"/>
            <a:ext cx="646611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January 13-16, 2024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56234A-313C-6F97-C957-C8E56FA80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-2473120" y="4853164"/>
            <a:ext cx="4864100" cy="1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39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NCSE and Cardiac Arrest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CC4FE8-B74E-318E-7DFA-944D0F60D18F}"/>
              </a:ext>
            </a:extLst>
          </p:cNvPr>
          <p:cNvSpPr txBox="1"/>
          <p:nvPr/>
        </p:nvSpPr>
        <p:spPr>
          <a:xfrm>
            <a:off x="472482" y="1596129"/>
            <a:ext cx="1137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NCSE present 1/3 comatose survivors of arrest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Begins median 9.5 hours after arrest (based on EEG)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Favorable neurologic outcome in only 24/%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No data on EEG prior to cooling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Motor symptoms may confer worse prognosis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Possible reporting bias</a:t>
            </a:r>
          </a:p>
          <a:p>
            <a:endParaRPr lang="en-US" sz="3200" dirty="0">
              <a:solidFill>
                <a:schemeClr val="tx2"/>
              </a:solidFill>
              <a:latin typeface="Museo Sans 500" panose="02000000000000000000"/>
            </a:endParaRPr>
          </a:p>
          <a:p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									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(De Stefano et al., 2023)</a:t>
            </a:r>
            <a:endParaRPr lang="en-US" sz="1600" dirty="0">
              <a:solidFill>
                <a:schemeClr val="tx2"/>
              </a:solidFill>
              <a:latin typeface="ElsevierGulliver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/>
              </a:solidFill>
              <a:latin typeface="Museo Sans 500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90996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Seizure to SE Continuum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DC3387F-A54D-E6E9-F15D-3DE197D0C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158" y="1151833"/>
            <a:ext cx="5643271" cy="5357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0E4B23-9A13-0FA0-A5B8-25E4963982A8}"/>
              </a:ext>
            </a:extLst>
          </p:cNvPr>
          <p:cNvSpPr txBox="1"/>
          <p:nvPr/>
        </p:nvSpPr>
        <p:spPr>
          <a:xfrm>
            <a:off x="3279141" y="6396200"/>
            <a:ext cx="55382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Handbook of Epilepsy Treatment, Third Edition Simon </a:t>
            </a:r>
            <a:r>
              <a:rPr lang="en-US" sz="1600" dirty="0" err="1">
                <a:solidFill>
                  <a:schemeClr val="tx2"/>
                </a:solidFill>
              </a:rPr>
              <a:t>Shorvon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Transition to Status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1"/>
            <a:ext cx="1106993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Seizure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Rhythmic and/or periodic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Ev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olve in field, frequency, and amplitude over 10s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0" i="0" dirty="0">
              <a:solidFill>
                <a:schemeClr val="tx2"/>
              </a:solidFill>
              <a:effectLst/>
              <a:latin typeface="Museo Sans 500" panose="02000000000000000000"/>
            </a:endParaRPr>
          </a:p>
          <a:p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Status epilepticus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High risk after prolonged seizure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(ILAE)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&gt;5 min GTC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&gt;10 min nonconvulsive seizure</a:t>
            </a:r>
            <a:endParaRPr lang="en-US" sz="2800" b="0" i="0" dirty="0">
              <a:solidFill>
                <a:schemeClr val="tx2"/>
              </a:solidFill>
              <a:effectLst/>
              <a:latin typeface="Museo Sans 500" panose="0200000000000000000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Repeated self limited events without return to baseline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Second threshold at 30-60 min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Correlates with risk for neuronal damage</a:t>
            </a:r>
          </a:p>
          <a:p>
            <a:r>
              <a:rPr lang="en-US" sz="16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							(</a:t>
            </a:r>
            <a:r>
              <a:rPr lang="en-US" sz="1600" b="0" i="0" u="sng" dirty="0">
                <a:solidFill>
                  <a:schemeClr val="tx2"/>
                </a:solidFill>
                <a:effectLst/>
                <a:latin typeface="Museo Sans 500" panose="020000000000000000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Trinka et al., 2015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r>
              <a:rPr lang="en-US" sz="28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	 </a:t>
            </a:r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3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Initial Clinical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717550" y="1372165"/>
            <a:ext cx="11379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Speed may be more important than choice of “best” 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Must make diagnosis and identify etiology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May alter treatment in up to 40% of cases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(Alvarez et al., 2014)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Museo Sans 5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Cases of NCSE are usually symptomatic, not idiopathic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(Towne et al., 2000)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“Subtle status” confers a more benign prognosis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Manifests as confusion and cognitive impairment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Contrasts with NCSE as later stage of convulsive CSE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chemeClr val="tx2"/>
              </a:solidFill>
              <a:effectLst/>
              <a:latin typeface="Museo Sans 5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8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Initial Clinical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606425" y="2228850"/>
            <a:ext cx="1137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Always ABC!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Benzos = First Line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IV lorazepam (success rate 59.1-64.9%) vs rectal diazepam (46.2%)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Treiman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DM, NEJM 1998;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Alldredge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BK, NEJM 2001;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Leppik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IE, JAMA 1983)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Prehospital setting: IM Midazolam showed some efficacy.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Initial benzo doses often too low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(Alvarez et al., 2015)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lvl="2"/>
            <a:r>
              <a:rPr lang="en-US" sz="2800" dirty="0">
                <a:solidFill>
                  <a:schemeClr val="tx2"/>
                </a:solidFill>
                <a:latin typeface="Museo Sans 500"/>
              </a:rPr>
              <a:t> </a:t>
            </a:r>
            <a:endParaRPr lang="en-US" sz="1600" dirty="0">
              <a:solidFill>
                <a:schemeClr val="tx2"/>
              </a:solidFill>
              <a:latin typeface="Museo Sans 5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09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NSCE Continuum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9E61B2-49E1-A51B-A740-E0A26A25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072" y="1117288"/>
            <a:ext cx="8190856" cy="53591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6FFFB7-3E25-A11E-60CA-0727D04671E1}"/>
              </a:ext>
            </a:extLst>
          </p:cNvPr>
          <p:cNvSpPr txBox="1"/>
          <p:nvPr/>
        </p:nvSpPr>
        <p:spPr>
          <a:xfrm>
            <a:off x="8172450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Museo Sans 500"/>
              </a:rPr>
              <a:t>Trinka et al., 2012</a:t>
            </a:r>
          </a:p>
        </p:txBody>
      </p:sp>
    </p:spTree>
    <p:extLst>
      <p:ext uri="{BB962C8B-B14F-4D97-AF65-F5344CB8AC3E}">
        <p14:creationId xmlns:p14="http://schemas.microsoft.com/office/powerpoint/2010/main" val="1431208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Initial Workup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2BC5BD6-50F1-71BF-2285-5C42CAB9F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2" y="1752600"/>
            <a:ext cx="10283823" cy="4341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5741A-116A-9956-C382-F528EEACAA41}"/>
              </a:ext>
            </a:extLst>
          </p:cNvPr>
          <p:cNvSpPr txBox="1"/>
          <p:nvPr/>
        </p:nvSpPr>
        <p:spPr>
          <a:xfrm>
            <a:off x="5754655" y="617414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Brophy GM. </a:t>
            </a:r>
            <a:r>
              <a:rPr lang="en-US" dirty="0" err="1"/>
              <a:t>Neurocrit</a:t>
            </a:r>
            <a:r>
              <a:rPr lang="en-US" dirty="0"/>
              <a:t> Care, 2012</a:t>
            </a:r>
          </a:p>
        </p:txBody>
      </p:sp>
    </p:spTree>
    <p:extLst>
      <p:ext uri="{BB962C8B-B14F-4D97-AF65-F5344CB8AC3E}">
        <p14:creationId xmlns:p14="http://schemas.microsoft.com/office/powerpoint/2010/main" val="22400390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Initial Clinical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58023" y="2024008"/>
            <a:ext cx="1137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useo Sans 500"/>
              </a:rPr>
              <a:t>If </a:t>
            </a:r>
            <a:r>
              <a:rPr lang="en-US" sz="3600" dirty="0" err="1">
                <a:solidFill>
                  <a:schemeClr val="tx2"/>
                </a:solidFill>
                <a:latin typeface="Museo Sans 500"/>
              </a:rPr>
              <a:t>sz</a:t>
            </a:r>
            <a:r>
              <a:rPr lang="en-US" sz="3600" dirty="0">
                <a:solidFill>
                  <a:schemeClr val="tx2"/>
                </a:solidFill>
                <a:latin typeface="Museo Sans 500"/>
              </a:rPr>
              <a:t> continues &gt;3-5 min, IV lorazepam vs. diazepam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/>
              </a:rPr>
              <a:t>Consider intranasal, IM, or PR if needed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/>
              </a:rPr>
              <a:t>Repeat after 5 min while arranging 2</a:t>
            </a:r>
            <a:r>
              <a:rPr lang="en-US" sz="3600" baseline="30000" dirty="0">
                <a:solidFill>
                  <a:schemeClr val="tx2"/>
                </a:solidFill>
                <a:latin typeface="Museo Sans 500"/>
              </a:rPr>
              <a:t>nd</a:t>
            </a:r>
            <a:r>
              <a:rPr lang="en-US" sz="3600" dirty="0">
                <a:solidFill>
                  <a:schemeClr val="tx2"/>
                </a:solidFill>
                <a:latin typeface="Museo Sans 500"/>
              </a:rPr>
              <a:t> line meds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/>
              </a:rPr>
              <a:t>Repeat up to 3-4 doses if needed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Time Dependent Response of Benzodiazepines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53FBB09-01EF-FE21-7D6E-41FDE77EA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30" y="1188536"/>
            <a:ext cx="6155329" cy="541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5513D2-78BB-1814-61E1-8D69A91996B1}"/>
              </a:ext>
            </a:extLst>
          </p:cNvPr>
          <p:cNvSpPr txBox="1"/>
          <p:nvPr/>
        </p:nvSpPr>
        <p:spPr>
          <a:xfrm>
            <a:off x="3991170" y="6574615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Museo Sans 50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Kapur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and Robert L. Macdonald, Journal of Neuroscience, 1997)</a:t>
            </a:r>
          </a:p>
        </p:txBody>
      </p:sp>
    </p:spTree>
    <p:extLst>
      <p:ext uri="{BB962C8B-B14F-4D97-AF65-F5344CB8AC3E}">
        <p14:creationId xmlns:p14="http://schemas.microsoft.com/office/powerpoint/2010/main" val="1412559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NCSE Initial Response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614006" y="1886848"/>
            <a:ext cx="1137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/>
              </a:rPr>
              <a:t>Up to 1/3 of patients will not respond to benzos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(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Gainza-Lein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et al., 2019)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/>
              </a:rPr>
              <a:t>Arrange </a:t>
            </a:r>
            <a:r>
              <a:rPr lang="en-US" sz="3200" dirty="0" err="1">
                <a:solidFill>
                  <a:schemeClr val="tx2"/>
                </a:solidFill>
                <a:latin typeface="Museo Sans 500"/>
              </a:rPr>
              <a:t>cEEG</a:t>
            </a:r>
            <a:endParaRPr lang="en-US" sz="3200" dirty="0">
              <a:solidFill>
                <a:schemeClr val="tx2"/>
              </a:solidFill>
              <a:latin typeface="Museo Sans 5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/>
              </a:rPr>
              <a:t>May consider non-anesthetic AEDs (e.g. LEV, LCS, VPA)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/>
              </a:rPr>
              <a:t>Be mindful of airway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/>
              </a:rPr>
              <a:t>Often, risk of anesthetic coma outweighs the benefit of aggressive treatment.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(Trinka et al., 2015)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69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86E9C60-90C2-33F8-5DD1-26D14FB3810F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F50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482E3-0C7B-709C-4FAE-6777D59B80A2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7AE8C80-5577-1F56-0CF4-3B556FF4436B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Disclosures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520700" y="1257300"/>
            <a:ext cx="1137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Nothing to disclose.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AC6DEB-4770-701A-E633-5107D1CBEC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cEEG</a:t>
            </a:r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 Indications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VA CSP 265 (NEJM 1998)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In 20% of patients in whom convulsions stopped, ictal activity persisted</a:t>
            </a: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Needed if: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Convulsions stop but AMS persists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Patient is on a drip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Neurologic state is ambiguous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9B465-972F-02DD-DB11-85A8DC27F94F}"/>
              </a:ext>
            </a:extLst>
          </p:cNvPr>
          <p:cNvSpPr txBox="1"/>
          <p:nvPr/>
        </p:nvSpPr>
        <p:spPr>
          <a:xfrm>
            <a:off x="8609012" y="64153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E324-95A5-A8A4-237A-1338D5CBF4DF}"/>
              </a:ext>
            </a:extLst>
          </p:cNvPr>
          <p:cNvSpPr txBox="1"/>
          <p:nvPr/>
        </p:nvSpPr>
        <p:spPr>
          <a:xfrm>
            <a:off x="8761412" y="6567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</p:spTree>
    <p:extLst>
      <p:ext uri="{BB962C8B-B14F-4D97-AF65-F5344CB8AC3E}">
        <p14:creationId xmlns:p14="http://schemas.microsoft.com/office/powerpoint/2010/main" val="90455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2HELPS2B Score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EE898E-F57F-0D5D-6597-B1DF75F02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10" y="1264951"/>
            <a:ext cx="8125790" cy="4328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72FEE4-A32C-81FA-9BFA-0C25E94786B9}"/>
              </a:ext>
            </a:extLst>
          </p:cNvPr>
          <p:cNvSpPr txBox="1"/>
          <p:nvPr/>
        </p:nvSpPr>
        <p:spPr>
          <a:xfrm>
            <a:off x="9772650" y="5480876"/>
            <a:ext cx="4076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Museo Sans 500"/>
              </a:rPr>
              <a:t>(Struck et al., 2020)</a:t>
            </a:r>
          </a:p>
        </p:txBody>
      </p:sp>
    </p:spTree>
    <p:extLst>
      <p:ext uri="{BB962C8B-B14F-4D97-AF65-F5344CB8AC3E}">
        <p14:creationId xmlns:p14="http://schemas.microsoft.com/office/powerpoint/2010/main" val="375988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EEG in NCSE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1043382"/>
            <a:ext cx="11379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In critically ill patients at least 48 h of continuous EEG are needed in order to capture more than 90% of epileptic events (Claassen et al., 2004)</a:t>
            </a: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Traditional electrodes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Cap electrodes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Wireless EEG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Spot routines when unavailable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F32852-76C9-FD88-F2F7-B9EA22D0E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0" y="2983643"/>
            <a:ext cx="3574432" cy="240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83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EEG in NCSE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58023" y="2024008"/>
            <a:ext cx="11379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2015 ILAE Guidelines stop short of offering distinct definition or classification of NCSE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NCSE cannot be confirmed without EEG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Some consider rhythmic continuous encephalopathies with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triphasics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 NCSE </a:t>
            </a:r>
            <a:r>
              <a:rPr lang="en-US" dirty="0">
                <a:solidFill>
                  <a:schemeClr val="tx2"/>
                </a:solidFill>
                <a:latin typeface="Museo Sans 500"/>
              </a:rPr>
              <a:t>(Towne et al. 2000)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Must distinguish true NCSE vs. comatose NCSE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Coma with continuous lateralized or generalized periodic discharges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(Bauer and Trinka, 2024)</a:t>
            </a:r>
          </a:p>
          <a:p>
            <a:endParaRPr lang="en-US" sz="1600" dirty="0">
              <a:solidFill>
                <a:schemeClr val="tx2"/>
              </a:solidFill>
              <a:latin typeface="Museo Sans 5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02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Salzburg Criteria for NCSE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76C790-BB96-7FF7-8903-EED3876D1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283" y="1012004"/>
            <a:ext cx="8375434" cy="57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31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Indications for </a:t>
            </a:r>
            <a:r>
              <a:rPr lang="en-US" sz="4400" dirty="0" err="1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cEEG</a:t>
            </a:r>
            <a:endParaRPr lang="en-US" sz="4400" dirty="0">
              <a:solidFill>
                <a:schemeClr val="bg1"/>
              </a:solidFill>
              <a:latin typeface="Bree Serif" panose="02000503040000020004" pitchFamily="2" charset="77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3E17A2-686C-4F84-8E45-DA711B5DD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3" y="1639209"/>
            <a:ext cx="11227594" cy="3505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E3555-EBC3-351B-F035-26F1DAC65489}"/>
              </a:ext>
            </a:extLst>
          </p:cNvPr>
          <p:cNvSpPr txBox="1"/>
          <p:nvPr/>
        </p:nvSpPr>
        <p:spPr>
          <a:xfrm>
            <a:off x="4494212" y="640304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	(Brophy GM. </a:t>
            </a:r>
            <a:r>
              <a:rPr lang="en-US" sz="1600" dirty="0" err="1">
                <a:solidFill>
                  <a:schemeClr val="tx2"/>
                </a:solidFill>
              </a:rPr>
              <a:t>Neurocrit</a:t>
            </a:r>
            <a:r>
              <a:rPr lang="en-US" sz="1600" dirty="0">
                <a:solidFill>
                  <a:schemeClr val="tx2"/>
                </a:solidFill>
              </a:rPr>
              <a:t> Care, 2012)</a:t>
            </a:r>
          </a:p>
        </p:txBody>
      </p:sp>
    </p:spTree>
    <p:extLst>
      <p:ext uri="{BB962C8B-B14F-4D97-AF65-F5344CB8AC3E}">
        <p14:creationId xmlns:p14="http://schemas.microsoft.com/office/powerpoint/2010/main" val="3694722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ESETT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Established Status Epilepticus Treatment Trial (multicenter RCT)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57 ERs across US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Benzos given if seizure persists over 5 min with next ASM 30 min after benzo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4mg lorazepam or 10 mg diazepam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Followed by LEV, VPA, or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fPHT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Endpoint determined by improvement in LOC, NOT EEG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384 patients (10% presented in PNEE)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145 LEV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118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fPHT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121 VPA</a:t>
            </a: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9B465-972F-02DD-DB11-85A8DC27F94F}"/>
              </a:ext>
            </a:extLst>
          </p:cNvPr>
          <p:cNvSpPr txBox="1"/>
          <p:nvPr/>
        </p:nvSpPr>
        <p:spPr>
          <a:xfrm>
            <a:off x="8609012" y="64153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E324-95A5-A8A4-237A-1338D5CBF4DF}"/>
              </a:ext>
            </a:extLst>
          </p:cNvPr>
          <p:cNvSpPr txBox="1"/>
          <p:nvPr/>
        </p:nvSpPr>
        <p:spPr>
          <a:xfrm>
            <a:off x="8761412" y="6567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</p:spTree>
    <p:extLst>
      <p:ext uri="{BB962C8B-B14F-4D97-AF65-F5344CB8AC3E}">
        <p14:creationId xmlns:p14="http://schemas.microsoft.com/office/powerpoint/2010/main" val="75115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ESETT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9B465-972F-02DD-DB11-85A8DC27F94F}"/>
              </a:ext>
            </a:extLst>
          </p:cNvPr>
          <p:cNvSpPr txBox="1"/>
          <p:nvPr/>
        </p:nvSpPr>
        <p:spPr>
          <a:xfrm>
            <a:off x="8609012" y="64153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E324-95A5-A8A4-237A-1338D5CBF4DF}"/>
              </a:ext>
            </a:extLst>
          </p:cNvPr>
          <p:cNvSpPr txBox="1"/>
          <p:nvPr/>
        </p:nvSpPr>
        <p:spPr>
          <a:xfrm>
            <a:off x="8761412" y="6567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1CC6A-9BC9-9B9B-7BE8-6BC9E20CE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48" y="1188537"/>
            <a:ext cx="6006464" cy="53764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A337EB-3070-0FEC-C4AE-F7ABB4142093}"/>
              </a:ext>
            </a:extLst>
          </p:cNvPr>
          <p:cNvSpPr txBox="1"/>
          <p:nvPr/>
        </p:nvSpPr>
        <p:spPr>
          <a:xfrm>
            <a:off x="8761412" y="5077059"/>
            <a:ext cx="742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(Trinka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344345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ESETT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692150" y="2260904"/>
            <a:ext cx="1137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Side effect profile of levetiracetam makes it appealing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More hypotension and intubation with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fPHT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 (not significant)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More deaths in LEV group (not significant)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Ultimately all three second line agents are similar.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69B465-972F-02DD-DB11-85A8DC27F94F}"/>
              </a:ext>
            </a:extLst>
          </p:cNvPr>
          <p:cNvSpPr txBox="1"/>
          <p:nvPr/>
        </p:nvSpPr>
        <p:spPr>
          <a:xfrm>
            <a:off x="8609012" y="64153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2E324-95A5-A8A4-237A-1338D5CBF4DF}"/>
              </a:ext>
            </a:extLst>
          </p:cNvPr>
          <p:cNvSpPr txBox="1"/>
          <p:nvPr/>
        </p:nvSpPr>
        <p:spPr>
          <a:xfrm>
            <a:off x="8761412" y="656771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</p:spTree>
    <p:extLst>
      <p:ext uri="{BB962C8B-B14F-4D97-AF65-F5344CB8AC3E}">
        <p14:creationId xmlns:p14="http://schemas.microsoft.com/office/powerpoint/2010/main" val="2100487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Refractory Status Epilepticus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Occurs in 31-43% of patients with 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Severity of impaired consciousness and de novo episodes are independent predictors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41% require coma induction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21% return to baseline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39% mortality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Median duration is 48h</a:t>
            </a:r>
          </a:p>
          <a:p>
            <a:r>
              <a:rPr lang="en-US" sz="2800" dirty="0">
                <a:solidFill>
                  <a:schemeClr val="tx2"/>
                </a:solidFill>
              </a:rPr>
              <a:t>Survival improves when duration is &lt;10h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0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325587-F9D3-E6F1-79C0-E66EBA386507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258F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902837-3E5C-AC6A-EAE2-8B44CA03D139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0FBE800-77B6-35A9-0C06-DBF5C236DD7D}"/>
              </a:ext>
            </a:extLst>
          </p:cNvPr>
          <p:cNvSpPr txBox="1">
            <a:spLocks/>
          </p:cNvSpPr>
          <p:nvPr/>
        </p:nvSpPr>
        <p:spPr>
          <a:xfrm>
            <a:off x="472482" y="245113"/>
            <a:ext cx="8190855" cy="6270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FC9A0C-F002-523D-E9DA-422CFC99690B}"/>
              </a:ext>
            </a:extLst>
          </p:cNvPr>
          <p:cNvSpPr txBox="1"/>
          <p:nvPr/>
        </p:nvSpPr>
        <p:spPr>
          <a:xfrm>
            <a:off x="472482" y="1257300"/>
            <a:ext cx="1137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Review pathogenesis and continuum of nonconvulsive status epilepticus.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Discuss initial workup of and response to NCSE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Describe refractory NCSE and how this contributes to long term outcomes for NCSE patients.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19079-DA44-6719-118F-4946866F19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78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Mortality of SE at 30 Days Post-Onset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2973737" y="2100208"/>
            <a:ext cx="1137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Acute STEMI: 10%</a:t>
            </a:r>
          </a:p>
          <a:p>
            <a:r>
              <a:rPr lang="en-US" sz="3600" dirty="0">
                <a:solidFill>
                  <a:schemeClr val="tx2"/>
                </a:solidFill>
              </a:rPr>
              <a:t>CAP 9.7-11%</a:t>
            </a:r>
          </a:p>
          <a:p>
            <a:r>
              <a:rPr lang="en-US" sz="3600" dirty="0">
                <a:solidFill>
                  <a:schemeClr val="tx2"/>
                </a:solidFill>
              </a:rPr>
              <a:t>Ischemic stroke 20%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Status Epilepticus 20-30%</a:t>
            </a:r>
          </a:p>
          <a:p>
            <a:r>
              <a:rPr lang="en-US" sz="3600" dirty="0">
                <a:solidFill>
                  <a:schemeClr val="tx2"/>
                </a:solidFill>
              </a:rPr>
              <a:t>Pulmonary Embolism 30%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41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Status Epilepticus in the Elderly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651328" y="2172342"/>
            <a:ext cx="11379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Incidence is twice the general population in patients &gt; 60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yo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Acute or remote symptomatic stroke causes 60% of SE in the elderly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Mortality is 3x higher in SE + acute stroke than in acute stroke alone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Mortality approaches 100% in patients with anoxia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2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Etiology of Status Predicts Mortality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67353" y="1815599"/>
            <a:ext cx="1137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Multiple etiologies may be concurrent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Anoxia confers highest mortality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Acute symptomatic etiologies are worse than remote symptomatic etiologies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Indeterminant prognosis in remote CVA, metabolic derangement, drug overdose, tumor, and trauma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Highest survival in subtherapeutic AED level or alcohol withdrawal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226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850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Reducing Mortality in Status Epilepticus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641998" y="2348819"/>
            <a:ext cx="1137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The only acutely modifiable determinant is the </a:t>
            </a:r>
            <a:r>
              <a:rPr lang="en-US" sz="2800" b="1" u="sng" dirty="0">
                <a:solidFill>
                  <a:schemeClr val="tx2"/>
                </a:solidFill>
                <a:latin typeface="Museo Sans 500"/>
              </a:rPr>
              <a:t>duration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 of status epilepticus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Time to diagnosis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Time to initiate treatment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Effectiveness of treatment protocol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19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Second Line ASMs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1815599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PHT,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fosPHT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, VPA, LEV, LCS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PHT: 42-78 %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(Misra UK, Neurology 2006; Gilad R, Acta Neurol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Scand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2008)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PB: 58.2 %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Treiman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DM, NEJM 1998)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VPA: 66-72 %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(Misra UK, Neurology 2006; Gilad R, Acta Neurol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Scand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2008)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LEV: 70 % in meta-analysis of 707 pts in various studies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(Trinka E,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Epilepsia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2011)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LCS: 67 % in 126 pts in various studies 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(Trinka E, </a:t>
            </a:r>
            <a:r>
              <a:rPr lang="en-US" sz="1600" dirty="0" err="1">
                <a:solidFill>
                  <a:schemeClr val="tx2"/>
                </a:solidFill>
                <a:latin typeface="Museo Sans 500"/>
              </a:rPr>
              <a:t>Epilepsia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 2011)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May repeat another second line agent in NCSE but…</a:t>
            </a: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			DO NOT WASTE TIME FOR CSE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Second Line ASMs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1028" name="Picture 4" descr="Effectiveness of second-line therapy for status epilepticus">
            <a:extLst>
              <a:ext uri="{FF2B5EF4-FFF2-40B4-BE49-F238E27FC236}">
                <a16:creationId xmlns:a16="http://schemas.microsoft.com/office/drawing/2014/main" id="{F2E98BA5-84CE-DC62-445E-065C83099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77" y="1460168"/>
            <a:ext cx="6417977" cy="515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625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Second Line ASMs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3076" name="Picture 4" descr="Second-line therapy prescriptions for status epilepticus in Japan, 2011-2017">
            <a:extLst>
              <a:ext uri="{FF2B5EF4-FFF2-40B4-BE49-F238E27FC236}">
                <a16:creationId xmlns:a16="http://schemas.microsoft.com/office/drawing/2014/main" id="{10814308-4C1A-4828-8760-A98CF70FA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271588"/>
            <a:ext cx="6667500" cy="431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0983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Loading Doses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table">
            <a:extLst>
              <a:ext uri="{FF2B5EF4-FFF2-40B4-BE49-F238E27FC236}">
                <a16:creationId xmlns:a16="http://schemas.microsoft.com/office/drawing/2014/main" id="{B8C4E006-A098-4C4B-E8D3-DF5A1D12E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614" y="1151833"/>
            <a:ext cx="7492481" cy="4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17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Third Line Anesthetics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812800" y="1689786"/>
            <a:ext cx="11379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Midazolam: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GABAnergic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70-97% efficacy initially (meta-analysis 80%) </a:t>
            </a:r>
          </a:p>
          <a:p>
            <a:r>
              <a:rPr lang="en-US" sz="2800" dirty="0">
                <a:solidFill>
                  <a:schemeClr val="tx2"/>
                </a:solidFill>
                <a:latin typeface="Museo Sans 500"/>
              </a:rPr>
              <a:t>Propofol: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GABAnergic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&gt; 64 % (meta-analysis 73%)</a:t>
            </a:r>
          </a:p>
          <a:p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Pentobarb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: </a:t>
            </a:r>
            <a:r>
              <a:rPr lang="en-US" sz="2800" dirty="0" err="1">
                <a:solidFill>
                  <a:schemeClr val="tx2"/>
                </a:solidFill>
                <a:latin typeface="Museo Sans 500"/>
              </a:rPr>
              <a:t>GABAnergic</a:t>
            </a: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74-100 % (meta-analysis 92%)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marL="3943350" lvl="8" indent="-28575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lvl="8"/>
            <a:r>
              <a:rPr lang="en-US" sz="2800" dirty="0">
                <a:solidFill>
                  <a:schemeClr val="tx2"/>
                </a:solidFill>
                <a:latin typeface="Museo Sans 500"/>
              </a:rPr>
              <a:t>                                                                                                   						</a:t>
            </a:r>
            <a:r>
              <a:rPr lang="en-US" sz="1600" dirty="0">
                <a:solidFill>
                  <a:schemeClr val="tx2"/>
                </a:solidFill>
                <a:latin typeface="Museo Sans 500"/>
              </a:rPr>
              <a:t>(Claassen J, 2002)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1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Alternative Agents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49379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Ketamine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Newer AEDs (e.g. clobazam,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     </a:t>
            </a:r>
            <a:r>
              <a:rPr lang="en-US" sz="2400" dirty="0" err="1">
                <a:solidFill>
                  <a:schemeClr val="tx2"/>
                </a:solidFill>
                <a:latin typeface="Museo Sans 500"/>
              </a:rPr>
              <a:t>perampanel</a:t>
            </a:r>
            <a:r>
              <a:rPr lang="en-US" sz="2400" dirty="0">
                <a:solidFill>
                  <a:schemeClr val="tx2"/>
                </a:solidFill>
                <a:latin typeface="Museo Sans 500"/>
              </a:rPr>
              <a:t>, vigabatrin)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Topiramate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Inhaled Anesthetics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Steroids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IVIG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Plasmapheresis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sz="2400" dirty="0">
              <a:solidFill>
                <a:schemeClr val="tx2"/>
              </a:solidFill>
              <a:latin typeface="Museo Sans 50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Museo Sans 50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Museo Sans 500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Ketogenic Diet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Hypothermia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Surgery- resection, multiple subpial transection, hemispherectomy, lobectomy, callosectomy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Stimulation therapy: VNS, ECT, TMS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Museo Sans 500"/>
              </a:rPr>
              <a:t>Even less commonly, lidocaine, magnesium, verapamil, and classical music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31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endParaRPr lang="en-US" sz="4400" dirty="0">
              <a:solidFill>
                <a:schemeClr val="bg1"/>
              </a:solidFill>
              <a:latin typeface="Bree Serif" panose="020005030400000200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2865924"/>
            <a:ext cx="113792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tx2"/>
                </a:solidFill>
                <a:effectLst/>
                <a:latin typeface="Museo Sans 500"/>
              </a:rPr>
              <a:t>“There is no one illness called epilepsy. There are many epilepsies.”</a:t>
            </a:r>
          </a:p>
          <a:p>
            <a:endParaRPr lang="en-US" sz="3200" dirty="0">
              <a:solidFill>
                <a:schemeClr val="tx2"/>
              </a:solidFill>
              <a:latin typeface="Museo Sans 500"/>
            </a:endParaRPr>
          </a:p>
          <a:p>
            <a:r>
              <a:rPr lang="en-US" sz="3200" b="0" i="0" dirty="0">
                <a:solidFill>
                  <a:schemeClr val="tx2"/>
                </a:solidFill>
                <a:effectLst/>
                <a:latin typeface="Museo Sans 500"/>
              </a:rPr>
              <a:t>								- Ernst </a:t>
            </a:r>
            <a:r>
              <a:rPr lang="en-US" sz="3200" b="0" i="0" dirty="0" err="1">
                <a:solidFill>
                  <a:schemeClr val="tx2"/>
                </a:solidFill>
                <a:effectLst/>
                <a:latin typeface="Museo Sans 500"/>
              </a:rPr>
              <a:t>Neidermeyer</a:t>
            </a:r>
            <a:endParaRPr lang="en-US" sz="3200" b="0" i="0" dirty="0">
              <a:solidFill>
                <a:schemeClr val="tx2"/>
              </a:solidFill>
              <a:effectLst/>
              <a:latin typeface="Museo Sans 500"/>
            </a:endParaRPr>
          </a:p>
          <a:p>
            <a:endParaRPr lang="en-US" sz="2600" dirty="0">
              <a:solidFill>
                <a:schemeClr val="tx2"/>
              </a:solidFill>
              <a:latin typeface="Museo Sans 500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48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Alternative Therapies for RSE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90B755DF-4DB5-6188-CB29-B1D977080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4" y="1242167"/>
            <a:ext cx="11072586" cy="48803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7AA152-D472-3407-BD3C-52203DB1CAF6}"/>
              </a:ext>
            </a:extLst>
          </p:cNvPr>
          <p:cNvSpPr txBox="1"/>
          <p:nvPr/>
        </p:nvSpPr>
        <p:spPr>
          <a:xfrm>
            <a:off x="5803900" y="62840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CCD8F1"/>
                </a:solidFill>
              </a:rPr>
              <a:t>Brophy GM. </a:t>
            </a:r>
            <a:r>
              <a:rPr lang="en-US" sz="1800" dirty="0" err="1">
                <a:solidFill>
                  <a:srgbClr val="CCD8F1"/>
                </a:solidFill>
              </a:rPr>
              <a:t>Neurocrit</a:t>
            </a:r>
            <a:r>
              <a:rPr lang="en-US" sz="1800" dirty="0">
                <a:solidFill>
                  <a:srgbClr val="CCD8F1"/>
                </a:solidFill>
              </a:rPr>
              <a:t> Care, 2012</a:t>
            </a:r>
          </a:p>
        </p:txBody>
      </p:sp>
    </p:spTree>
    <p:extLst>
      <p:ext uri="{BB962C8B-B14F-4D97-AF65-F5344CB8AC3E}">
        <p14:creationId xmlns:p14="http://schemas.microsoft.com/office/powerpoint/2010/main" val="264361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Trends in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2390305"/>
            <a:ext cx="1137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120 physicians queried regarding hypothetical patient in SE (</a:t>
            </a:r>
            <a:r>
              <a:rPr lang="en-US" sz="2800" dirty="0" err="1">
                <a:solidFill>
                  <a:schemeClr val="tx2"/>
                </a:solidFill>
                <a:latin typeface="Museo Sans 500" panose="02000000000000000000"/>
              </a:rPr>
              <a:t>Riviello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 et al., 2013)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Tendency to choose lorazepam 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 phenytoin 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  <a:sym typeface="Wingdings" panose="05000000000000000000" pitchFamily="2" charset="2"/>
              </a:rPr>
              <a:t> levetiracetam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  <a:sym typeface="Wingdings" panose="05000000000000000000" pitchFamily="2" charset="2"/>
              </a:rPr>
              <a:t>Levetiracetam chosen with same frequency as midazolam, propofol, and PB</a:t>
            </a: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							Rosetti, Hirsch,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Drislane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, 2019</a:t>
            </a:r>
          </a:p>
          <a:p>
            <a:br>
              <a:rPr lang="en-US" sz="2000" dirty="0">
                <a:solidFill>
                  <a:schemeClr val="tx2"/>
                </a:solidFill>
                <a:latin typeface="Museo Sans 500" panose="02000000000000000000"/>
              </a:rPr>
            </a:br>
            <a:endParaRPr lang="en-US" sz="2000" dirty="0">
              <a:solidFill>
                <a:schemeClr val="tx2"/>
              </a:solidFill>
              <a:latin typeface="Museo Sans 500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73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Be Aggressive?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Debate at International Congress of Clinical Neurophysiology in May 2018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NSCE associated with higher mortality and neurologic status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Seizure burden &lt;20% not associated with worse outcome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Isolated seizures have no association without outcome </a:t>
            </a:r>
          </a:p>
          <a:p>
            <a:pPr lvl="5"/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						(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Topjian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 et al., 2013,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Wagenman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 et al., 2014)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Hirsch argues “borderline” patterns should be treated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Perio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dic discharges or rhythmic delta from 1-2.5 Hz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Epileptiform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Museo Sans 500" panose="02000000000000000000"/>
              </a:rPr>
              <a:t>triphasics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Museo Sans 500" panose="02000000000000000000"/>
              </a:rPr>
              <a:t> (O’Rourke et al., 2016)</a:t>
            </a:r>
          </a:p>
          <a:p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								(Rosetti, Hirsch,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Drislane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, 2019)</a:t>
            </a:r>
          </a:p>
          <a:p>
            <a:br>
              <a:rPr lang="en-US" sz="2000" dirty="0">
                <a:solidFill>
                  <a:schemeClr val="tx2"/>
                </a:solidFill>
                <a:latin typeface="Museo Sans 500" panose="02000000000000000000"/>
              </a:rPr>
            </a:br>
            <a:endParaRPr lang="en-US" sz="2000" dirty="0">
              <a:solidFill>
                <a:schemeClr val="tx2"/>
              </a:solidFill>
              <a:latin typeface="Museo Sans 500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Anesthesia and Outcomes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859700-CA3D-2309-1EEC-CBD7ED2E2C57}"/>
              </a:ext>
            </a:extLst>
          </p:cNvPr>
          <p:cNvSpPr txBox="1"/>
          <p:nvPr/>
        </p:nvSpPr>
        <p:spPr>
          <a:xfrm>
            <a:off x="653143" y="1443841"/>
            <a:ext cx="8493945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chemeClr val="tx2"/>
                </a:solidFill>
                <a:latin typeface="ElsevierGulliver"/>
              </a:rPr>
              <a:t>171 patients with RSE (none post cardiac arrest)</a:t>
            </a:r>
            <a:endParaRPr lang="en-US" sz="2600" dirty="0">
              <a:solidFill>
                <a:schemeClr val="tx2"/>
              </a:solidFill>
              <a:latin typeface="Museo Sans 500" panose="02000000000000000000" pitchFamily="2" charset="77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2"/>
              </a:solidFill>
              <a:latin typeface="Museo Sans 500" panose="02000000000000000000" pitchFamily="2" charset="77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 pitchFamily="2" charset="77"/>
              </a:rPr>
              <a:t>IV Anesthetic dose AEDs associated with increased mortality, intubation, </a:t>
            </a:r>
            <a:r>
              <a:rPr lang="en-US" sz="2600" dirty="0" err="1">
                <a:solidFill>
                  <a:schemeClr val="tx2"/>
                </a:solidFill>
                <a:latin typeface="Museo Sans 500" panose="02000000000000000000" pitchFamily="2" charset="77"/>
              </a:rPr>
              <a:t>hypotention</a:t>
            </a:r>
            <a:r>
              <a:rPr lang="en-US" sz="2600" dirty="0">
                <a:solidFill>
                  <a:schemeClr val="tx2"/>
                </a:solidFill>
                <a:latin typeface="Museo Sans 500" panose="02000000000000000000" pitchFamily="2" charset="77"/>
              </a:rPr>
              <a:t>, and poor long term neurologic outcome 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ElsevierGulliver"/>
              </a:rPr>
              <a:t>(</a:t>
            </a:r>
            <a:r>
              <a:rPr lang="en-US" sz="1600" b="0" i="0" u="none" strike="noStrike" dirty="0">
                <a:solidFill>
                  <a:schemeClr val="tx2"/>
                </a:solidFill>
                <a:effectLst/>
                <a:latin typeface="ElsevierGulliv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Sutter et al., 2014</a:t>
            </a:r>
            <a:r>
              <a:rPr lang="en-US" sz="1600" b="0" i="0" dirty="0">
                <a:solidFill>
                  <a:schemeClr val="tx2"/>
                </a:solidFill>
                <a:effectLst/>
                <a:latin typeface="ElsevierGulliver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ElsevierGulliver"/>
              </a:rPr>
              <a:t>Significance reduced when accounting for severity of RSE</a:t>
            </a:r>
          </a:p>
          <a:p>
            <a:endParaRPr lang="en-US" sz="2600" dirty="0">
              <a:solidFill>
                <a:schemeClr val="tx2"/>
              </a:solidFill>
              <a:latin typeface="ElsevierGulliver"/>
            </a:endParaRPr>
          </a:p>
          <a:p>
            <a:r>
              <a:rPr lang="en-US" sz="2600" dirty="0">
                <a:solidFill>
                  <a:schemeClr val="tx2"/>
                </a:solidFill>
                <a:latin typeface="ElsevierGulliver"/>
              </a:rPr>
              <a:t>415 cases of SE &gt;30 min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ElsevierGulliver"/>
              </a:rPr>
              <a:t>Coma associated with worse outcome at d/c, longer hospitalization duration, and long term disability (RR 4.6)  </a:t>
            </a:r>
            <a:r>
              <a:rPr lang="en-US" sz="1600" dirty="0">
                <a:solidFill>
                  <a:schemeClr val="tx2"/>
                </a:solidFill>
                <a:latin typeface="ElsevierGulliver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ElsevierGulliver"/>
              </a:rPr>
              <a:t>Marchi</a:t>
            </a:r>
            <a:r>
              <a:rPr lang="en-US" sz="1600" dirty="0">
                <a:solidFill>
                  <a:schemeClr val="tx2"/>
                </a:solidFill>
                <a:latin typeface="ElsevierGulliver"/>
              </a:rPr>
              <a:t> et al., 2015)</a:t>
            </a:r>
          </a:p>
          <a:p>
            <a:endParaRPr lang="en-US" sz="2600" dirty="0">
              <a:solidFill>
                <a:schemeClr val="tx2"/>
              </a:solidFill>
              <a:latin typeface="Museo Sans 500" panose="02000000000000000000" pitchFamily="2" charset="77"/>
            </a:endParaRPr>
          </a:p>
          <a:p>
            <a:endParaRPr lang="en-US" dirty="0">
              <a:solidFill>
                <a:srgbClr val="1F1F1F"/>
              </a:solidFill>
              <a:latin typeface="ElsevierGulliver"/>
            </a:endParaRPr>
          </a:p>
        </p:txBody>
      </p:sp>
    </p:spTree>
    <p:extLst>
      <p:ext uri="{BB962C8B-B14F-4D97-AF65-F5344CB8AC3E}">
        <p14:creationId xmlns:p14="http://schemas.microsoft.com/office/powerpoint/2010/main" val="81134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EE32E-B508-CA39-96C7-B558951BB145}"/>
              </a:ext>
            </a:extLst>
          </p:cNvPr>
          <p:cNvSpPr txBox="1"/>
          <p:nvPr/>
        </p:nvSpPr>
        <p:spPr>
          <a:xfrm>
            <a:off x="979311" y="1667259"/>
            <a:ext cx="867385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Study of 31 cases of super refractory SE treated with </a:t>
            </a:r>
            <a:r>
              <a:rPr lang="en-US" sz="2800" b="0" i="0" dirty="0" err="1">
                <a:solidFill>
                  <a:schemeClr val="tx2"/>
                </a:solidFill>
                <a:effectLst/>
                <a:latin typeface="Museo Sans 500"/>
              </a:rPr>
              <a:t>pentobarb</a:t>
            </a: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1/3 pneumonia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1/3 needed pressors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 propylene glycol toxicity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1 cardiac a</a:t>
            </a:r>
            <a:r>
              <a:rPr lang="en-US" sz="2800" dirty="0">
                <a:solidFill>
                  <a:schemeClr val="tx2"/>
                </a:solidFill>
                <a:latin typeface="Museo Sans 500"/>
              </a:rPr>
              <a:t>rrest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90% had poor outcome 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74% died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16% severe disability</a:t>
            </a:r>
            <a:endParaRPr lang="en-US" sz="2800" b="0" i="0" dirty="0">
              <a:solidFill>
                <a:schemeClr val="tx2"/>
              </a:solidFill>
              <a:effectLst/>
              <a:latin typeface="Museo Sans 500"/>
            </a:endParaRP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dirty="0">
                <a:solidFill>
                  <a:schemeClr val="tx2"/>
                </a:solidFill>
                <a:latin typeface="ElsevierGulliver"/>
              </a:rPr>
              <a:t>							(Alvarez et al., 2016)</a:t>
            </a:r>
            <a:endParaRPr lang="en-US" sz="1800" b="0" i="0" dirty="0">
              <a:solidFill>
                <a:schemeClr val="tx2"/>
              </a:solidFill>
              <a:effectLst/>
              <a:latin typeface="ElsevierGulliver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F25704-477E-3BD2-7FAE-2709DC05A03F}"/>
              </a:ext>
            </a:extLst>
          </p:cNvPr>
          <p:cNvSpPr/>
          <p:nvPr/>
        </p:nvSpPr>
        <p:spPr>
          <a:xfrm>
            <a:off x="152400" y="15240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588570-4ACF-2F82-89A8-92CE681A0B67}"/>
              </a:ext>
            </a:extLst>
          </p:cNvPr>
          <p:cNvSpPr txBox="1"/>
          <p:nvPr/>
        </p:nvSpPr>
        <p:spPr>
          <a:xfrm>
            <a:off x="472482" y="186275"/>
            <a:ext cx="9687508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Anesthesia and Outcomes</a:t>
            </a:r>
          </a:p>
        </p:txBody>
      </p:sp>
    </p:spTree>
    <p:extLst>
      <p:ext uri="{BB962C8B-B14F-4D97-AF65-F5344CB8AC3E}">
        <p14:creationId xmlns:p14="http://schemas.microsoft.com/office/powerpoint/2010/main" val="42289661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EEE32E-B508-CA39-96C7-B558951BB145}"/>
              </a:ext>
            </a:extLst>
          </p:cNvPr>
          <p:cNvSpPr txBox="1"/>
          <p:nvPr/>
        </p:nvSpPr>
        <p:spPr>
          <a:xfrm>
            <a:off x="558206" y="1667259"/>
            <a:ext cx="108548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126 RSE treated in Boston c vs. 236 in Lausanne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Similar status epilepticus severity scores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b="0" i="0" dirty="0">
                <a:solidFill>
                  <a:schemeClr val="tx2"/>
                </a:solidFill>
                <a:effectLst/>
                <a:latin typeface="Museo Sans 500"/>
              </a:rPr>
              <a:t>Therapeutic coma used in 25% in Boston but 10% in Lausanne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No difference in mortality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/>
              </a:rPr>
              <a:t>Therapeutic coma associated with increased length of hospital stay</a:t>
            </a: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pPr lvl="1"/>
            <a:endParaRPr lang="en-US" sz="2800" dirty="0">
              <a:solidFill>
                <a:schemeClr val="tx2"/>
              </a:solidFill>
              <a:latin typeface="Museo Sans 500"/>
            </a:endParaRPr>
          </a:p>
          <a:p>
            <a:r>
              <a:rPr lang="en-US" dirty="0">
                <a:solidFill>
                  <a:schemeClr val="tx2"/>
                </a:solidFill>
                <a:latin typeface="ElsevierGulliver"/>
              </a:rPr>
              <a:t>									(Alvarez et al., 2016)</a:t>
            </a:r>
            <a:endParaRPr lang="en-US" sz="1800" b="0" i="0" dirty="0">
              <a:solidFill>
                <a:schemeClr val="tx2"/>
              </a:solidFill>
              <a:effectLst/>
              <a:latin typeface="ElsevierGullive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4911A-B9A1-7173-4E23-4211C929B7D9}"/>
              </a:ext>
            </a:extLst>
          </p:cNvPr>
          <p:cNvSpPr txBox="1"/>
          <p:nvPr/>
        </p:nvSpPr>
        <p:spPr>
          <a:xfrm>
            <a:off x="472482" y="106491"/>
            <a:ext cx="6097554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1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Anesthesia and Outcomes</a:t>
            </a:r>
          </a:p>
        </p:txBody>
      </p:sp>
    </p:spTree>
    <p:extLst>
      <p:ext uri="{BB962C8B-B14F-4D97-AF65-F5344CB8AC3E}">
        <p14:creationId xmlns:p14="http://schemas.microsoft.com/office/powerpoint/2010/main" val="11430529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A Compromise in Management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ElsevierGulliver"/>
              </a:rPr>
              <a:t>SE must be diagnosed and treated ASAP at adequate does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ElsevierGulliver"/>
              </a:rPr>
              <a:t>If early ASDs fail, use benzos, propofol, and </a:t>
            </a:r>
            <a:r>
              <a:rPr lang="en-US" sz="2800" dirty="0" err="1">
                <a:solidFill>
                  <a:schemeClr val="tx2"/>
                </a:solidFill>
                <a:latin typeface="ElsevierGulliver"/>
              </a:rPr>
              <a:t>pentobarb</a:t>
            </a:r>
            <a:r>
              <a:rPr lang="en-US" sz="2800" dirty="0">
                <a:solidFill>
                  <a:schemeClr val="tx2"/>
                </a:solidFill>
                <a:latin typeface="ElsevierGulliver"/>
              </a:rPr>
              <a:t> as necessary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ElsevierGulliver"/>
              </a:rPr>
              <a:t>Subtle SE warrants the same treatment as GCSE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ElsevierGulliver"/>
              </a:rPr>
              <a:t>NCSE following GCSE should be managed aggressively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ElsevierGulliver"/>
              </a:rPr>
              <a:t>SE with known associated epilepsy syndrome should rarely be treated aggressively</a:t>
            </a:r>
          </a:p>
          <a:p>
            <a:pPr marL="514350" indent="-514350">
              <a:buAutoNum type="arabicPeriod" startAt="6"/>
            </a:pPr>
            <a:r>
              <a:rPr lang="en-US" sz="2800" dirty="0">
                <a:solidFill>
                  <a:schemeClr val="tx2"/>
                </a:solidFill>
                <a:effectLst/>
              </a:rPr>
              <a:t>If no convulsive seizure or definite seizure prior to onset of NCSE,   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  </a:t>
            </a:r>
            <a:r>
              <a:rPr lang="en-US" sz="2800" dirty="0">
                <a:solidFill>
                  <a:schemeClr val="tx2"/>
                </a:solidFill>
                <a:effectLst/>
              </a:rPr>
              <a:t>attempt non-sedating ASDs first</a:t>
            </a:r>
          </a:p>
          <a:p>
            <a:pPr marL="514350" indent="-514350">
              <a:buAutoNum type="arabicPeriod" startAt="7"/>
            </a:pPr>
            <a:r>
              <a:rPr lang="en-US" sz="2800" dirty="0">
                <a:solidFill>
                  <a:schemeClr val="tx2"/>
                </a:solidFill>
              </a:rPr>
              <a:t>If clear convulsive seizure at onset more to more aggressive   </a:t>
            </a:r>
          </a:p>
          <a:p>
            <a:r>
              <a:rPr lang="en-US" sz="2800" dirty="0">
                <a:solidFill>
                  <a:schemeClr val="tx2"/>
                </a:solidFill>
              </a:rPr>
              <a:t>      management. </a:t>
            </a:r>
            <a:endParaRPr lang="en-US" sz="2800" dirty="0">
              <a:solidFill>
                <a:schemeClr val="tx2"/>
              </a:solidFill>
              <a:effectLst/>
            </a:endParaRPr>
          </a:p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Museo Sans 500" panose="02000000000000000000" pitchFamily="2" charset="77"/>
              </a:rPr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2853AC-B679-014F-1F0E-213785190597}"/>
              </a:ext>
            </a:extLst>
          </p:cNvPr>
          <p:cNvSpPr txBox="1"/>
          <p:nvPr/>
        </p:nvSpPr>
        <p:spPr>
          <a:xfrm>
            <a:off x="5864083" y="607837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Rosetti, Hirsch, </a:t>
            </a:r>
            <a:r>
              <a:rPr lang="en-US" dirty="0" err="1">
                <a:solidFill>
                  <a:schemeClr val="tx2"/>
                </a:solidFill>
              </a:rPr>
              <a:t>Drislane</a:t>
            </a:r>
            <a:r>
              <a:rPr lang="en-US" dirty="0">
                <a:solidFill>
                  <a:schemeClr val="tx2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31472923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ABAC-FE8B-BE89-6D00-7AA6D21B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wo children sitting at a table with food on them&#10;&#10;Description automatically generated">
            <a:extLst>
              <a:ext uri="{FF2B5EF4-FFF2-40B4-BE49-F238E27FC236}">
                <a16:creationId xmlns:a16="http://schemas.microsoft.com/office/drawing/2014/main" id="{F42D7A04-0AB3-EB66-7B19-3838D689D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6982" y="-863638"/>
            <a:ext cx="12385964" cy="8585275"/>
          </a:xfrm>
        </p:spPr>
      </p:pic>
    </p:spTree>
    <p:extLst>
      <p:ext uri="{BB962C8B-B14F-4D97-AF65-F5344CB8AC3E}">
        <p14:creationId xmlns:p14="http://schemas.microsoft.com/office/powerpoint/2010/main" val="23632819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B7C815-B996-2BBF-CBB7-E0CBA8312E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40913"/>
            <a:ext cx="12192000" cy="71989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993B4-548A-7050-2CE2-9207FBD8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-340912"/>
            <a:ext cx="12192000" cy="34570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1BA0DE-90D6-F09E-8873-674A6AD9A531}"/>
              </a:ext>
            </a:extLst>
          </p:cNvPr>
          <p:cNvSpPr txBox="1"/>
          <p:nvPr/>
        </p:nvSpPr>
        <p:spPr>
          <a:xfrm>
            <a:off x="406400" y="2936591"/>
            <a:ext cx="1137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ree Serif" panose="02000503040000020004" pitchFamily="2" charset="77"/>
              </a:rPr>
              <a:t>Questions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E71B2F-1E8D-A0BB-D169-585BE63AF6A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40" y="255188"/>
            <a:ext cx="5615920" cy="19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70000" lnSpcReduction="20000"/>
          </a:bodyPr>
          <a:lstStyle/>
          <a:p>
            <a:pPr algn="l"/>
            <a:r>
              <a:rPr lang="en-US" sz="6600" dirty="0">
                <a:solidFill>
                  <a:schemeClr val="bg1"/>
                </a:solidFill>
                <a:latin typeface="Bree Serif" panose="02000503040000020004"/>
              </a:rPr>
              <a:t>Epidemiology and Prognosis of SE</a:t>
            </a:r>
            <a:endParaRPr lang="en-US" sz="4400" dirty="0">
              <a:solidFill>
                <a:schemeClr val="bg1"/>
              </a:solidFill>
              <a:latin typeface="Bree Serif" panose="020005030400000200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1815599"/>
            <a:ext cx="11379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Incidence: 10.3-41pts. per 100,000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(VA Richmond study, Europe, Rochester MN study)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Mortality: 1.6-40%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Varies with etiology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Incidence and mortality greater in elderly patients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14 % in 16-59 </a:t>
            </a:r>
            <a:r>
              <a:rPr lang="en-US" sz="2600" dirty="0" err="1">
                <a:solidFill>
                  <a:schemeClr val="tx2"/>
                </a:solidFill>
                <a:latin typeface="Museo Sans 500" panose="02000000000000000000"/>
              </a:rPr>
              <a:t>yo</a:t>
            </a: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 vs. 38% over 60 </a:t>
            </a:r>
            <a:r>
              <a:rPr lang="en-US" sz="2600" dirty="0" err="1">
                <a:solidFill>
                  <a:schemeClr val="tx2"/>
                </a:solidFill>
                <a:latin typeface="Museo Sans 500" panose="02000000000000000000"/>
              </a:rPr>
              <a:t>yo</a:t>
            </a: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(VA Richmond Study)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26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Museo Sans 500" panose="02000000000000000000"/>
              </a:rPr>
              <a:t>Prognosis depends on the etiology, age, time to treatment, complications,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2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11172122" cy="627062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Bree Serif" panose="02000503040000020004"/>
              </a:rPr>
              <a:t>NCSE History</a:t>
            </a:r>
            <a:endParaRPr lang="en-US" sz="4000" dirty="0">
              <a:solidFill>
                <a:schemeClr val="bg1"/>
              </a:solidFill>
              <a:latin typeface="Bree Serif" panose="020005030400000200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520700" y="1257300"/>
            <a:ext cx="11379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Museo Sans 500" panose="02000000000000000000"/>
              </a:rPr>
              <a:t>NCSE recognized for over 50 years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 panose="02000000000000000000"/>
              </a:rPr>
              <a:t>“Absence SE”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(Lennox 1945)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 panose="02000000000000000000"/>
              </a:rPr>
              <a:t>“aura continua”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(Penfield and Jasper, 1954)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chemeClr val="tx2"/>
                </a:solidFill>
                <a:latin typeface="Museo Sans 500" panose="02000000000000000000"/>
              </a:rPr>
              <a:t>“CPSE” associated with confusion, abnormal behavior, and unresponsiveness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Gastaut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 and Roger, 1956)</a:t>
            </a:r>
          </a:p>
          <a:p>
            <a:pPr lvl="1"/>
            <a:endParaRPr lang="en-US" sz="1600" dirty="0">
              <a:solidFill>
                <a:schemeClr val="tx2"/>
              </a:solidFill>
              <a:latin typeface="Museo Sans 500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4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11172122" cy="627062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Bree Serif" panose="02000503040000020004"/>
              </a:rPr>
              <a:t>Natural Evolution of Seizure into SE</a:t>
            </a:r>
            <a:endParaRPr lang="en-US" sz="4000" dirty="0">
              <a:solidFill>
                <a:schemeClr val="bg1"/>
              </a:solidFill>
              <a:latin typeface="Bree Serif" panose="02000503040000020004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1700360"/>
            <a:ext cx="11379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Up to 50% of critically ill patients with AMS experience seizure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In 80% of these seizures occur without movements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(Classen et. al 2004)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Patients with severe underlying injury do poorly regardless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(Bauer and Trinka, 2010)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Often begins with discrete tonic-</a:t>
            </a:r>
            <a:r>
              <a:rPr lang="en-US" sz="2800" dirty="0" err="1">
                <a:solidFill>
                  <a:schemeClr val="tx2"/>
                </a:solidFill>
                <a:latin typeface="Museo Sans 500" panose="02000000000000000000"/>
              </a:rPr>
              <a:t>clonic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 seizure 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Motor activity becomes continuous, and seizures become prolonged.</a:t>
            </a:r>
          </a:p>
          <a:p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As neuronal function is impaired, jerking fades.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May have no further motor activity or irregular myoclonus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6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Status Epilepticus Outcomes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06400" y="2024008"/>
            <a:ext cx="1137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Multiple studies show seizure lasting longer than 5 minutes are more likely lead to SE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(Lowenstein DH. </a:t>
            </a:r>
            <a:r>
              <a:rPr lang="en-US" sz="1600" i="1" dirty="0" err="1">
                <a:solidFill>
                  <a:schemeClr val="tx2"/>
                </a:solidFill>
                <a:latin typeface="Museo Sans 500" panose="02000000000000000000"/>
              </a:rPr>
              <a:t>Epilepsia</a:t>
            </a:r>
            <a:r>
              <a:rPr lang="en-US" sz="1600" i="1" dirty="0">
                <a:solidFill>
                  <a:schemeClr val="tx2"/>
                </a:solidFill>
                <a:latin typeface="Museo Sans 500" panose="0200000000000000000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1999; Meldrum BS. </a:t>
            </a:r>
            <a:r>
              <a:rPr lang="en-US" sz="1600" i="1" dirty="0" err="1">
                <a:solidFill>
                  <a:schemeClr val="tx2"/>
                </a:solidFill>
                <a:latin typeface="Museo Sans 500" panose="02000000000000000000"/>
              </a:rPr>
              <a:t>Epilepsia</a:t>
            </a:r>
            <a:r>
              <a:rPr lang="en-US" sz="1600" i="1" dirty="0">
                <a:solidFill>
                  <a:schemeClr val="tx2"/>
                </a:solidFill>
                <a:latin typeface="Museo Sans 500" panose="02000000000000000000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1999)</a:t>
            </a:r>
          </a:p>
          <a:p>
            <a:pPr marL="914263" lvl="1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Animal data suggest that permanent neuronal injury and </a:t>
            </a:r>
            <a:r>
              <a:rPr lang="en-US" sz="2800" dirty="0" err="1">
                <a:solidFill>
                  <a:schemeClr val="tx2"/>
                </a:solidFill>
                <a:latin typeface="Museo Sans 500" panose="02000000000000000000"/>
              </a:rPr>
              <a:t>pharmacoresistance</a:t>
            </a:r>
            <a:r>
              <a:rPr lang="en-US" sz="2800" dirty="0">
                <a:solidFill>
                  <a:schemeClr val="tx2"/>
                </a:solidFill>
                <a:latin typeface="Museo Sans 500" panose="02000000000000000000"/>
              </a:rPr>
              <a:t> may occur before the traditional definition of 30 min of continuous seizure activity have passed</a:t>
            </a:r>
            <a:r>
              <a:rPr lang="en-US" sz="2000" dirty="0">
                <a:solidFill>
                  <a:schemeClr val="tx2"/>
                </a:solidFill>
                <a:latin typeface="Museo Sans 500" panose="02000000000000000000"/>
              </a:rPr>
              <a:t> (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Meldrum BS. Arch Neurol. 1973; Chen JWY.  Lancet Neurol. 2006;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Kapur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 J. J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Neurosci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. 1997; </a:t>
            </a:r>
            <a:r>
              <a:rPr lang="en-US" sz="1600" dirty="0" err="1">
                <a:solidFill>
                  <a:schemeClr val="tx2"/>
                </a:solidFill>
                <a:latin typeface="Museo Sans 500" panose="02000000000000000000"/>
              </a:rPr>
              <a:t>Mazarati</a:t>
            </a:r>
            <a:r>
              <a:rPr lang="en-US" sz="1600" dirty="0">
                <a:solidFill>
                  <a:schemeClr val="tx2"/>
                </a:solidFill>
                <a:latin typeface="Museo Sans 500" panose="02000000000000000000"/>
              </a:rPr>
              <a:t> AM. Brain Res. 1998)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  <a:latin typeface="Museo Sans 500" panose="02000000000000000000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1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B84957-430D-AB79-6939-82AC49258FFE}"/>
              </a:ext>
            </a:extLst>
          </p:cNvPr>
          <p:cNvSpPr/>
          <p:nvPr/>
        </p:nvSpPr>
        <p:spPr>
          <a:xfrm>
            <a:off x="0" y="0"/>
            <a:ext cx="12192000" cy="943424"/>
          </a:xfrm>
          <a:prstGeom prst="rect">
            <a:avLst/>
          </a:prstGeom>
          <a:solidFill>
            <a:srgbClr val="98C75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11527D-1844-1DC4-27C5-554E63ECCF98}"/>
              </a:ext>
            </a:extLst>
          </p:cNvPr>
          <p:cNvSpPr/>
          <p:nvPr/>
        </p:nvSpPr>
        <p:spPr>
          <a:xfrm>
            <a:off x="0" y="943424"/>
            <a:ext cx="12192000" cy="137160"/>
          </a:xfrm>
          <a:prstGeom prst="rect">
            <a:avLst/>
          </a:prstGeom>
          <a:gradFill flip="none" rotWithShape="1">
            <a:gsLst>
              <a:gs pos="0">
                <a:srgbClr val="98C759"/>
              </a:gs>
              <a:gs pos="50000">
                <a:srgbClr val="258FAE"/>
              </a:gs>
              <a:gs pos="100000">
                <a:srgbClr val="2F509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6996564-EA5B-7EC9-5315-A608801AC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82" y="245113"/>
            <a:ext cx="8190855" cy="627062"/>
          </a:xfrm>
          <a:noFill/>
        </p:spPr>
        <p:txBody>
          <a:bodyPr anchor="ctr">
            <a:normAutofit fontScale="92500" lnSpcReduction="1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Bree Serif" panose="02000503040000020004" pitchFamily="2" charset="77"/>
                <a:ea typeface="Tahoma" panose="020B0604030504040204" pitchFamily="34" charset="0"/>
                <a:cs typeface="Tahoma" panose="020B0604030504040204" pitchFamily="34" charset="0"/>
              </a:rPr>
              <a:t>Cerebral Damage from 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3F0EE-84FF-A8A6-B426-FB585F2AB344}"/>
              </a:ext>
            </a:extLst>
          </p:cNvPr>
          <p:cNvSpPr txBox="1"/>
          <p:nvPr/>
        </p:nvSpPr>
        <p:spPr>
          <a:xfrm>
            <a:off x="472482" y="1596129"/>
            <a:ext cx="1137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Multifactorial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Hypoxia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Ischemia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Metabolic disturbances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Excitotoxic brain damage due to repeated depolarization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Museo Sans 500" panose="02000000000000000000"/>
              </a:rPr>
              <a:t>Calcium influx resulting in cell death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/>
              </a:solidFill>
              <a:latin typeface="Museo Sans 500" panose="0200000000000000000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2"/>
                </a:solidFill>
                <a:latin typeface="ElsevierGulliver"/>
              </a:rPr>
              <a:t>Metabolic balance is severely disrupted during </a:t>
            </a:r>
            <a:r>
              <a:rPr lang="en-US" sz="3200" dirty="0" err="1">
                <a:solidFill>
                  <a:schemeClr val="tx2"/>
                </a:solidFill>
                <a:latin typeface="ElsevierGulliver"/>
              </a:rPr>
              <a:t>sz</a:t>
            </a:r>
            <a:r>
              <a:rPr lang="en-US" sz="3200" dirty="0">
                <a:solidFill>
                  <a:schemeClr val="tx2"/>
                </a:solidFill>
                <a:latin typeface="ElsevierGulliver"/>
              </a:rPr>
              <a:t> or periodic discharges </a:t>
            </a:r>
            <a:r>
              <a:rPr lang="en-US" sz="2400" dirty="0">
                <a:solidFill>
                  <a:schemeClr val="tx2"/>
                </a:solidFill>
                <a:latin typeface="ElsevierGulliver"/>
              </a:rPr>
              <a:t>(Vespa et al. 2016, </a:t>
            </a:r>
            <a:r>
              <a:rPr lang="en-US" sz="2400" dirty="0" err="1">
                <a:solidFill>
                  <a:schemeClr val="tx2"/>
                </a:solidFill>
                <a:latin typeface="ElsevierGulliver"/>
              </a:rPr>
              <a:t>Witsch</a:t>
            </a:r>
            <a:r>
              <a:rPr lang="en-US" sz="2400" dirty="0">
                <a:solidFill>
                  <a:schemeClr val="tx2"/>
                </a:solidFill>
                <a:latin typeface="ElsevierGulliver"/>
              </a:rPr>
              <a:t> et al. 2017)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tx2"/>
              </a:solidFill>
              <a:latin typeface="Museo Sans 500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79558-07BE-0A2D-4E94-79CE381E2D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860" y="5707257"/>
            <a:ext cx="3279140" cy="111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74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AAA17441075E469833C8AD797131FC" ma:contentTypeVersion="18" ma:contentTypeDescription="Create a new document." ma:contentTypeScope="" ma:versionID="3fac22398924e6492a34165618e1d6a9">
  <xsd:schema xmlns:xsd="http://www.w3.org/2001/XMLSchema" xmlns:xs="http://www.w3.org/2001/XMLSchema" xmlns:p="http://schemas.microsoft.com/office/2006/metadata/properties" xmlns:ns2="1b0f3d7d-c843-496b-b3d2-4f1419bb44d7" xmlns:ns3="4144f6a5-e3a2-484d-9ecf-4b2ed24e3b2c" targetNamespace="http://schemas.microsoft.com/office/2006/metadata/properties" ma:root="true" ma:fieldsID="019078d0a07b7119eff1482834b89006" ns2:_="" ns3:_="">
    <xsd:import namespace="1b0f3d7d-c843-496b-b3d2-4f1419bb44d7"/>
    <xsd:import namespace="4144f6a5-e3a2-484d-9ecf-4b2ed24e3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0f3d7d-c843-496b-b3d2-4f1419bb44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e338b5-23ad-486c-98c0-77a9843798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4f6a5-e3a2-484d-9ecf-4b2ed24e3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4edf2f5-81ae-4e09-8eec-05131d6984c1}" ma:internalName="TaxCatchAll" ma:showField="CatchAllData" ma:web="4144f6a5-e3a2-484d-9ecf-4b2ed24e3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0f3d7d-c843-496b-b3d2-4f1419bb44d7">
      <Terms xmlns="http://schemas.microsoft.com/office/infopath/2007/PartnerControls"/>
    </lcf76f155ced4ddcb4097134ff3c332f>
    <TaxCatchAll xmlns="4144f6a5-e3a2-484d-9ecf-4b2ed24e3b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3A08C2-260C-48B6-89BE-7ABDC5DD4EBF}"/>
</file>

<file path=customXml/itemProps2.xml><?xml version="1.0" encoding="utf-8"?>
<ds:datastoreItem xmlns:ds="http://schemas.openxmlformats.org/officeDocument/2006/customXml" ds:itemID="{CC92D821-56B1-45C0-810E-9429F36ECC09}">
  <ds:schemaRefs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4144f6a5-e3a2-484d-9ecf-4b2ed24e3b2c"/>
    <ds:schemaRef ds:uri="1b0f3d7d-c843-496b-b3d2-4f1419bb44d7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CD1ED7-76D2-46F8-80D1-AA0EE4C308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7560</TotalTime>
  <Words>2095</Words>
  <Application>Microsoft Office PowerPoint</Application>
  <PresentationFormat>Widescreen</PresentationFormat>
  <Paragraphs>315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Bree Serif</vt:lpstr>
      <vt:lpstr>Calibri</vt:lpstr>
      <vt:lpstr>Calibri Light</vt:lpstr>
      <vt:lpstr>Cambria</vt:lpstr>
      <vt:lpstr>ElsevierGulliver</vt:lpstr>
      <vt:lpstr>Gotham</vt:lpstr>
      <vt:lpstr>Museo Sans 300</vt:lpstr>
      <vt:lpstr>Museo Sans 500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Lauren Sinclair</cp:lastModifiedBy>
  <cp:revision>23</cp:revision>
  <dcterms:created xsi:type="dcterms:W3CDTF">2022-11-26T12:11:37Z</dcterms:created>
  <dcterms:modified xsi:type="dcterms:W3CDTF">2024-01-05T00:29:16Z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0x0101000FAAA17441075E469833C8AD797131FC</vt:lpwstr>
  </property>
  <property fmtid="{D5CDD505-2E9C-101B-9397-08002B2CF9AE}" pid="3" name="MediaServiceImageTags">
    <vt:lpwstr/>
  </property>
</Properties>
</file>