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2"/>
  </p:notesMasterIdLst>
  <p:sldIdLst>
    <p:sldId id="256" r:id="rId5"/>
    <p:sldId id="257" r:id="rId6"/>
    <p:sldId id="264" r:id="rId7"/>
    <p:sldId id="361" r:id="rId8"/>
    <p:sldId id="362" r:id="rId9"/>
    <p:sldId id="363" r:id="rId10"/>
    <p:sldId id="364" r:id="rId11"/>
    <p:sldId id="367" r:id="rId12"/>
    <p:sldId id="368" r:id="rId13"/>
    <p:sldId id="369" r:id="rId14"/>
    <p:sldId id="370" r:id="rId15"/>
    <p:sldId id="371" r:id="rId16"/>
    <p:sldId id="372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266" r:id="rId50"/>
    <p:sldId id="40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759"/>
    <a:srgbClr val="258FAE"/>
    <a:srgbClr val="2F5091"/>
    <a:srgbClr val="8CC15F"/>
    <a:srgbClr val="273777"/>
    <a:srgbClr val="171347"/>
    <a:srgbClr val="A0C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73208" autoAdjust="0"/>
  </p:normalViewPr>
  <p:slideViewPr>
    <p:cSldViewPr snapToGrid="0">
      <p:cViewPr varScale="1">
        <p:scale>
          <a:sx n="83" d="100"/>
          <a:sy n="83" d="100"/>
        </p:scale>
        <p:origin x="22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E564C-0FB7-46E5-B1DF-914CB30C3FDA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3D2D4-7E98-4979-9254-CF8E74888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5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49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62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23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76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01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24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57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42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94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9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20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11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76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80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6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75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4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38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86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4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6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3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731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56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35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02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83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4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4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67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4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705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506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136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  <a:endParaRPr lang="en-US" sz="1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  <a:latin typeface="Museo Sans 500"/>
              </a:rPr>
              <a:t>Study limited due to lack of specified subtypes/clarification of seizure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742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4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6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13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11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9.5 hours limited data due to delay in starting EEG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3D2D4-7E98-4979-9254-CF8E748888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8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FE97-D061-93FC-1EE5-09BCCFD37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6E960-C94D-CDAB-CE61-C55B059FD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0B611-8ABF-8090-A876-3C70C684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29E1-11D7-074B-99BE-6F0B287000F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A289A-C03F-41CD-BBD7-2D69A524B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08453-FFEC-CF1F-465F-B3D0C191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52CD-6370-0749-B443-35EAB8823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7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668E-022B-2D88-4ED1-390A1551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E9E3A-A98F-0D4D-0D68-42DD2EAA9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8CEBE-B4C4-6012-36CB-EB37B1CA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29E1-11D7-074B-99BE-6F0B287000F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8C1A6-FE03-BE8A-1417-F7D7C08C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C4227-AA77-FABC-1119-09F4343A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52CD-6370-0749-B443-35EAB8823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1C9C-D971-BA07-1C6F-29943BE5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D2E0B-7485-B1D3-4E12-92A50127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29E1-11D7-074B-99BE-6F0B287000F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4C21B-8B6A-DCD5-132D-BE8FDCA3E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DCB18-FB00-2BAC-0D19-20EEE189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52CD-6370-0749-B443-35EAB8823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8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7047AF-5CB2-A0D2-9DFF-26D97B5A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C775C-1056-9FB0-C58E-6CD0EB074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DD618-C153-DF0B-E9F8-BBCDBE315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329E1-11D7-074B-99BE-6F0B287000F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7EA4-11AE-F369-2DA5-55AF97668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C1396-6EA1-E9BA-475A-6772D252C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952CD-6370-0749-B443-35EAB8823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3235F5D9-3BBA-DEBC-0B0E-726ED1817ED7}"/>
              </a:ext>
            </a:extLst>
          </p:cNvPr>
          <p:cNvSpPr/>
          <p:nvPr/>
        </p:nvSpPr>
        <p:spPr>
          <a:xfrm>
            <a:off x="-231574" y="-23751"/>
            <a:ext cx="8858993" cy="7030193"/>
          </a:xfrm>
          <a:custGeom>
            <a:avLst/>
            <a:gdLst>
              <a:gd name="connsiteX0" fmla="*/ 7006442 w 8823367"/>
              <a:gd name="connsiteY0" fmla="*/ 6887689 h 7030193"/>
              <a:gd name="connsiteX1" fmla="*/ 0 w 8823367"/>
              <a:gd name="connsiteY1" fmla="*/ 6887689 h 7030193"/>
              <a:gd name="connsiteX2" fmla="*/ 0 w 8823367"/>
              <a:gd name="connsiteY2" fmla="*/ 7030193 h 7030193"/>
              <a:gd name="connsiteX3" fmla="*/ 0 w 8823367"/>
              <a:gd name="connsiteY3" fmla="*/ 0 h 7030193"/>
              <a:gd name="connsiteX4" fmla="*/ 486889 w 8823367"/>
              <a:gd name="connsiteY4" fmla="*/ 0 h 7030193"/>
              <a:gd name="connsiteX5" fmla="*/ 7422078 w 8823367"/>
              <a:gd name="connsiteY5" fmla="*/ 0 h 7030193"/>
              <a:gd name="connsiteX6" fmla="*/ 8823367 w 8823367"/>
              <a:gd name="connsiteY6" fmla="*/ 1401289 h 7030193"/>
              <a:gd name="connsiteX7" fmla="*/ 8823367 w 8823367"/>
              <a:gd name="connsiteY7" fmla="*/ 1662546 h 7030193"/>
              <a:gd name="connsiteX8" fmla="*/ 8823367 w 8823367"/>
              <a:gd name="connsiteY8" fmla="*/ 4963886 h 7030193"/>
              <a:gd name="connsiteX9" fmla="*/ 7006442 w 8823367"/>
              <a:gd name="connsiteY9" fmla="*/ 6887689 h 7030193"/>
              <a:gd name="connsiteX0" fmla="*/ 7006442 w 8823367"/>
              <a:gd name="connsiteY0" fmla="*/ 6887689 h 7030193"/>
              <a:gd name="connsiteX1" fmla="*/ 0 w 8823367"/>
              <a:gd name="connsiteY1" fmla="*/ 6887689 h 7030193"/>
              <a:gd name="connsiteX2" fmla="*/ 0 w 8823367"/>
              <a:gd name="connsiteY2" fmla="*/ 7030193 h 7030193"/>
              <a:gd name="connsiteX3" fmla="*/ 0 w 8823367"/>
              <a:gd name="connsiteY3" fmla="*/ 0 h 7030193"/>
              <a:gd name="connsiteX4" fmla="*/ 486889 w 8823367"/>
              <a:gd name="connsiteY4" fmla="*/ 0 h 7030193"/>
              <a:gd name="connsiteX5" fmla="*/ 7422078 w 8823367"/>
              <a:gd name="connsiteY5" fmla="*/ 0 h 7030193"/>
              <a:gd name="connsiteX6" fmla="*/ 8823367 w 8823367"/>
              <a:gd name="connsiteY6" fmla="*/ 1401289 h 7030193"/>
              <a:gd name="connsiteX7" fmla="*/ 8823367 w 8823367"/>
              <a:gd name="connsiteY7" fmla="*/ 1662546 h 7030193"/>
              <a:gd name="connsiteX8" fmla="*/ 8609611 w 8823367"/>
              <a:gd name="connsiteY8" fmla="*/ 5902036 h 7030193"/>
              <a:gd name="connsiteX9" fmla="*/ 7006442 w 8823367"/>
              <a:gd name="connsiteY9" fmla="*/ 6887689 h 7030193"/>
              <a:gd name="connsiteX0" fmla="*/ 7006442 w 9274630"/>
              <a:gd name="connsiteY0" fmla="*/ 6887689 h 7030193"/>
              <a:gd name="connsiteX1" fmla="*/ 0 w 9274630"/>
              <a:gd name="connsiteY1" fmla="*/ 6887689 h 7030193"/>
              <a:gd name="connsiteX2" fmla="*/ 0 w 9274630"/>
              <a:gd name="connsiteY2" fmla="*/ 7030193 h 7030193"/>
              <a:gd name="connsiteX3" fmla="*/ 0 w 9274630"/>
              <a:gd name="connsiteY3" fmla="*/ 0 h 7030193"/>
              <a:gd name="connsiteX4" fmla="*/ 486889 w 9274630"/>
              <a:gd name="connsiteY4" fmla="*/ 0 h 7030193"/>
              <a:gd name="connsiteX5" fmla="*/ 7422078 w 9274630"/>
              <a:gd name="connsiteY5" fmla="*/ 0 h 7030193"/>
              <a:gd name="connsiteX6" fmla="*/ 8823367 w 9274630"/>
              <a:gd name="connsiteY6" fmla="*/ 1401289 h 7030193"/>
              <a:gd name="connsiteX7" fmla="*/ 9274630 w 9274630"/>
              <a:gd name="connsiteY7" fmla="*/ 3693227 h 7030193"/>
              <a:gd name="connsiteX8" fmla="*/ 8609611 w 9274630"/>
              <a:gd name="connsiteY8" fmla="*/ 5902036 h 7030193"/>
              <a:gd name="connsiteX9" fmla="*/ 7006442 w 9274630"/>
              <a:gd name="connsiteY9" fmla="*/ 6887689 h 7030193"/>
              <a:gd name="connsiteX0" fmla="*/ 7006442 w 9274630"/>
              <a:gd name="connsiteY0" fmla="*/ 6887689 h 7030193"/>
              <a:gd name="connsiteX1" fmla="*/ 0 w 9274630"/>
              <a:gd name="connsiteY1" fmla="*/ 6887689 h 7030193"/>
              <a:gd name="connsiteX2" fmla="*/ 0 w 9274630"/>
              <a:gd name="connsiteY2" fmla="*/ 7030193 h 7030193"/>
              <a:gd name="connsiteX3" fmla="*/ 0 w 9274630"/>
              <a:gd name="connsiteY3" fmla="*/ 0 h 7030193"/>
              <a:gd name="connsiteX4" fmla="*/ 486889 w 9274630"/>
              <a:gd name="connsiteY4" fmla="*/ 0 h 7030193"/>
              <a:gd name="connsiteX5" fmla="*/ 7422078 w 9274630"/>
              <a:gd name="connsiteY5" fmla="*/ 0 h 7030193"/>
              <a:gd name="connsiteX6" fmla="*/ 8882744 w 9274630"/>
              <a:gd name="connsiteY6" fmla="*/ 1187533 h 7030193"/>
              <a:gd name="connsiteX7" fmla="*/ 9274630 w 9274630"/>
              <a:gd name="connsiteY7" fmla="*/ 3693227 h 7030193"/>
              <a:gd name="connsiteX8" fmla="*/ 8609611 w 9274630"/>
              <a:gd name="connsiteY8" fmla="*/ 5902036 h 7030193"/>
              <a:gd name="connsiteX9" fmla="*/ 7006442 w 9274630"/>
              <a:gd name="connsiteY9" fmla="*/ 6887689 h 7030193"/>
              <a:gd name="connsiteX0" fmla="*/ 7006442 w 9001497"/>
              <a:gd name="connsiteY0" fmla="*/ 6887689 h 7030193"/>
              <a:gd name="connsiteX1" fmla="*/ 0 w 9001497"/>
              <a:gd name="connsiteY1" fmla="*/ 6887689 h 7030193"/>
              <a:gd name="connsiteX2" fmla="*/ 0 w 9001497"/>
              <a:gd name="connsiteY2" fmla="*/ 7030193 h 7030193"/>
              <a:gd name="connsiteX3" fmla="*/ 0 w 9001497"/>
              <a:gd name="connsiteY3" fmla="*/ 0 h 7030193"/>
              <a:gd name="connsiteX4" fmla="*/ 486889 w 9001497"/>
              <a:gd name="connsiteY4" fmla="*/ 0 h 7030193"/>
              <a:gd name="connsiteX5" fmla="*/ 7422078 w 9001497"/>
              <a:gd name="connsiteY5" fmla="*/ 0 h 7030193"/>
              <a:gd name="connsiteX6" fmla="*/ 8882744 w 9001497"/>
              <a:gd name="connsiteY6" fmla="*/ 1187533 h 7030193"/>
              <a:gd name="connsiteX7" fmla="*/ 9001497 w 9001497"/>
              <a:gd name="connsiteY7" fmla="*/ 3396344 h 7030193"/>
              <a:gd name="connsiteX8" fmla="*/ 8609611 w 9001497"/>
              <a:gd name="connsiteY8" fmla="*/ 5902036 h 7030193"/>
              <a:gd name="connsiteX9" fmla="*/ 7006442 w 9001497"/>
              <a:gd name="connsiteY9" fmla="*/ 6887689 h 7030193"/>
              <a:gd name="connsiteX0" fmla="*/ 7006442 w 8882744"/>
              <a:gd name="connsiteY0" fmla="*/ 6887689 h 7030193"/>
              <a:gd name="connsiteX1" fmla="*/ 0 w 8882744"/>
              <a:gd name="connsiteY1" fmla="*/ 6887689 h 7030193"/>
              <a:gd name="connsiteX2" fmla="*/ 0 w 8882744"/>
              <a:gd name="connsiteY2" fmla="*/ 7030193 h 7030193"/>
              <a:gd name="connsiteX3" fmla="*/ 0 w 8882744"/>
              <a:gd name="connsiteY3" fmla="*/ 0 h 7030193"/>
              <a:gd name="connsiteX4" fmla="*/ 486889 w 8882744"/>
              <a:gd name="connsiteY4" fmla="*/ 0 h 7030193"/>
              <a:gd name="connsiteX5" fmla="*/ 7422078 w 8882744"/>
              <a:gd name="connsiteY5" fmla="*/ 0 h 7030193"/>
              <a:gd name="connsiteX6" fmla="*/ 8882744 w 8882744"/>
              <a:gd name="connsiteY6" fmla="*/ 1187533 h 7030193"/>
              <a:gd name="connsiteX7" fmla="*/ 8858993 w 8882744"/>
              <a:gd name="connsiteY7" fmla="*/ 3716977 h 7030193"/>
              <a:gd name="connsiteX8" fmla="*/ 8609611 w 8882744"/>
              <a:gd name="connsiteY8" fmla="*/ 5902036 h 7030193"/>
              <a:gd name="connsiteX9" fmla="*/ 7006442 w 8882744"/>
              <a:gd name="connsiteY9" fmla="*/ 6887689 h 7030193"/>
              <a:gd name="connsiteX0" fmla="*/ 7006442 w 8858993"/>
              <a:gd name="connsiteY0" fmla="*/ 6887689 h 7030193"/>
              <a:gd name="connsiteX1" fmla="*/ 0 w 8858993"/>
              <a:gd name="connsiteY1" fmla="*/ 6887689 h 7030193"/>
              <a:gd name="connsiteX2" fmla="*/ 0 w 8858993"/>
              <a:gd name="connsiteY2" fmla="*/ 7030193 h 7030193"/>
              <a:gd name="connsiteX3" fmla="*/ 0 w 8858993"/>
              <a:gd name="connsiteY3" fmla="*/ 0 h 7030193"/>
              <a:gd name="connsiteX4" fmla="*/ 486889 w 8858993"/>
              <a:gd name="connsiteY4" fmla="*/ 0 h 7030193"/>
              <a:gd name="connsiteX5" fmla="*/ 7422078 w 8858993"/>
              <a:gd name="connsiteY5" fmla="*/ 0 h 7030193"/>
              <a:gd name="connsiteX6" fmla="*/ 8716489 w 8858993"/>
              <a:gd name="connsiteY6" fmla="*/ 1104406 h 7030193"/>
              <a:gd name="connsiteX7" fmla="*/ 8858993 w 8858993"/>
              <a:gd name="connsiteY7" fmla="*/ 3716977 h 7030193"/>
              <a:gd name="connsiteX8" fmla="*/ 8609611 w 8858993"/>
              <a:gd name="connsiteY8" fmla="*/ 5902036 h 7030193"/>
              <a:gd name="connsiteX9" fmla="*/ 7006442 w 8858993"/>
              <a:gd name="connsiteY9" fmla="*/ 6887689 h 7030193"/>
              <a:gd name="connsiteX0" fmla="*/ 7006442 w 8858993"/>
              <a:gd name="connsiteY0" fmla="*/ 6887689 h 7030193"/>
              <a:gd name="connsiteX1" fmla="*/ 0 w 8858993"/>
              <a:gd name="connsiteY1" fmla="*/ 6887689 h 7030193"/>
              <a:gd name="connsiteX2" fmla="*/ 0 w 8858993"/>
              <a:gd name="connsiteY2" fmla="*/ 7030193 h 7030193"/>
              <a:gd name="connsiteX3" fmla="*/ 0 w 8858993"/>
              <a:gd name="connsiteY3" fmla="*/ 0 h 7030193"/>
              <a:gd name="connsiteX4" fmla="*/ 486889 w 8858993"/>
              <a:gd name="connsiteY4" fmla="*/ 0 h 7030193"/>
              <a:gd name="connsiteX5" fmla="*/ 7422078 w 8858993"/>
              <a:gd name="connsiteY5" fmla="*/ 0 h 7030193"/>
              <a:gd name="connsiteX6" fmla="*/ 8716489 w 8858993"/>
              <a:gd name="connsiteY6" fmla="*/ 1104406 h 7030193"/>
              <a:gd name="connsiteX7" fmla="*/ 8858993 w 8858993"/>
              <a:gd name="connsiteY7" fmla="*/ 3716977 h 7030193"/>
              <a:gd name="connsiteX8" fmla="*/ 8645237 w 8858993"/>
              <a:gd name="connsiteY8" fmla="*/ 5367646 h 7030193"/>
              <a:gd name="connsiteX9" fmla="*/ 7006442 w 8858993"/>
              <a:gd name="connsiteY9" fmla="*/ 6887689 h 70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993" h="7030193">
                <a:moveTo>
                  <a:pt x="7006442" y="6887689"/>
                </a:moveTo>
                <a:lnTo>
                  <a:pt x="0" y="6887689"/>
                </a:lnTo>
                <a:lnTo>
                  <a:pt x="0" y="7030193"/>
                </a:lnTo>
                <a:lnTo>
                  <a:pt x="0" y="0"/>
                </a:lnTo>
                <a:lnTo>
                  <a:pt x="486889" y="0"/>
                </a:lnTo>
                <a:lnTo>
                  <a:pt x="7422078" y="0"/>
                </a:lnTo>
                <a:lnTo>
                  <a:pt x="8716489" y="1104406"/>
                </a:lnTo>
                <a:lnTo>
                  <a:pt x="8858993" y="3716977"/>
                </a:lnTo>
                <a:lnTo>
                  <a:pt x="8645237" y="5367646"/>
                </a:lnTo>
                <a:lnTo>
                  <a:pt x="7006442" y="6887689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ABA22-ED43-E896-0BC8-C1A8E81C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614" y="-138991"/>
            <a:ext cx="10309289" cy="70326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37375-EF6E-B97D-D492-42204E67DE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7C04C89-0EF9-93A9-88CC-CEE89B8BD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0171" y="1571840"/>
            <a:ext cx="3930733" cy="2424587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Special 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Populations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In Epilepsy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otham" panose="020006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Robin C. Davis, MD, 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otham" panose="020006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otham" panose="020006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Ochsner Health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E6E71-F700-A503-95D8-4264F8C24DC6}"/>
              </a:ext>
            </a:extLst>
          </p:cNvPr>
          <p:cNvSpPr txBox="1"/>
          <p:nvPr/>
        </p:nvSpPr>
        <p:spPr>
          <a:xfrm>
            <a:off x="175450" y="4489179"/>
            <a:ext cx="6531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Museo Sans 300" panose="02000000000000000000" pitchFamily="2" charset="77"/>
                <a:ea typeface="Tahoma" panose="020B0604030504040204" pitchFamily="34" charset="0"/>
                <a:cs typeface="Tahoma" panose="020B0604030504040204" pitchFamily="34" charset="0"/>
              </a:rPr>
              <a:t>Key Largo, Florida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7AFE3B-A971-D01C-50F0-4CF2733820CC}"/>
              </a:ext>
            </a:extLst>
          </p:cNvPr>
          <p:cNvSpPr txBox="1"/>
          <p:nvPr/>
        </p:nvSpPr>
        <p:spPr>
          <a:xfrm>
            <a:off x="167701" y="4149746"/>
            <a:ext cx="64661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January 13-16, 2024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56234A-313C-6F97-C957-C8E56FA80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2473120" y="4853164"/>
            <a:ext cx="48641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39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Other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844037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Museo Sans 500"/>
              </a:rPr>
              <a:t>Clobazam (n=18) dosed at 20-30 mg/day for 10 days during peak cycle times led to 14 of18 women with reduced seizure frequency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2"/>
              </a:solidFill>
              <a:latin typeface="Museo Sans 50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Museo Sans 500"/>
              </a:rPr>
              <a:t>Acetazolamide associated with a 40% seizure frequency reduction with doses from 125-750 mg daily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2"/>
              </a:solidFill>
              <a:latin typeface="Museo Sans 500"/>
            </a:endParaRPr>
          </a:p>
          <a:p>
            <a:pPr algn="r"/>
            <a:r>
              <a:rPr lang="en-US" sz="1400" dirty="0">
                <a:solidFill>
                  <a:schemeClr val="tx2"/>
                </a:solidFill>
                <a:latin typeface="Museo Sans 500"/>
              </a:rPr>
              <a:t>(Feely et al., 1982, Lim et al., 2001)</a:t>
            </a:r>
          </a:p>
          <a:p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Museo Sans 500"/>
              </a:rPr>
              <a:t>										</a:t>
            </a:r>
          </a:p>
          <a:p>
            <a:pPr lvl="1"/>
            <a:endParaRPr lang="en-US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Museo Sans 500"/>
              </a:rPr>
              <a:t>										</a:t>
            </a:r>
            <a:endParaRPr lang="en-US" sz="3200" dirty="0">
              <a:solidFill>
                <a:schemeClr val="tx2"/>
              </a:solidFill>
              <a:latin typeface="Museo Sans 500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69311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F574B77-00DC-513D-773B-D028C5393F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DAF2C-C90F-4972-562F-BDDC160EA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190" y="0"/>
            <a:ext cx="8627570" cy="701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0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Trans Patients and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6796808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Estimated up to 450,000 transgender people have epilepsy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Some gender affirming meds may interact with ASMs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17 Beta Estradiol may lower lamotrigine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Enzyme inducing ASMs may reduce levels of gender affirming drugs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GNRH analogue, medroxyprogesterone, 17beta-estradiol, spironolactone, transdermal estrogen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Be wary of valproate for AFAB patients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Hirsutism, alopecia, weight gain</a:t>
            </a:r>
          </a:p>
          <a:p>
            <a:pPr lvl="1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 algn="r"/>
            <a:r>
              <a:rPr lang="en-US" sz="2200" dirty="0">
                <a:solidFill>
                  <a:schemeClr val="tx2"/>
                </a:solidFill>
                <a:latin typeface="Museo Sans 500"/>
              </a:rPr>
              <a:t>(Johnson and Kaplan, 2017)</a:t>
            </a:r>
          </a:p>
          <a:p>
            <a:pPr lvl="1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200" dirty="0">
                <a:solidFill>
                  <a:schemeClr val="tx2"/>
                </a:solidFill>
                <a:latin typeface="Museo Sans 500"/>
              </a:rPr>
              <a:t>										</a:t>
            </a:r>
          </a:p>
          <a:p>
            <a:pPr lvl="1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200" dirty="0">
                <a:solidFill>
                  <a:schemeClr val="tx2"/>
                </a:solidFill>
                <a:latin typeface="Museo Sans 500"/>
              </a:rPr>
              <a:t>								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45460-7D07-99D0-2663-CBAA797DB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857" y="2337635"/>
            <a:ext cx="4537796" cy="30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5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77500" lnSpcReduction="2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Sexual Dysfunction in Women With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1127879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Reduced libido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Mood disorders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Disabling seizures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Topiramate, valproate, pregabalin, and gabapentin are associated with sexual dysfunction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Lamotrigine, levetiracetam, oxcarbazepine are better tolerated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 panose="0200000000000000000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latin typeface="Museo Sans 500" panose="02000000000000000000"/>
            </a:endParaRPr>
          </a:p>
          <a:p>
            <a:pPr lvl="1"/>
            <a:r>
              <a:rPr lang="en-US" sz="1600" dirty="0">
                <a:solidFill>
                  <a:schemeClr val="tx2"/>
                </a:solidFill>
                <a:latin typeface="Museo Sans 500" panose="02000000000000000000"/>
              </a:rPr>
              <a:t>			</a:t>
            </a:r>
          </a:p>
          <a:p>
            <a:pPr lvl="1"/>
            <a:r>
              <a:rPr lang="en-US" sz="1600" dirty="0">
                <a:solidFill>
                  <a:schemeClr val="tx2"/>
                </a:solidFill>
                <a:latin typeface="Museo Sans 500" panose="02000000000000000000"/>
              </a:rPr>
              <a:t>										(Yang and Wang, 2016)</a:t>
            </a:r>
          </a:p>
          <a:p>
            <a:pPr lvl="1" algn="r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200" dirty="0">
                <a:solidFill>
                  <a:schemeClr val="tx2"/>
                </a:solidFill>
                <a:latin typeface="Museo Sans 500"/>
              </a:rPr>
              <a:t>										</a:t>
            </a:r>
          </a:p>
          <a:p>
            <a:pPr lvl="1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200" dirty="0">
                <a:solidFill>
                  <a:schemeClr val="tx2"/>
                </a:solidFill>
                <a:latin typeface="Museo Sans 500"/>
              </a:rPr>
              <a:t>										</a:t>
            </a:r>
          </a:p>
        </p:txBody>
      </p:sp>
    </p:spTree>
    <p:extLst>
      <p:ext uri="{BB962C8B-B14F-4D97-AF65-F5344CB8AC3E}">
        <p14:creationId xmlns:p14="http://schemas.microsoft.com/office/powerpoint/2010/main" val="49529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Fertility and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1094516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1 in 3 women cite epilepsy as reason for avoiding pregnancy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Infertility rates of 9.2% compared to 6% in the general population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Highest in women with childhood onset epilepsy, structural/metabolic causes, polytherapy, drug resistant epilepsy, or associated disability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 panose="020000000000000000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2018 prospective cohort study noted average age of conception at 31.9 years for women with epilepsy (31.1 for control group)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Miscarriage rates were similar</a:t>
            </a:r>
          </a:p>
          <a:p>
            <a:pPr lvl="1" algn="r"/>
            <a:r>
              <a:rPr lang="en-US" sz="2000" dirty="0">
                <a:solidFill>
                  <a:schemeClr val="tx2"/>
                </a:solidFill>
                <a:latin typeface="Museo Sans 500" panose="02000000000000000000"/>
              </a:rPr>
              <a:t>(</a:t>
            </a:r>
            <a:r>
              <a:rPr lang="en-US" sz="2000" dirty="0" err="1">
                <a:solidFill>
                  <a:schemeClr val="tx2"/>
                </a:solidFill>
                <a:latin typeface="Museo Sans 500" panose="02000000000000000000"/>
              </a:rPr>
              <a:t>Mostacci</a:t>
            </a:r>
            <a:r>
              <a:rPr lang="en-US" sz="2000" dirty="0">
                <a:solidFill>
                  <a:schemeClr val="tx2"/>
                </a:solidFill>
                <a:latin typeface="Museo Sans 500" panose="02000000000000000000"/>
              </a:rPr>
              <a:t> et al., 2018)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 panose="0200000000000000000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latin typeface="Museo Sans 500" panose="02000000000000000000"/>
            </a:endParaRPr>
          </a:p>
          <a:p>
            <a:pPr lvl="1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200" dirty="0">
                <a:solidFill>
                  <a:schemeClr val="tx2"/>
                </a:solidFill>
                <a:latin typeface="Museo Sans 500"/>
              </a:rPr>
              <a:t>										</a:t>
            </a:r>
          </a:p>
          <a:p>
            <a:pPr lvl="1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200" dirty="0">
                <a:solidFill>
                  <a:schemeClr val="tx2"/>
                </a:solidFill>
                <a:latin typeface="Museo Sans 500"/>
              </a:rPr>
              <a:t>										</a:t>
            </a:r>
          </a:p>
        </p:txBody>
      </p:sp>
    </p:spTree>
    <p:extLst>
      <p:ext uri="{BB962C8B-B14F-4D97-AF65-F5344CB8AC3E}">
        <p14:creationId xmlns:p14="http://schemas.microsoft.com/office/powerpoint/2010/main" val="173397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Fertility and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6533799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Risk of hormones that increase estrogen progesterone ratio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ASMs may interact with meds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Reduce lamotrigine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 panose="020000000000000000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Gonadotropin and exogenous estrogen may lower seizure threshold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 panose="020000000000000000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Rates of conception are similar</a:t>
            </a:r>
          </a:p>
          <a:p>
            <a:endParaRPr lang="en-US" sz="2800" dirty="0">
              <a:solidFill>
                <a:schemeClr val="tx2"/>
              </a:solidFill>
              <a:latin typeface="Museo Sans 500" panose="02000000000000000000"/>
            </a:endParaRPr>
          </a:p>
          <a:p>
            <a:pPr algn="r"/>
            <a:r>
              <a:rPr lang="en-US" sz="2000" dirty="0">
                <a:solidFill>
                  <a:schemeClr val="tx2"/>
                </a:solidFill>
                <a:latin typeface="Museo Sans 500" panose="02000000000000000000"/>
              </a:rPr>
              <a:t>(Larson et al. 2020)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Museo Sans 500" panose="02000000000000000000"/>
              </a:rPr>
              <a:t>									</a:t>
            </a:r>
            <a:r>
              <a:rPr lang="en-US" sz="2200" dirty="0">
                <a:solidFill>
                  <a:schemeClr val="tx2"/>
                </a:solidFill>
                <a:latin typeface="Museo Sans 500"/>
              </a:rPr>
              <a:t>	</a:t>
            </a:r>
          </a:p>
          <a:p>
            <a:pPr lvl="1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200" dirty="0">
                <a:solidFill>
                  <a:schemeClr val="tx2"/>
                </a:solidFill>
                <a:latin typeface="Museo Sans 500"/>
              </a:rPr>
              <a:t>								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44B90C-DB6D-D7E0-8FD5-2B39AAE5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268" y="1815599"/>
            <a:ext cx="42862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69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Contraception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65337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Many ASMs are teratogenic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Approximately 50% of pregnancies in seizure patients are unplanned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On average, pregnancy discovered at approx. 6.5 weeks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Neural tube closes at 4 weeks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Epilepsy Birth Control Registry Study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Web based, self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Women on hormonal contraceptives report 6.75x more seizures than barrier method</a:t>
            </a:r>
          </a:p>
          <a:p>
            <a:pPr lvl="1" algn="r"/>
            <a:endParaRPr lang="en-US" sz="2000" dirty="0">
              <a:solidFill>
                <a:schemeClr val="tx2"/>
              </a:solidFill>
            </a:endParaRPr>
          </a:p>
          <a:p>
            <a:pPr lvl="1" algn="r"/>
            <a:r>
              <a:rPr lang="en-US" sz="2000" dirty="0">
                <a:solidFill>
                  <a:schemeClr val="tx2"/>
                </a:solidFill>
              </a:rPr>
              <a:t>(Herzog et al., 2017, Johnson et al., 2018)</a:t>
            </a:r>
          </a:p>
          <a:p>
            <a:pPr algn="r"/>
            <a:r>
              <a:rPr lang="en-US" sz="2000" dirty="0">
                <a:solidFill>
                  <a:schemeClr val="tx2"/>
                </a:solidFill>
                <a:latin typeface="Museo Sans 500" panose="02000000000000000000"/>
              </a:rPr>
              <a:t>				</a:t>
            </a:r>
          </a:p>
          <a:p>
            <a:pPr lvl="1"/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200" dirty="0">
                <a:solidFill>
                  <a:schemeClr val="tx2"/>
                </a:solidFill>
                <a:latin typeface="Museo Sans 500"/>
              </a:rPr>
              <a:t>								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96C5D-924E-B50B-08F4-C2D7D69C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15" y="2024008"/>
            <a:ext cx="4615217" cy="323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5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Contraception Choices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65337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Lamotrigine, valproate, and oxcarbazepine metabolized by </a:t>
            </a:r>
            <a:r>
              <a:rPr lang="en-US" sz="2400" dirty="0" err="1">
                <a:solidFill>
                  <a:schemeClr val="tx2"/>
                </a:solidFill>
                <a:latin typeface="Museo Sans 500"/>
              </a:rPr>
              <a:t>ethinlestradiol</a:t>
            </a:r>
            <a:r>
              <a:rPr lang="en-US" sz="2400" dirty="0">
                <a:solidFill>
                  <a:schemeClr val="tx2"/>
                </a:solidFill>
                <a:latin typeface="Museo Sans 500"/>
              </a:rPr>
              <a:t> in OCPs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OCP enzyme induction of CYP3A4 pathway may result in contraceptive failure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Watch out for spotting/breakthrough bleeding!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 IUD use higher in women with epilepsy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Local rather than systemic effects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000" dirty="0">
                <a:solidFill>
                  <a:schemeClr val="tx2"/>
                </a:solidFill>
                <a:latin typeface="Museo Sans 500"/>
              </a:rPr>
              <a:t>				(Reimers et al., 2015)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AFAD0-37B2-D989-630B-6628B373A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937" y="1886848"/>
            <a:ext cx="4592581" cy="32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38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Pregnancy Considerations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56603" y="1328705"/>
            <a:ext cx="1127879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Hepatic metabolism increases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Renal blood flow increases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Serum albumin changes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Increased blood volume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Reduces ASM levels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Worst for LTG and LEV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May be made worse by vomiting</a:t>
            </a:r>
          </a:p>
          <a:p>
            <a:pPr algn="r"/>
            <a:endParaRPr lang="en-US" sz="2000" dirty="0">
              <a:solidFill>
                <a:schemeClr val="tx2"/>
              </a:solidFill>
              <a:latin typeface="Museo Sans 500"/>
            </a:endParaRPr>
          </a:p>
          <a:p>
            <a:pPr algn="r"/>
            <a:r>
              <a:rPr lang="en-US" sz="2000" dirty="0">
                <a:solidFill>
                  <a:schemeClr val="tx2"/>
                </a:solidFill>
                <a:latin typeface="Museo Sans 500"/>
              </a:rPr>
              <a:t>(Stephen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551880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Pregnancy Considerations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56603" y="1328705"/>
            <a:ext cx="112787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Most women have improved or stable seizure frequency during pregnancy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EURAP study followed 3806 pregnancies in 3451 women with epilepsy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66% seizure free in epilepsy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Higher frequency in genetic epilepsies compared to focal onset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GTCs in 15.2%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LTG monotherapy with lower rates of seizure freedom</a:t>
            </a:r>
          </a:p>
          <a:p>
            <a:pPr lvl="1"/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algn="r"/>
            <a:r>
              <a:rPr lang="en-US" sz="2800" dirty="0">
                <a:solidFill>
                  <a:schemeClr val="tx2"/>
                </a:solidFill>
                <a:latin typeface="Museo Sans 500"/>
              </a:rPr>
              <a:t>(</a:t>
            </a:r>
            <a:r>
              <a:rPr lang="en-US" sz="2800" dirty="0" err="1">
                <a:solidFill>
                  <a:schemeClr val="tx2"/>
                </a:solidFill>
                <a:latin typeface="Museo Sans 500"/>
              </a:rPr>
              <a:t>Battino</a:t>
            </a:r>
            <a:r>
              <a:rPr lang="en-US" sz="2800" dirty="0">
                <a:solidFill>
                  <a:schemeClr val="tx2"/>
                </a:solidFill>
                <a:latin typeface="Museo Sans 500"/>
              </a:rPr>
              <a:t> et al., 2013)</a:t>
            </a:r>
          </a:p>
        </p:txBody>
      </p:sp>
    </p:spTree>
    <p:extLst>
      <p:ext uri="{BB962C8B-B14F-4D97-AF65-F5344CB8AC3E}">
        <p14:creationId xmlns:p14="http://schemas.microsoft.com/office/powerpoint/2010/main" val="2242058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6E9C60-90C2-33F8-5DD1-26D14FB3810F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2F50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A482E3-0C7B-709C-4FAE-6777D59B80A2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7AE8C80-5577-1F56-0CF4-3B556FF4436B}"/>
              </a:ext>
            </a:extLst>
          </p:cNvPr>
          <p:cNvSpPr txBox="1">
            <a:spLocks/>
          </p:cNvSpPr>
          <p:nvPr/>
        </p:nvSpPr>
        <p:spPr>
          <a:xfrm>
            <a:off x="472482" y="245113"/>
            <a:ext cx="8190855" cy="6270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Disclosures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1BA0DE-90D6-F09E-8873-674A6AD9A531}"/>
              </a:ext>
            </a:extLst>
          </p:cNvPr>
          <p:cNvSpPr txBox="1"/>
          <p:nvPr/>
        </p:nvSpPr>
        <p:spPr>
          <a:xfrm>
            <a:off x="520700" y="1257300"/>
            <a:ext cx="113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Museo Sans 500" panose="02000000000000000000" pitchFamily="2" charset="77"/>
              </a:rPr>
              <a:t>Nothing to disclose.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AC6DEB-4770-701A-E633-5107D1CBEC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83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Pregnancy Considerations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56603" y="1328705"/>
            <a:ext cx="112787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Seizure frequency 9-12 months before conception predicts pregnancy seizure frequency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Higher risk with low ASM levels, focal seizures, and polytherapy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Seizure frequency may improve in women with catamenial epilepsy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Maternal Outcomes and Neurodevelopmental Effects of Antiepileptic Drug study (MONEAD) showed similar seizure rates in pregnant (19%)  vs. nonpregnant (17%) persons</a:t>
            </a:r>
          </a:p>
          <a:p>
            <a:r>
              <a:rPr lang="en-US" sz="3200" dirty="0">
                <a:solidFill>
                  <a:schemeClr val="tx2"/>
                </a:solidFill>
              </a:rPr>
              <a:t>							</a:t>
            </a:r>
            <a:r>
              <a:rPr lang="en-US" sz="2000" dirty="0">
                <a:solidFill>
                  <a:schemeClr val="tx2"/>
                </a:solidFill>
              </a:rPr>
              <a:t>(Pennell et al., 2020)</a:t>
            </a:r>
          </a:p>
        </p:txBody>
      </p:sp>
    </p:spTree>
    <p:extLst>
      <p:ext uri="{BB962C8B-B14F-4D97-AF65-F5344CB8AC3E}">
        <p14:creationId xmlns:p14="http://schemas.microsoft.com/office/powerpoint/2010/main" val="1130517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Seizure and Fetal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56603" y="1328705"/>
            <a:ext cx="58206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GTCs associated with fetal hypoxia and lactic acidosis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Fetal </a:t>
            </a:r>
            <a:r>
              <a:rPr lang="en-US" sz="2400" dirty="0" err="1">
                <a:solidFill>
                  <a:schemeClr val="tx2"/>
                </a:solidFill>
                <a:latin typeface="Museo Sans 500"/>
              </a:rPr>
              <a:t>decels</a:t>
            </a:r>
            <a:r>
              <a:rPr lang="en-US" sz="2400" dirty="0">
                <a:solidFill>
                  <a:schemeClr val="tx2"/>
                </a:solidFill>
                <a:latin typeface="Museo Sans 500"/>
              </a:rPr>
              <a:t> may be seen in focal seizures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Taiwanese study </a:t>
            </a:r>
            <a:r>
              <a:rPr lang="en-US" sz="1600" dirty="0">
                <a:solidFill>
                  <a:schemeClr val="tx2"/>
                </a:solidFill>
                <a:latin typeface="Museo Sans 500"/>
              </a:rPr>
              <a:t>(n= 1016 </a:t>
            </a:r>
            <a:r>
              <a:rPr lang="en-US" sz="1600" dirty="0" err="1">
                <a:solidFill>
                  <a:schemeClr val="tx2"/>
                </a:solidFill>
                <a:latin typeface="Museo Sans 500"/>
              </a:rPr>
              <a:t>WwE</a:t>
            </a:r>
            <a:r>
              <a:rPr lang="en-US" sz="1600" dirty="0">
                <a:solidFill>
                  <a:schemeClr val="tx2"/>
                </a:solidFill>
                <a:latin typeface="Museo Sans 500"/>
              </a:rPr>
              <a:t> vs. 8128 control) </a:t>
            </a:r>
            <a:r>
              <a:rPr lang="en-US" sz="2400" dirty="0">
                <a:solidFill>
                  <a:schemeClr val="tx2"/>
                </a:solidFill>
                <a:latin typeface="Museo Sans 500"/>
              </a:rPr>
              <a:t>noted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1.37x risk of small gestational age,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1.63x risk of preterm birth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1.36 risk of low birth weight</a:t>
            </a: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 algn="r"/>
            <a:r>
              <a:rPr lang="en-US" sz="2400" dirty="0">
                <a:solidFill>
                  <a:schemeClr val="tx2"/>
                </a:solidFill>
                <a:latin typeface="Museo Sans 500"/>
              </a:rPr>
              <a:t>(Chen et al., 2009)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BBEAC-79A5-270B-BFED-98C1E0F71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473" y="1620261"/>
            <a:ext cx="4727573" cy="35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9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ASMs and Fetal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56602" y="1328705"/>
            <a:ext cx="1136881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North American, Australian, European, and UK-Ireland pregnancy registries track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Risk of cardiac, neural tube, urogenital, and craniofacial malformations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Valproate is highest risk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Avoid in women of childbearing age (Last resort!)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Phenobarbital (6.4%), carbamazepine (5.5%), and topiramate (3.9 %) are intermediate risk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Levetiracetam (2.8%), lamotrigine (2.9%), or oxcarbazepine (3.0%) lowest risk</a:t>
            </a:r>
            <a:endParaRPr lang="en-US" sz="2000" dirty="0">
              <a:solidFill>
                <a:schemeClr val="tx2"/>
              </a:solidFill>
              <a:latin typeface="Museo Sans 500"/>
            </a:endParaRPr>
          </a:p>
          <a:p>
            <a:pPr lvl="4"/>
            <a:r>
              <a:rPr lang="en-US" sz="2000" dirty="0">
                <a:solidFill>
                  <a:schemeClr val="tx2"/>
                </a:solidFill>
                <a:latin typeface="Museo Sans 500"/>
              </a:rPr>
              <a:t>							</a:t>
            </a:r>
            <a:r>
              <a:rPr lang="en-US" sz="2000" dirty="0">
                <a:solidFill>
                  <a:schemeClr val="tx2"/>
                </a:solidFill>
              </a:rPr>
              <a:t>(Tomson et al., 2019)</a:t>
            </a:r>
          </a:p>
          <a:p>
            <a:pPr lvl="1"/>
            <a:endParaRPr lang="en-US" sz="2800" dirty="0">
              <a:solidFill>
                <a:schemeClr val="tx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362883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ASMs and Fetal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53B31C-B57E-1AA2-AED2-46D887FAD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9" y="1410436"/>
            <a:ext cx="12192000" cy="52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14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ASMs and Fetal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56602" y="1328705"/>
            <a:ext cx="1136881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Teratogenicity appears to be dose related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Lowest rates of malformation with &lt;325 mg of LTG daily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VPA doses &lt;650 mg are comparable to higher dose CBZ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Target ultrasounds to common malformations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PB, CBZ, LTG- cardiac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TPM- cleft palate and lip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VPA- neural tube, cardiac, urogenital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Highest risk with polypharmacy with VPA or TPM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Up to 15%</a:t>
            </a: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400" dirty="0">
                <a:solidFill>
                  <a:schemeClr val="tx2"/>
                </a:solidFill>
                <a:latin typeface="Museo Sans 500"/>
              </a:rPr>
              <a:t>			 				</a:t>
            </a:r>
            <a:r>
              <a:rPr lang="en-US" sz="1600" dirty="0">
                <a:solidFill>
                  <a:schemeClr val="tx2"/>
                </a:solidFill>
                <a:latin typeface="Museo Sans 500"/>
              </a:rPr>
              <a:t>(Tomson et al., 2019)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Museo Sans 500"/>
            </a:endParaRPr>
          </a:p>
          <a:p>
            <a:pPr lvl="4"/>
            <a:r>
              <a:rPr lang="en-US" sz="2000" dirty="0">
                <a:solidFill>
                  <a:schemeClr val="tx2"/>
                </a:solidFill>
                <a:latin typeface="Museo Sans 500"/>
              </a:rPr>
              <a:t>						</a:t>
            </a:r>
            <a:endParaRPr lang="en-US" sz="2800" dirty="0">
              <a:solidFill>
                <a:schemeClr val="tx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2024019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ASMs and Fetal 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9FC0B-D47A-51D2-01DF-48A91DFC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761" y="1080584"/>
            <a:ext cx="9294040" cy="588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77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VPA and Fetal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56603" y="1328705"/>
            <a:ext cx="689566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Associated with cognitive and behavioral impairment, psychomotor and language delay, ADHD, ASD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May still be used in patients with GTCs, myoclonic epilepsies, JME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Risk of GTC 33% due to withdrawal compared to 29% with switch to alternative			 							</a:t>
            </a:r>
            <a:r>
              <a:rPr lang="en-US" dirty="0">
                <a:solidFill>
                  <a:schemeClr val="tx2"/>
                </a:solidFill>
                <a:latin typeface="Museo Sans 500"/>
              </a:rPr>
              <a:t>(Tomson et al., 2016)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pPr lvl="4"/>
            <a:endParaRPr lang="en-US" sz="3200" dirty="0">
              <a:solidFill>
                <a:schemeClr val="tx2"/>
              </a:solidFill>
              <a:latin typeface="Museo Sans 50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4F3A6-96A3-E213-6CC0-34A598B31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074" y="1185947"/>
            <a:ext cx="3409142" cy="45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79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Newer ASMs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Shallow breathing at birth- </a:t>
            </a:r>
            <a:r>
              <a:rPr lang="en-US" sz="2400" dirty="0" err="1">
                <a:solidFill>
                  <a:schemeClr val="tx2"/>
                </a:solidFill>
                <a:latin typeface="Museo Sans 500"/>
              </a:rPr>
              <a:t>perampanel</a:t>
            </a: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Study of </a:t>
            </a:r>
            <a:r>
              <a:rPr lang="en-US" sz="2400" dirty="0" err="1">
                <a:solidFill>
                  <a:schemeClr val="tx2"/>
                </a:solidFill>
                <a:latin typeface="Museo Sans 500"/>
              </a:rPr>
              <a:t>eslicarbazepine</a:t>
            </a: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91 pregnancies studied,  30 delivered with no issues, 5 with major anomalies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Unbalanced chromosome 18, conjoined twins, congenital knee dislocation, talipes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All likely unrelated</a:t>
            </a:r>
          </a:p>
          <a:p>
            <a:pPr lvl="3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  <a:latin typeface="Museo Sans 500"/>
              </a:rPr>
              <a:t>Lacosamide</a:t>
            </a:r>
            <a:r>
              <a:rPr lang="en-US" sz="2400" dirty="0">
                <a:solidFill>
                  <a:schemeClr val="tx2"/>
                </a:solidFill>
                <a:latin typeface="Museo Sans 500"/>
              </a:rPr>
              <a:t> and brivaracetam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Limited studies with no major fetal malformations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Minor malformations such as hemangioma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Museo Sans 500"/>
            </a:endParaRPr>
          </a:p>
          <a:p>
            <a:pPr lvl="1" algn="r"/>
            <a:r>
              <a:rPr lang="en-US" sz="2000" dirty="0">
                <a:solidFill>
                  <a:schemeClr val="tx2"/>
                </a:solidFill>
                <a:latin typeface="Museo Sans 500"/>
              </a:rPr>
              <a:t>	(Vasquez et al., 2021, Costa et al., 2018)</a:t>
            </a:r>
          </a:p>
          <a:p>
            <a:pPr marL="914400" lvl="1" indent="-457200" algn="r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pPr lvl="4"/>
            <a:endParaRPr lang="en-US" sz="3200" dirty="0">
              <a:solidFill>
                <a:schemeClr val="tx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903767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Relative Risk of ASMs in Pregnancy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593B2-F3AF-AD2A-C637-AFACE46E2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82" y="1641560"/>
            <a:ext cx="11320041" cy="49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5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Folic Acid Supplementation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Maintain at least 0.4 mg preconception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Up to 4 mg for women at high risk (prior history of MCM)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Optimal dose unclear,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 &gt;5 mg may be associated with lower psychomotor scores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Limited by bias and did not account for maternal IQ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Norwegian Trial of n=260 on folic acid and n=68 control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5-8x lower risk of autistic traits from ages 18-36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NEAD study showed mean higher 7 IQ points with folic acid exposure</a:t>
            </a:r>
          </a:p>
          <a:p>
            <a:pPr lvl="3"/>
            <a:r>
              <a:rPr lang="en-US" dirty="0">
                <a:solidFill>
                  <a:schemeClr val="tx2"/>
                </a:solidFill>
                <a:latin typeface="Museo Sans 500"/>
              </a:rPr>
              <a:t>							(Bjork et al., 2018, Meador et al., 2013)</a:t>
            </a:r>
          </a:p>
          <a:p>
            <a:pPr marL="914400" lvl="1" indent="-457200" algn="r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pPr lvl="4"/>
            <a:endParaRPr lang="en-US" sz="3200" dirty="0">
              <a:solidFill>
                <a:schemeClr val="tx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3391669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325587-F9D3-E6F1-79C0-E66EBA386507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258F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02837-3E5C-AC6A-EAE2-8B44CA03D139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0FBE800-77B6-35A9-0C06-DBF5C236DD7D}"/>
              </a:ext>
            </a:extLst>
          </p:cNvPr>
          <p:cNvSpPr txBox="1">
            <a:spLocks/>
          </p:cNvSpPr>
          <p:nvPr/>
        </p:nvSpPr>
        <p:spPr>
          <a:xfrm>
            <a:off x="472482" y="245113"/>
            <a:ext cx="8190855" cy="6270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FC9A0C-F002-523D-E9DA-422CFC99690B}"/>
              </a:ext>
            </a:extLst>
          </p:cNvPr>
          <p:cNvSpPr txBox="1"/>
          <p:nvPr/>
        </p:nvSpPr>
        <p:spPr>
          <a:xfrm>
            <a:off x="520700" y="1257300"/>
            <a:ext cx="1137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Museo Sans 500" panose="02000000000000000000" pitchFamily="2" charset="77"/>
              </a:rPr>
              <a:t>Identify the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useo Sans 500" panose="02000000000000000000" pitchFamily="2" charset="77"/>
              </a:rPr>
              <a:t>impact of hormonal changes in women on seizure frequency and management of epilepsy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useo Sans 500" panose="02000000000000000000" pitchFamily="2" charset="77"/>
              </a:rPr>
              <a:t>Discuss care and ASM choice of the pregnant epileptic patient.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useo Sans 500" panose="02000000000000000000" pitchFamily="2" charset="77"/>
              </a:rPr>
              <a:t>Review care of epilepsy in specific populations (e.g. geriatric, intellectually disabled, and patients with mental health concerns.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Museo Sans 500" panose="02000000000000000000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19079-DA44-6719-118F-4946866F19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81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Special Considerations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VNS in pregnancy not well studied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44 pregnancies with 2 ending in miscarriage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Lower than average 10% risk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Ketogenic diet not recommended due to malformations in mice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r>
              <a:rPr lang="en-US" sz="3200" dirty="0">
                <a:solidFill>
                  <a:schemeClr val="tx2"/>
                </a:solidFill>
                <a:latin typeface="Museo Sans 500"/>
              </a:rPr>
              <a:t>								</a:t>
            </a:r>
            <a:r>
              <a:rPr lang="en-US" sz="2000" dirty="0">
                <a:solidFill>
                  <a:schemeClr val="tx2"/>
                </a:solidFill>
                <a:latin typeface="Museo Sans 500"/>
              </a:rPr>
              <a:t>(Ding et al., 2021, Sussman et al. 2013)</a:t>
            </a:r>
          </a:p>
          <a:p>
            <a:r>
              <a:rPr lang="en-US" sz="3200" dirty="0">
                <a:solidFill>
                  <a:schemeClr val="tx2"/>
                </a:solidFill>
                <a:latin typeface="Museo Sans 500"/>
              </a:rPr>
              <a:t>				</a:t>
            </a:r>
          </a:p>
          <a:p>
            <a:pPr lvl="4"/>
            <a:endParaRPr lang="en-US" sz="3200" dirty="0">
              <a:solidFill>
                <a:schemeClr val="tx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1361148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Managing Epilepsy During Pregnancy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USE THE LOWEST DOSE OF THE MOST EFFECTIVE BEST TOLERATED 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Obtain preconception level in all women of childbearing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Critical for LEV, LTG, TPM, ZNS, and OXC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LEV and LTG levels change the most in the first trimester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OXC and TPM change the most in second trimester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Dose adjust, especially if level drops &gt;35%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If no level available, increase meds 30-50% after first trimester if on highly metabolized 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400" dirty="0">
                <a:solidFill>
                  <a:schemeClr val="tx2"/>
                </a:solidFill>
                <a:latin typeface="Museo Sans 500"/>
              </a:rPr>
              <a:t>										(</a:t>
            </a:r>
            <a:r>
              <a:rPr lang="en-US" sz="1400" dirty="0" err="1">
                <a:solidFill>
                  <a:schemeClr val="tx2"/>
                </a:solidFill>
                <a:latin typeface="Museo Sans 500"/>
              </a:rPr>
              <a:t>Voinescu</a:t>
            </a:r>
            <a:r>
              <a:rPr lang="en-US" sz="1400" dirty="0">
                <a:solidFill>
                  <a:schemeClr val="tx2"/>
                </a:solidFill>
                <a:latin typeface="Museo Sans 500"/>
              </a:rPr>
              <a:t> et al., 2018)</a:t>
            </a:r>
          </a:p>
          <a:p>
            <a:pPr lvl="4"/>
            <a:endParaRPr lang="en-US" sz="3200" dirty="0">
              <a:solidFill>
                <a:schemeClr val="tx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2003731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Morbidity and Mortality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641023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11.46x increased risk of death during delivery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5.57x overall risk of mortality in pregnancy and up to 42 days postpartum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Causes include SUDEP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Possibly higher rates of C section, induction of labor, placental abruption, PROM, and preterm delivery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latin typeface="Museo Sans 500"/>
            </a:endParaRPr>
          </a:p>
          <a:p>
            <a:pPr algn="r"/>
            <a:r>
              <a:rPr lang="en-US" sz="1600" dirty="0">
                <a:solidFill>
                  <a:schemeClr val="tx2"/>
                </a:solidFill>
                <a:latin typeface="Museo Sans 500"/>
              </a:rPr>
              <a:t>(MacDonald et al., 2015, Christensen et al.,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2800" dirty="0">
                <a:solidFill>
                  <a:schemeClr val="tx2"/>
                </a:solidFill>
                <a:latin typeface="Museo Sans 500"/>
              </a:rPr>
              <a:t>							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BB3C4-85C4-1C5C-BD37-1A537BDAD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013" y="2315653"/>
            <a:ext cx="4804879" cy="270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52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Morbidity and Mortality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1" y="1316348"/>
            <a:ext cx="786832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ASM levels re-increase postpartum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Drugs cleared by glucuronidation (lamotrigine) may increase rapidly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Taper as early as day 3 with return to pre-pregnancy dosing by day 10-21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Renally cleared meds (levetiracetam) normalize at 2-3 weeks postpartum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CYP450 metabolized meds are slower (4-8 weeks to normalize)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Breastfeeding data is limited- LACTMED is a useful resource</a:t>
            </a:r>
          </a:p>
          <a:p>
            <a:endParaRPr lang="en-US" sz="1400" dirty="0">
              <a:solidFill>
                <a:schemeClr val="tx2"/>
              </a:solidFill>
              <a:latin typeface="Museo Sans 500"/>
            </a:endParaRPr>
          </a:p>
          <a:p>
            <a:r>
              <a:rPr lang="en-US" sz="1400" dirty="0">
                <a:solidFill>
                  <a:schemeClr val="tx2"/>
                </a:solidFill>
                <a:latin typeface="Museo Sans 500"/>
              </a:rPr>
              <a:t>				(Pennell and </a:t>
            </a:r>
            <a:r>
              <a:rPr lang="en-US" sz="1400" dirty="0" err="1">
                <a:solidFill>
                  <a:schemeClr val="tx2"/>
                </a:solidFill>
                <a:latin typeface="Museo Sans 500"/>
              </a:rPr>
              <a:t>Hoving</a:t>
            </a:r>
            <a:r>
              <a:rPr lang="en-US" sz="1400" dirty="0">
                <a:solidFill>
                  <a:schemeClr val="tx2"/>
                </a:solidFill>
                <a:latin typeface="Museo Sans 500"/>
              </a:rPr>
              <a:t>, 2008 </a:t>
            </a:r>
            <a:r>
              <a:rPr lang="en-US" sz="1400" dirty="0" err="1">
                <a:solidFill>
                  <a:schemeClr val="tx2"/>
                </a:solidFill>
                <a:latin typeface="Museo Sans 500"/>
              </a:rPr>
              <a:t>Polepally</a:t>
            </a:r>
            <a:r>
              <a:rPr lang="en-US" sz="1400" dirty="0">
                <a:solidFill>
                  <a:schemeClr val="tx2"/>
                </a:solidFill>
                <a:latin typeface="Museo Sans 500"/>
              </a:rPr>
              <a:t> et al, 2014)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71509-EE16-0B25-DC16-437ED7E1B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337" y="1714501"/>
            <a:ext cx="2743199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57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77500" lnSpcReduction="2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Safety for Epileptic Parents of Young Children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1523999" y="1392548"/>
            <a:ext cx="8369301" cy="87100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Support regular sleep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Never bathe baby alone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Bathroom door unlocked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Reduce bath temps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Change diapers on low surfaces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Feed baby on low surfaces</a:t>
            </a: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NO CO-SLEEPING. EVER.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Using “containers” when epileptic parent is alone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Teach children to call for help</a:t>
            </a:r>
          </a:p>
          <a:p>
            <a:pPr lvl="2"/>
            <a:r>
              <a:rPr lang="en-US" sz="2400" dirty="0">
                <a:solidFill>
                  <a:schemeClr val="tx2"/>
                </a:solidFill>
                <a:latin typeface="Museo Sans 500"/>
              </a:rPr>
              <a:t>- Seizure drills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Monitor for postpartum depression </a:t>
            </a:r>
          </a:p>
          <a:p>
            <a:pPr lvl="1"/>
            <a:r>
              <a:rPr lang="en-US" sz="2400" dirty="0">
                <a:solidFill>
                  <a:schemeClr val="tx2"/>
                </a:solidFill>
                <a:latin typeface="Museo Sans 500"/>
              </a:rPr>
              <a:t>       - Higher rates of PPD</a:t>
            </a:r>
          </a:p>
          <a:p>
            <a:pPr lvl="1"/>
            <a:r>
              <a:rPr lang="en-US" sz="1400" dirty="0">
                <a:solidFill>
                  <a:schemeClr val="tx2"/>
                </a:solidFill>
                <a:latin typeface="Museo Sans 500"/>
              </a:rPr>
              <a:t>					</a:t>
            </a:r>
          </a:p>
          <a:p>
            <a:pPr lvl="1"/>
            <a:r>
              <a:rPr lang="en-US" sz="1400" dirty="0">
                <a:solidFill>
                  <a:schemeClr val="tx2"/>
                </a:solidFill>
                <a:latin typeface="Museo Sans 500"/>
              </a:rPr>
              <a:t>		</a:t>
            </a:r>
          </a:p>
          <a:p>
            <a:pPr lvl="1"/>
            <a:r>
              <a:rPr lang="en-US" sz="1400" dirty="0">
                <a:solidFill>
                  <a:schemeClr val="tx2"/>
                </a:solidFill>
                <a:latin typeface="Museo Sans 500"/>
              </a:rPr>
              <a:t>		</a:t>
            </a:r>
          </a:p>
          <a:p>
            <a:pPr lvl="1"/>
            <a:r>
              <a:rPr lang="en-US" sz="1400" dirty="0">
                <a:solidFill>
                  <a:schemeClr val="tx2"/>
                </a:solidFill>
                <a:latin typeface="Museo Sans 500"/>
              </a:rPr>
              <a:t>		(</a:t>
            </a:r>
            <a:r>
              <a:rPr lang="en-US" sz="1400" dirty="0" err="1">
                <a:solidFill>
                  <a:schemeClr val="tx2"/>
                </a:solidFill>
                <a:latin typeface="Museo Sans 500"/>
              </a:rPr>
              <a:t>Galanti</a:t>
            </a:r>
            <a:r>
              <a:rPr lang="en-US" sz="1400" dirty="0">
                <a:solidFill>
                  <a:schemeClr val="tx2"/>
                </a:solidFill>
                <a:latin typeface="Museo Sans 500"/>
              </a:rPr>
              <a:t> et al., 2009)</a:t>
            </a:r>
          </a:p>
          <a:p>
            <a:pPr lvl="4"/>
            <a:endParaRPr lang="en-US" sz="3200" dirty="0">
              <a:solidFill>
                <a:schemeClr val="tx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2674543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Epilepsy And Aging Women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Osteoporosis is already 4x more common in 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May be seen with phenobarbital, primidone, oxcarbazepine, and carbamazepine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Gabapentin, topiramate, and valproate associated with increased fracture risk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Possibly reduction of osteoblast proliferation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Follow vitamin D, calcium, and phosphate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Maintain a baseline DXA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Counsel on exercise, vitamin D and calcium supplementation</a:t>
            </a:r>
          </a:p>
          <a:p>
            <a:pPr algn="r"/>
            <a:r>
              <a:rPr lang="en-US" dirty="0">
                <a:solidFill>
                  <a:schemeClr val="tx2"/>
                </a:solidFill>
              </a:rPr>
              <a:t>(Pack and Walczak, 2008)</a:t>
            </a:r>
            <a:endParaRPr lang="en-US" dirty="0">
              <a:solidFill>
                <a:schemeClr val="tx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442773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Epilepsy And Aging Women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Menopause may occur earlier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Average age 47.8 compared to 51.4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Perimenopause lasts median 4 years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Does not appear to impact frequency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HRT may worsen seizures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endParaRPr lang="en-US" sz="3200" dirty="0">
              <a:solidFill>
                <a:schemeClr val="tx2"/>
              </a:solidFill>
            </a:endParaRP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tx2"/>
                </a:solidFill>
              </a:rPr>
              <a:t>							</a:t>
            </a:r>
            <a:r>
              <a:rPr lang="en-US" sz="1400" dirty="0">
                <a:solidFill>
                  <a:schemeClr val="tx2"/>
                </a:solidFill>
              </a:rPr>
              <a:t>	(Harden et al., 2006, </a:t>
            </a:r>
            <a:r>
              <a:rPr lang="en-US" sz="1400" dirty="0" err="1">
                <a:solidFill>
                  <a:schemeClr val="tx2"/>
                </a:solidFill>
              </a:rPr>
              <a:t>Erel</a:t>
            </a:r>
            <a:r>
              <a:rPr lang="en-US" sz="1400" dirty="0">
                <a:solidFill>
                  <a:schemeClr val="tx2"/>
                </a:solidFill>
              </a:rPr>
              <a:t> and </a:t>
            </a:r>
            <a:r>
              <a:rPr lang="en-US" sz="1400" dirty="0" err="1">
                <a:solidFill>
                  <a:schemeClr val="tx2"/>
                </a:solidFill>
              </a:rPr>
              <a:t>Guralp</a:t>
            </a:r>
            <a:r>
              <a:rPr lang="en-US" sz="1400" dirty="0">
                <a:solidFill>
                  <a:schemeClr val="tx2"/>
                </a:solidFill>
              </a:rPr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2879890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Psychiatric Diagnoses and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1 in 3 people with epilepsy carries a psychiatric history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1 in 4 has an active psychiatric diagnosis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/>
              </a:rPr>
              <a:t>Developmental and psychiatric diagnoses may be seen in 43% of children with epilepsy</a:t>
            </a:r>
          </a:p>
          <a:p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endParaRPr lang="en-US" sz="3200" dirty="0">
              <a:solidFill>
                <a:schemeClr val="tx2"/>
              </a:solidFill>
              <a:latin typeface="Museo Sans 500"/>
            </a:endParaRPr>
          </a:p>
          <a:p>
            <a:r>
              <a:rPr lang="en-US" dirty="0">
                <a:solidFill>
                  <a:schemeClr val="tx2"/>
                </a:solidFill>
                <a:latin typeface="Museo Sans 500"/>
              </a:rPr>
              <a:t>										(</a:t>
            </a:r>
            <a:r>
              <a:rPr lang="en-US" dirty="0" err="1">
                <a:solidFill>
                  <a:schemeClr val="tx2"/>
                </a:solidFill>
                <a:latin typeface="Museo Sans 500"/>
              </a:rPr>
              <a:t>Mula</a:t>
            </a:r>
            <a:r>
              <a:rPr lang="en-US" dirty="0">
                <a:solidFill>
                  <a:schemeClr val="tx2"/>
                </a:solidFill>
                <a:latin typeface="Museo Sans 500"/>
              </a:rPr>
              <a:t> et al., 2021)</a:t>
            </a:r>
          </a:p>
        </p:txBody>
      </p:sp>
    </p:spTree>
    <p:extLst>
      <p:ext uri="{BB962C8B-B14F-4D97-AF65-F5344CB8AC3E}">
        <p14:creationId xmlns:p14="http://schemas.microsoft.com/office/powerpoint/2010/main" val="3792504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Mental Health Comorbidities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838201" y="1392548"/>
            <a:ext cx="11125200" cy="7355860"/>
          </a:xfrm>
          <a:prstGeom prst="rect">
            <a:avLst/>
          </a:prstGeom>
          <a:noFill/>
        </p:spPr>
        <p:txBody>
          <a:bodyPr wrap="square" numCol="2" spcCol="9144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Depression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Observational study of 10M UK patients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Associated with 2X risk of developing epilepsy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Schizophrenia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Retrospective large cohort study indicates </a:t>
            </a:r>
          </a:p>
          <a:p>
            <a:pPr lvl="1"/>
            <a:r>
              <a:rPr lang="en-US" sz="2200" dirty="0">
                <a:solidFill>
                  <a:schemeClr val="tx2"/>
                </a:solidFill>
                <a:latin typeface="Museo Sans 500"/>
              </a:rPr>
              <a:t>      2-3x risk of developing epilepsy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Theories include low serotonin, hyperactivation of hypothalamic-pituitary-adrenal axis, or GABA downregulation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 Comorbidities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Anxiety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ADHD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ASD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Psychosis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Museo Sans 500"/>
              </a:rPr>
              <a:t>PNEE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Museo Sans 500"/>
            </a:endParaRPr>
          </a:p>
          <a:p>
            <a:endParaRPr lang="en-US" sz="1400" dirty="0">
              <a:solidFill>
                <a:schemeClr val="tx2"/>
              </a:solidFill>
              <a:latin typeface="Museo Sans 500"/>
            </a:endParaRPr>
          </a:p>
          <a:p>
            <a:endParaRPr lang="en-US" sz="1400" dirty="0">
              <a:solidFill>
                <a:schemeClr val="tx2"/>
              </a:solidFill>
              <a:latin typeface="Museo Sans 500"/>
            </a:endParaRPr>
          </a:p>
          <a:p>
            <a:r>
              <a:rPr lang="en-US" sz="1400" dirty="0">
                <a:solidFill>
                  <a:schemeClr val="tx2"/>
                </a:solidFill>
                <a:latin typeface="Museo Sans 500"/>
              </a:rPr>
              <a:t>	(Josephson et al., 2017 , Chang et al., 2021)</a:t>
            </a:r>
          </a:p>
          <a:p>
            <a:pPr lvl="4"/>
            <a:endParaRPr lang="en-US" sz="3200" dirty="0">
              <a:solidFill>
                <a:schemeClr val="tx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3491079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Psychiatric Diagnoses and Stigma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tx2"/>
              </a:solidFill>
              <a:latin typeface="Museo Sans 50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Museo Sans 500"/>
              </a:rPr>
              <a:t>Social withdrawal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Museo Sans 500"/>
              </a:rPr>
              <a:t>Isolation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Museo Sans 500"/>
              </a:rPr>
              <a:t>Marginalization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Museo Sans 500"/>
              </a:rPr>
              <a:t>Distress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Museo Sans 500"/>
              </a:rPr>
              <a:t>Lack of access to care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latin typeface="Museo Sans 50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latin typeface="Museo Sans 500"/>
            </a:endParaRPr>
          </a:p>
          <a:p>
            <a:r>
              <a:rPr lang="en-US" sz="1600" dirty="0">
                <a:solidFill>
                  <a:schemeClr val="tx2"/>
                </a:solidFill>
                <a:latin typeface="Museo Sans 500"/>
              </a:rPr>
              <a:t>			</a:t>
            </a:r>
          </a:p>
          <a:p>
            <a:endParaRPr lang="en-US" sz="1600" dirty="0">
              <a:solidFill>
                <a:schemeClr val="tx2"/>
              </a:solidFill>
              <a:latin typeface="Museo Sans 500"/>
            </a:endParaRPr>
          </a:p>
          <a:p>
            <a:r>
              <a:rPr lang="en-US" sz="1600" dirty="0">
                <a:solidFill>
                  <a:schemeClr val="tx2"/>
                </a:solidFill>
                <a:latin typeface="Museo Sans 500"/>
              </a:rPr>
              <a:t>										(</a:t>
            </a:r>
            <a:r>
              <a:rPr lang="en-US" sz="1600" dirty="0" err="1">
                <a:solidFill>
                  <a:schemeClr val="tx2"/>
                </a:solidFill>
                <a:latin typeface="Museo Sans 500"/>
              </a:rPr>
              <a:t>Steiger</a:t>
            </a:r>
            <a:r>
              <a:rPr lang="en-US" sz="1600" dirty="0">
                <a:solidFill>
                  <a:schemeClr val="tx2"/>
                </a:solidFill>
                <a:latin typeface="Museo Sans 500"/>
              </a:rPr>
              <a:t> and </a:t>
            </a:r>
            <a:r>
              <a:rPr lang="en-US" sz="1600" dirty="0" err="1">
                <a:solidFill>
                  <a:schemeClr val="tx2"/>
                </a:solidFill>
                <a:latin typeface="Museo Sans 500"/>
              </a:rPr>
              <a:t>Jokeit</a:t>
            </a:r>
            <a:r>
              <a:rPr lang="en-US" sz="1600" dirty="0">
                <a:solidFill>
                  <a:schemeClr val="tx2"/>
                </a:solidFill>
                <a:latin typeface="Museo Sans 500"/>
              </a:rPr>
              <a:t>, 2017)</a:t>
            </a:r>
          </a:p>
          <a:p>
            <a:endParaRPr lang="en-US" sz="3200" dirty="0">
              <a:solidFill>
                <a:schemeClr val="tx2"/>
              </a:solidFill>
              <a:latin typeface="Museo Sans 50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D86CB3-0D63-D8CA-0EAD-132AF731A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443" y="1681162"/>
            <a:ext cx="64674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Women With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11379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More likely to have PCOS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Especially associated with VPA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Inhibition of testosterone breakdown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Weight gain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Progesterone receptor blockade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Amenorrhea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Menstrual irregularities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Premature menopause</a:t>
            </a:r>
          </a:p>
          <a:p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							</a:t>
            </a:r>
            <a:r>
              <a:rPr lang="en-US" sz="1600" dirty="0">
                <a:solidFill>
                  <a:schemeClr val="tx2"/>
                </a:solidFill>
                <a:latin typeface="Museo Sans 500" panose="02000000000000000000"/>
              </a:rPr>
              <a:t>(</a:t>
            </a:r>
            <a:r>
              <a:rPr lang="en-US" sz="1600" dirty="0" err="1">
                <a:solidFill>
                  <a:schemeClr val="tx2"/>
                </a:solidFill>
                <a:latin typeface="Museo Sans 500" panose="02000000000000000000"/>
              </a:rPr>
              <a:t>Verrotti</a:t>
            </a:r>
            <a:r>
              <a:rPr lang="en-US" sz="1600" dirty="0">
                <a:solidFill>
                  <a:schemeClr val="tx2"/>
                </a:solidFill>
                <a:latin typeface="Museo Sans 500" panose="02000000000000000000"/>
              </a:rPr>
              <a:t> et al., 2009)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tx2"/>
              </a:solidFill>
              <a:latin typeface="Museo Sans 500" panose="02000000000000000000"/>
            </a:endParaRPr>
          </a:p>
          <a:p>
            <a:endParaRPr lang="en-US" sz="3200" dirty="0">
              <a:solidFill>
                <a:schemeClr val="tx2"/>
              </a:solidFill>
              <a:latin typeface="Museo Sans 500" panose="02000000000000000000"/>
            </a:endParaRPr>
          </a:p>
          <a:p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									</a:t>
            </a:r>
            <a:r>
              <a:rPr lang="en-US" sz="1600" dirty="0">
                <a:solidFill>
                  <a:schemeClr val="tx2"/>
                </a:solidFill>
                <a:latin typeface="Museo Sans 500" panose="02000000000000000000"/>
              </a:rPr>
              <a:t>(De Stefano et al., 2023)</a:t>
            </a:r>
            <a:endParaRPr lang="en-US" sz="1600" dirty="0">
              <a:solidFill>
                <a:schemeClr val="tx2"/>
              </a:solidFill>
              <a:latin typeface="ElsevierGulliver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tx2"/>
              </a:solidFill>
              <a:latin typeface="Museo Sans 500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009693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3" y="24770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Mental Health and Epilepsy Morbidity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3" y="1316348"/>
            <a:ext cx="592831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Higher likelihood of side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High likelihood of drug resistance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Increased risk of substance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Increased risk of suicide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Female patients with psychiatric comorbidities have a 5x risk of SUDEP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1 in 6 will develop mental health complaints as a med side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latin typeface="Museo Sans 5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latin typeface="Museo Sans 500"/>
            </a:endParaRPr>
          </a:p>
          <a:p>
            <a:r>
              <a:rPr lang="en-US" sz="1600" dirty="0">
                <a:solidFill>
                  <a:schemeClr val="tx2"/>
                </a:solidFill>
                <a:latin typeface="Museo Sans 500"/>
              </a:rPr>
              <a:t>		(</a:t>
            </a:r>
            <a:r>
              <a:rPr lang="en-US" sz="1600" dirty="0" err="1">
                <a:solidFill>
                  <a:schemeClr val="tx2"/>
                </a:solidFill>
                <a:latin typeface="Museo Sans 500"/>
              </a:rPr>
              <a:t>Hesdorffer</a:t>
            </a:r>
            <a:r>
              <a:rPr lang="en-US" sz="1600" dirty="0">
                <a:solidFill>
                  <a:schemeClr val="tx2"/>
                </a:solidFill>
                <a:latin typeface="Museo Sans 500"/>
              </a:rPr>
              <a:t> et al., 2015 </a:t>
            </a:r>
            <a:r>
              <a:rPr lang="en-US" sz="1600" dirty="0" err="1">
                <a:solidFill>
                  <a:schemeClr val="tx2"/>
                </a:solidFill>
                <a:latin typeface="Museo Sans 500"/>
              </a:rPr>
              <a:t>Svenison</a:t>
            </a:r>
            <a:r>
              <a:rPr lang="en-US" sz="1600" dirty="0">
                <a:solidFill>
                  <a:schemeClr val="tx2"/>
                </a:solidFill>
                <a:latin typeface="Museo Sans 500"/>
              </a:rPr>
              <a:t> et al. 2017)</a:t>
            </a:r>
          </a:p>
          <a:p>
            <a:endParaRPr lang="en-US" sz="3200" dirty="0">
              <a:solidFill>
                <a:schemeClr val="tx2"/>
              </a:solidFill>
              <a:latin typeface="Museo Sans 50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4812E-4707-197A-31C1-DF3D359C9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712" y="1185947"/>
            <a:ext cx="4430296" cy="44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8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Psychiatric Diagnoses and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Temporal lobe seizures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Can last for weeks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Associated with violence and suicide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Postictal depression may occur in up to 43%, anxiety in up to 45%</a:t>
            </a:r>
          </a:p>
          <a:p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Retrospective study of 2600 patients, 1 in 7 cases of psychosis due to ASMs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r>
              <a:rPr lang="en-US" sz="2800" dirty="0">
                <a:solidFill>
                  <a:schemeClr val="tx2"/>
                </a:solidFill>
                <a:latin typeface="Museo Sans 500"/>
              </a:rPr>
              <a:t>										</a:t>
            </a:r>
            <a:r>
              <a:rPr lang="en-US" dirty="0">
                <a:solidFill>
                  <a:schemeClr val="tx2"/>
                </a:solidFill>
                <a:latin typeface="Museo Sans 500"/>
              </a:rPr>
              <a:t>(</a:t>
            </a:r>
            <a:r>
              <a:rPr lang="en-US" dirty="0" err="1">
                <a:solidFill>
                  <a:schemeClr val="tx2"/>
                </a:solidFill>
                <a:latin typeface="Museo Sans 500"/>
              </a:rPr>
              <a:t>Kanner</a:t>
            </a:r>
            <a:r>
              <a:rPr lang="en-US" dirty="0">
                <a:solidFill>
                  <a:schemeClr val="tx2"/>
                </a:solidFill>
                <a:latin typeface="Museo Sans 500"/>
              </a:rPr>
              <a:t> 2004)</a:t>
            </a:r>
          </a:p>
        </p:txBody>
      </p:sp>
    </p:spTree>
    <p:extLst>
      <p:ext uri="{BB962C8B-B14F-4D97-AF65-F5344CB8AC3E}">
        <p14:creationId xmlns:p14="http://schemas.microsoft.com/office/powerpoint/2010/main" val="2341005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endParaRPr lang="en-US" sz="4400" dirty="0">
              <a:solidFill>
                <a:schemeClr val="bg1"/>
              </a:solidFill>
              <a:latin typeface="Bree Serif" panose="02000503040000020004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DA9321-CE3B-AFE1-4211-DBD6825A9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71" y="-68659"/>
            <a:ext cx="65714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14CDD-BD0E-71FE-5D09-BE3036B87B52}"/>
              </a:ext>
            </a:extLst>
          </p:cNvPr>
          <p:cNvSpPr txBox="1"/>
          <p:nvPr/>
        </p:nvSpPr>
        <p:spPr>
          <a:xfrm>
            <a:off x="9738360" y="6096000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Museo Sans 500"/>
              </a:rPr>
              <a:t>(</a:t>
            </a:r>
            <a:r>
              <a:rPr lang="en-US" dirty="0" err="1">
                <a:solidFill>
                  <a:schemeClr val="tx2"/>
                </a:solidFill>
                <a:latin typeface="Museo Sans 500"/>
              </a:rPr>
              <a:t>Mula</a:t>
            </a:r>
            <a:r>
              <a:rPr lang="en-US" dirty="0">
                <a:solidFill>
                  <a:schemeClr val="tx2"/>
                </a:solidFill>
                <a:latin typeface="Museo Sans 500"/>
              </a:rPr>
              <a:t> et al., 2021)</a:t>
            </a:r>
          </a:p>
        </p:txBody>
      </p:sp>
    </p:spTree>
    <p:extLst>
      <p:ext uri="{BB962C8B-B14F-4D97-AF65-F5344CB8AC3E}">
        <p14:creationId xmlns:p14="http://schemas.microsoft.com/office/powerpoint/2010/main" val="3050242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850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Management of Psychiatric Comorbidities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Evidence most SSRIs have no different than placebo risk for seizure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Avoid bupropion!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Reduce/switch problematic ASMs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Fluoxetine, fluvoxamine, and sertraline may increase PHT and VPA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Inducers (PHT, CBZ, barbs)  reduce blood levels of antipsychotics  (VPA acts as an inhibitor)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Clozapine has a 9.5 risk of seizure compared to placebo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Swedish study of over 21,000 children showed no increase in seizures with ADHD meds (ILAE confirmed)</a:t>
            </a:r>
          </a:p>
          <a:p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r>
              <a:rPr lang="en-US" sz="2400" dirty="0">
                <a:solidFill>
                  <a:schemeClr val="tx2"/>
                </a:solidFill>
                <a:latin typeface="Museo Sans 500"/>
              </a:rPr>
              <a:t>				</a:t>
            </a:r>
            <a:r>
              <a:rPr lang="en-US" dirty="0">
                <a:solidFill>
                  <a:schemeClr val="tx2"/>
                </a:solidFill>
                <a:latin typeface="Museo Sans 500"/>
              </a:rPr>
              <a:t>(</a:t>
            </a:r>
            <a:r>
              <a:rPr lang="en-US" dirty="0" err="1">
                <a:solidFill>
                  <a:schemeClr val="tx2"/>
                </a:solidFill>
                <a:latin typeface="Museo Sans 500"/>
              </a:rPr>
              <a:t>Alper</a:t>
            </a:r>
            <a:r>
              <a:rPr lang="en-US" dirty="0">
                <a:solidFill>
                  <a:schemeClr val="tx2"/>
                </a:solidFill>
                <a:latin typeface="Museo Sans 500"/>
              </a:rPr>
              <a:t> et al, 2006, Brickell, 2019, </a:t>
            </a:r>
            <a:r>
              <a:rPr lang="en-US" dirty="0" err="1">
                <a:solidFill>
                  <a:schemeClr val="tx2"/>
                </a:solidFill>
                <a:latin typeface="Museo Sans 500"/>
              </a:rPr>
              <a:t>Auvin</a:t>
            </a:r>
            <a:r>
              <a:rPr lang="en-US" dirty="0">
                <a:solidFill>
                  <a:schemeClr val="tx2"/>
                </a:solidFill>
                <a:latin typeface="Museo Sans 500"/>
              </a:rPr>
              <a:t> et al., 2018)</a:t>
            </a:r>
          </a:p>
        </p:txBody>
      </p:sp>
    </p:spTree>
    <p:extLst>
      <p:ext uri="{BB962C8B-B14F-4D97-AF65-F5344CB8AC3E}">
        <p14:creationId xmlns:p14="http://schemas.microsoft.com/office/powerpoint/2010/main" val="3883333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Seizures in Geriatric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6397678" y="1524453"/>
            <a:ext cx="453131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May mimic TIA, syncope, sleep disorders, sundowning,  dementia behaviors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Initially associated with 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Recent literature indicates consistent risk across dementia subtypes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AD more frequently encountered in clinic</a:t>
            </a: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sz="1600" dirty="0">
                <a:solidFill>
                  <a:schemeClr val="tx2"/>
                </a:solidFill>
                <a:latin typeface="Museo Sans 500"/>
              </a:rPr>
              <a:t>					(Hanke et al., 2022, </a:t>
            </a:r>
            <a:r>
              <a:rPr lang="en-US" sz="1600" dirty="0" err="1">
                <a:solidFill>
                  <a:schemeClr val="tx2"/>
                </a:solidFill>
                <a:latin typeface="Museo Sans 500"/>
              </a:rPr>
              <a:t>Arnald</a:t>
            </a:r>
            <a:r>
              <a:rPr lang="en-US" sz="1600" dirty="0">
                <a:solidFill>
                  <a:schemeClr val="tx2"/>
                </a:solidFill>
                <a:latin typeface="Museo Sans 500"/>
              </a:rPr>
              <a:t> et al., 2020)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F1909-98A8-B9E5-85FA-4C0D2150A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005" y="1423752"/>
            <a:ext cx="4531318" cy="47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25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-68659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70000" lnSpcReduction="2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Epilepsy in Patients With Intellectual Disability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316348"/>
            <a:ext cx="1158771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1 in 5 patients with ID (IQ &lt;65-75) has epilepsy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Prevalence of epilepsy increases with severity of ID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May be syndromic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e.g. Lennox </a:t>
            </a:r>
            <a:r>
              <a:rPr lang="en-US" sz="3200" dirty="0" err="1">
                <a:solidFill>
                  <a:schemeClr val="tx2"/>
                </a:solidFill>
              </a:rPr>
              <a:t>Gastaut</a:t>
            </a:r>
            <a:r>
              <a:rPr lang="en-US" sz="3200" dirty="0">
                <a:solidFill>
                  <a:schemeClr val="tx2"/>
                </a:solidFill>
              </a:rPr>
              <a:t>, Landau </a:t>
            </a:r>
            <a:r>
              <a:rPr lang="en-US" sz="3200" dirty="0" err="1">
                <a:solidFill>
                  <a:schemeClr val="tx2"/>
                </a:solidFill>
              </a:rPr>
              <a:t>Kleffner</a:t>
            </a:r>
            <a:r>
              <a:rPr lang="en-US" sz="3200" dirty="0">
                <a:solidFill>
                  <a:schemeClr val="tx2"/>
                </a:solidFill>
              </a:rPr>
              <a:t>, Dravet, </a:t>
            </a:r>
            <a:r>
              <a:rPr lang="en-US" sz="3200" dirty="0" err="1">
                <a:solidFill>
                  <a:schemeClr val="tx2"/>
                </a:solidFill>
              </a:rPr>
              <a:t>Doose</a:t>
            </a:r>
            <a:endParaRPr lang="en-US" sz="32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Involve neuropsychiatry early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May complicate consent for treatment (e.g. surgery)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									(Robertson et al. 2015)</a:t>
            </a:r>
          </a:p>
        </p:txBody>
      </p:sp>
    </p:spTree>
    <p:extLst>
      <p:ext uri="{BB962C8B-B14F-4D97-AF65-F5344CB8AC3E}">
        <p14:creationId xmlns:p14="http://schemas.microsoft.com/office/powerpoint/2010/main" val="3229481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B7C815-B996-2BBF-CBB7-E0CBA8312E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0913"/>
            <a:ext cx="12192000" cy="7198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993B4-548A-7050-2CE2-9207FBD82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-340912"/>
            <a:ext cx="12192000" cy="3457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1BA0DE-90D6-F09E-8873-674A6AD9A531}"/>
              </a:ext>
            </a:extLst>
          </p:cNvPr>
          <p:cNvSpPr txBox="1"/>
          <p:nvPr/>
        </p:nvSpPr>
        <p:spPr>
          <a:xfrm>
            <a:off x="406400" y="2936591"/>
            <a:ext cx="1137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Bree Serif" panose="02000503040000020004" pitchFamily="2" charset="77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E71B2F-1E8D-A0BB-D169-585BE63AF6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40" y="255188"/>
            <a:ext cx="5615920" cy="19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31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FE1E7-0CA4-8B8E-1893-21514DC9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09A2E-BC9F-A266-EFD5-62E719C72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F4C54855-AE02-3D95-D3DB-75DD520A0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FF28E4-6AF0-446C-9D4A-2B7C496AE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Hormones and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44994" y="1386064"/>
            <a:ext cx="711904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Estrogen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Proconvulsant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Decreases seizure threshold via glutamate receptors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Facilitates kindling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Progesterone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Anticonvulsant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Modulates GABA conductance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Prolactin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Postictal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Enzyme inducers] ASMs induce hepatic metabolism of sex hormones and increase hormone binding globulin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					      (Harden and Pennell, 2013)</a:t>
            </a:r>
          </a:p>
          <a:p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		</a:t>
            </a:r>
          </a:p>
          <a:p>
            <a:endParaRPr lang="en-US" sz="3200" dirty="0">
              <a:solidFill>
                <a:schemeClr val="tx2"/>
              </a:solidFill>
              <a:latin typeface="Museo Sans 500" panose="02000000000000000000"/>
            </a:endParaRPr>
          </a:p>
          <a:p>
            <a:r>
              <a:rPr lang="en-US" sz="3200" dirty="0">
                <a:solidFill>
                  <a:schemeClr val="tx2"/>
                </a:solidFill>
                <a:latin typeface="Museo Sans 500" panose="02000000000000000000"/>
              </a:rPr>
              <a:t>						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925110-CE72-FAC1-532E-8B0DCDBB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71" y="1596129"/>
            <a:ext cx="3532072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39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Catamenial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113792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Present in 1/3 of women with epilepsy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Doubling of seizures or seizure almost exclusively during specific times of menstrual cycle</a:t>
            </a:r>
          </a:p>
          <a:p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Menstrual exacerbation seen in up to 70% of patients with epilepsy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On average, a cycle is 28 days.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Day 1- First day of menses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Museo Sans 500"/>
              </a:rPr>
              <a:t>Day 14 (approx.)- Ovulation </a:t>
            </a: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Museo Sans 500"/>
              </a:rPr>
              <a:t>										</a:t>
            </a:r>
          </a:p>
          <a:p>
            <a:pPr lvl="1"/>
            <a:endParaRPr lang="en-US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Museo Sans 500"/>
              </a:rPr>
              <a:t>										(Herzog et al., 1997)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tx2"/>
              </a:solidFill>
              <a:latin typeface="Museo Sans 500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0589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Catamenial Epilepsy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8440378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Stage 1- Follicular (follicle develops)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Stage 2- Luteal (ovulation) (Type C2)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Stage 3- Menstruation (Type C1)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Estrogen to progesterone ratio highest in stages 2-3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Women with anovulatory cycles may have more seizures in ovulatory, luteal, and menstrual phases (Type C3)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r>
              <a:rPr lang="en-US" sz="1600" dirty="0">
                <a:solidFill>
                  <a:schemeClr val="tx2"/>
                </a:solidFill>
                <a:latin typeface="Museo Sans 500"/>
              </a:rPr>
              <a:t>																(Herzog et al., 1997)</a:t>
            </a: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Museo Sans 500"/>
              </a:rPr>
              <a:t>										</a:t>
            </a:r>
          </a:p>
          <a:p>
            <a:pPr lvl="1"/>
            <a:endParaRPr lang="en-US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Museo Sans 500"/>
              </a:rPr>
              <a:t>										</a:t>
            </a:r>
            <a:endParaRPr lang="en-US" sz="3200" dirty="0">
              <a:solidFill>
                <a:schemeClr val="tx2"/>
              </a:solidFill>
              <a:latin typeface="Museo Sans 500" panose="0200000000000000000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2BA234-2E5D-CDF8-1A50-47D99669A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860" y="1222056"/>
            <a:ext cx="293852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07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endParaRPr lang="en-US" sz="4400" dirty="0">
              <a:solidFill>
                <a:schemeClr val="bg1"/>
              </a:solidFill>
              <a:latin typeface="Bree Serif" panose="02000503040000020004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99C25B-E5D9-A54F-F70D-7107E1E43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900" y="0"/>
            <a:ext cx="604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1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4957-430D-AB79-6939-82AC49258FFE}"/>
              </a:ext>
            </a:extLst>
          </p:cNvPr>
          <p:cNvSpPr/>
          <p:nvPr/>
        </p:nvSpPr>
        <p:spPr>
          <a:xfrm>
            <a:off x="0" y="0"/>
            <a:ext cx="12192000" cy="943424"/>
          </a:xfrm>
          <a:prstGeom prst="rect">
            <a:avLst/>
          </a:prstGeom>
          <a:solidFill>
            <a:srgbClr val="98C7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1527D-1844-1DC4-27C5-554E63ECCF98}"/>
              </a:ext>
            </a:extLst>
          </p:cNvPr>
          <p:cNvSpPr/>
          <p:nvPr/>
        </p:nvSpPr>
        <p:spPr>
          <a:xfrm>
            <a:off x="0" y="943424"/>
            <a:ext cx="12192000" cy="137160"/>
          </a:xfrm>
          <a:prstGeom prst="rect">
            <a:avLst/>
          </a:prstGeom>
          <a:gradFill flip="none" rotWithShape="1">
            <a:gsLst>
              <a:gs pos="0">
                <a:srgbClr val="98C759"/>
              </a:gs>
              <a:gs pos="50000">
                <a:srgbClr val="258FAE"/>
              </a:gs>
              <a:gs pos="100000">
                <a:srgbClr val="2F50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996564-EA5B-7EC9-5315-A608801AC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82" y="245113"/>
            <a:ext cx="8190855" cy="627062"/>
          </a:xfrm>
          <a:noFill/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ree Serif" panose="0200050304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Progesterone Supplementation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79558-07BE-0A2D-4E94-79CE381E2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60" y="5707257"/>
            <a:ext cx="3279140" cy="111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C4FE8-B74E-318E-7DFA-944D0F60D18F}"/>
              </a:ext>
            </a:extLst>
          </p:cNvPr>
          <p:cNvSpPr txBox="1"/>
          <p:nvPr/>
        </p:nvSpPr>
        <p:spPr>
          <a:xfrm>
            <a:off x="472482" y="1596129"/>
            <a:ext cx="844037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Progesterone Treatment Trial (n=294) used natural progesterone supplements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No significant reduction in seizures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BUT post-hoc analysis showed 63 women with C1 type (3x seizures during menses) had reduction in seizures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useo Sans 500"/>
              </a:rPr>
              <a:t>Synthetic supplements reduce seizures by fully suppressing cycle</a:t>
            </a:r>
          </a:p>
          <a:p>
            <a:endParaRPr lang="en-US" sz="2800" dirty="0">
              <a:solidFill>
                <a:schemeClr val="tx2"/>
              </a:solidFill>
              <a:latin typeface="Museo Sans 500"/>
            </a:endParaRPr>
          </a:p>
          <a:p>
            <a:pPr algn="r"/>
            <a:r>
              <a:rPr lang="en-US" dirty="0">
                <a:solidFill>
                  <a:schemeClr val="tx2"/>
                </a:solidFill>
                <a:latin typeface="Museo Sans 500"/>
              </a:rPr>
              <a:t>(Herzog et al., 2012)</a:t>
            </a:r>
          </a:p>
          <a:p>
            <a:pPr lvl="1"/>
            <a:endParaRPr lang="en-US" sz="2400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Museo Sans 500"/>
              </a:rPr>
              <a:t>										</a:t>
            </a:r>
          </a:p>
          <a:p>
            <a:pPr lvl="1"/>
            <a:endParaRPr lang="en-US" dirty="0">
              <a:solidFill>
                <a:schemeClr val="tx2"/>
              </a:solidFill>
              <a:latin typeface="Museo Sans 50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Museo Sans 500"/>
              </a:rPr>
              <a:t>										</a:t>
            </a:r>
            <a:endParaRPr lang="en-US" sz="3200" dirty="0">
              <a:solidFill>
                <a:schemeClr val="tx2"/>
              </a:solidFill>
              <a:latin typeface="Museo Sans 500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73399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0f3d7d-c843-496b-b3d2-4f1419bb44d7">
      <Terms xmlns="http://schemas.microsoft.com/office/infopath/2007/PartnerControls"/>
    </lcf76f155ced4ddcb4097134ff3c332f>
    <TaxCatchAll xmlns="4144f6a5-e3a2-484d-9ecf-4b2ed24e3b2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AAA17441075E469833C8AD797131FC" ma:contentTypeVersion="18" ma:contentTypeDescription="Create a new document." ma:contentTypeScope="" ma:versionID="3fac22398924e6492a34165618e1d6a9">
  <xsd:schema xmlns:xsd="http://www.w3.org/2001/XMLSchema" xmlns:xs="http://www.w3.org/2001/XMLSchema" xmlns:p="http://schemas.microsoft.com/office/2006/metadata/properties" xmlns:ns2="1b0f3d7d-c843-496b-b3d2-4f1419bb44d7" xmlns:ns3="4144f6a5-e3a2-484d-9ecf-4b2ed24e3b2c" targetNamespace="http://schemas.microsoft.com/office/2006/metadata/properties" ma:root="true" ma:fieldsID="019078d0a07b7119eff1482834b89006" ns2:_="" ns3:_="">
    <xsd:import namespace="1b0f3d7d-c843-496b-b3d2-4f1419bb44d7"/>
    <xsd:import namespace="4144f6a5-e3a2-484d-9ecf-4b2ed24e3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f3d7d-c843-496b-b3d2-4f1419bb44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e338b5-23ad-486c-98c0-77a9843798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4f6a5-e3a2-484d-9ecf-4b2ed24e3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edf2f5-81ae-4e09-8eec-05131d6984c1}" ma:internalName="TaxCatchAll" ma:showField="CatchAllData" ma:web="4144f6a5-e3a2-484d-9ecf-4b2ed24e3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92D821-56B1-45C0-810E-9429F36ECC09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144f6a5-e3a2-484d-9ecf-4b2ed24e3b2c"/>
    <ds:schemaRef ds:uri="http://purl.org/dc/terms/"/>
    <ds:schemaRef ds:uri="1b0f3d7d-c843-496b-b3d2-4f1419bb44d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CD1ED7-76D2-46F8-80D1-AA0EE4C308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D697EF-78F0-40DF-9429-DE12CF4525CD}"/>
</file>

<file path=docProps/app.xml><?xml version="1.0" encoding="utf-8"?>
<Properties xmlns="http://schemas.openxmlformats.org/officeDocument/2006/extended-properties" xmlns:vt="http://schemas.openxmlformats.org/officeDocument/2006/docPropsVTypes">
  <TotalTime>9069</TotalTime>
  <Words>3517</Words>
  <Application>Microsoft Office PowerPoint</Application>
  <PresentationFormat>Widescreen</PresentationFormat>
  <Paragraphs>590</Paragraphs>
  <Slides>47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Bree Serif</vt:lpstr>
      <vt:lpstr>Calibri</vt:lpstr>
      <vt:lpstr>Calibri Light</vt:lpstr>
      <vt:lpstr>ElsevierGulliver</vt:lpstr>
      <vt:lpstr>Gotham</vt:lpstr>
      <vt:lpstr>Museo Sans 300</vt:lpstr>
      <vt:lpstr>Museo Sans 500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Lauren Sinclair</cp:lastModifiedBy>
  <cp:revision>25</cp:revision>
  <dcterms:created xsi:type="dcterms:W3CDTF">2022-11-26T12:11:37Z</dcterms:created>
  <dcterms:modified xsi:type="dcterms:W3CDTF">2024-01-05T00:24:03Z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0x0101000FAAA17441075E469833C8AD797131FC</vt:lpwstr>
  </property>
  <property fmtid="{D5CDD505-2E9C-101B-9397-08002B2CF9AE}" pid="3" name="MediaServiceImageTags">
    <vt:lpwstr/>
  </property>
</Properties>
</file>