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66175" y="1566545"/>
            <a:ext cx="3112135" cy="923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18288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250" spc="-20">
                <a:solidFill>
                  <a:srgbClr val="1E3863"/>
                </a:solidFill>
                <a:latin typeface="Calibri" panose="02020603050405020304" pitchFamily="2"/>
              </a:rPr>
              <a:t>New Treatments </a:t>
            </a:r>
          </a:p>
          <a:p>
            <a:pPr marL="0" marR="0" indent="0" algn="l">
              <a:lnSpc>
                <a:spcPts val="33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3250" spc="-25">
                <a:solidFill>
                  <a:srgbClr val="1E3863"/>
                </a:solidFill>
                <a:latin typeface="Calibri" panose="02020603050405020304" pitchFamily="2"/>
              </a:rPr>
              <a:t>for Rare Epilepsies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29345" y="2617470"/>
            <a:ext cx="3185160" cy="936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John M. Schreiber, MD,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Medical Director, EEG </a:t>
            </a:r>
          </a:p>
          <a:p>
            <a:pPr marL="0" marR="0" indent="0" algn="l">
              <a:lnSpc>
                <a:spcPts val="23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150" b="1" spc="-15">
                <a:solidFill>
                  <a:srgbClr val="A9D18E"/>
                </a:solidFill>
                <a:latin typeface="Calibri" panose="02020603050405020304" pitchFamily="2"/>
              </a:rPr>
              <a:t>Children’s National Hospital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9080" y="4189730"/>
            <a:ext cx="2182495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00" spc="-25">
                <a:solidFill>
                  <a:srgbClr val="FFFFFF"/>
                </a:solidFill>
                <a:latin typeface="Calibri" panose="02020603050405020304" pitchFamily="2"/>
              </a:rPr>
              <a:t>January 13-16,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86385" y="4530725"/>
            <a:ext cx="1606550" cy="263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spc="-75">
                <a:solidFill>
                  <a:srgbClr val="A9D18E"/>
                </a:solidFill>
                <a:latin typeface="Calibri" panose="02020603050405020304" pitchFamily="2"/>
              </a:rPr>
              <a:t>Key Largo, Florida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1975" y="229235"/>
            <a:ext cx="5834380" cy="584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b="1" spc="50">
                <a:solidFill>
                  <a:srgbClr val="2E5091"/>
                </a:solidFill>
                <a:latin typeface="Calibri" panose="02020603050405020304" pitchFamily="2"/>
              </a:rPr>
              <a:t>Tuberous Sclerosis Complex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0230" y="205105"/>
            <a:ext cx="5248275" cy="604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75">
                <a:solidFill>
                  <a:srgbClr val="FFFFFF"/>
                </a:solidFill>
                <a:latin typeface="Calibri" panose="02020603050405020304" pitchFamily="2"/>
              </a:rPr>
              <a:t>Anti-Seizure Medications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5945" y="1228090"/>
            <a:ext cx="2171700" cy="4632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295" rIns="0" bIns="0" anchor="t">
            <a:normAutofit fontScale="90000"/>
          </a:bodyPr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150" b="1" spc="80">
                <a:solidFill>
                  <a:srgbClr val="000000"/>
                </a:solidFill>
                <a:latin typeface="Calibri" panose="02020603050405020304" pitchFamily="2"/>
              </a:rPr>
              <a:t>Cannabidiol </a:t>
            </a:r>
          </a:p>
          <a:p>
            <a:pPr marL="0" marR="0" indent="0" algn="l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3150" b="1" spc="45">
                <a:solidFill>
                  <a:srgbClr val="000000"/>
                </a:solidFill>
                <a:latin typeface="Calibri" panose="02020603050405020304" pitchFamily="2"/>
              </a:rPr>
              <a:t>Fenfluramine </a:t>
            </a:r>
          </a:p>
          <a:p>
            <a:pPr marL="0" marR="0" indent="0" algn="l">
              <a:lnSpc>
                <a:spcPts val="3300"/>
              </a:lnSpc>
              <a:spcBef>
                <a:spcPts val="585"/>
              </a:spcBef>
              <a:spcAft>
                <a:spcPts val="24890"/>
              </a:spcAft>
            </a:pPr>
            <a:r>
              <a:rPr lang="en-US" sz="3150" b="1" spc="65">
                <a:solidFill>
                  <a:srgbClr val="000000"/>
                </a:solidFill>
                <a:latin typeface="Calibri" panose="02020603050405020304" pitchFamily="2"/>
              </a:rPr>
              <a:t>Stiripentol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8010" y="223520"/>
            <a:ext cx="7428230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5">
                <a:solidFill>
                  <a:srgbClr val="2E5292"/>
                </a:solidFill>
                <a:latin typeface="Calibri" panose="02020603050405020304" pitchFamily="2"/>
              </a:rPr>
              <a:t>Cannabidiol – Mechanism of Action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02920" y="1216660"/>
            <a:ext cx="8168640" cy="1636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2255" rIns="0" bIns="0" anchor="t"/>
          <a:lstStyle/>
          <a:p>
            <a:pPr marL="0" marR="0" indent="32004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∆</a:t>
            </a:r>
            <a:r>
              <a:rPr lang="en-US" sz="2350" spc="-5" baseline="30000">
                <a:solidFill>
                  <a:srgbClr val="000000"/>
                </a:solidFill>
                <a:latin typeface="Calibri" panose="02020603050405020304" pitchFamily="2"/>
              </a:rPr>
              <a:t>9</a:t>
            </a: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-tetrahydrocannabidiol (∆</a:t>
            </a:r>
            <a:r>
              <a:rPr lang="en-US" sz="2350" spc="-5" baseline="30000">
                <a:solidFill>
                  <a:srgbClr val="000000"/>
                </a:solidFill>
                <a:latin typeface="Calibri" panose="02020603050405020304" pitchFamily="2"/>
              </a:rPr>
              <a:t>9</a:t>
            </a: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-THC) binds two G-protein coupled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membrane receptors,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1</a:t>
            </a: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 and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2</a:t>
            </a:r>
            <a:r>
              <a:rPr lang="en-US" sz="100" spc="-1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0" marR="0" indent="320040" algn="l">
              <a:lnSpc>
                <a:spcPts val="26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Cannabidiol binds to different receptors, weakly to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1</a:t>
            </a: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 and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2</a:t>
            </a: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and acts on various ion channels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02920" y="2853055"/>
            <a:ext cx="7824470" cy="586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1930" rIns="0" bIns="0" anchor="t"/>
          <a:lstStyle/>
          <a:p>
            <a:pPr marL="0" marR="0" indent="365760" algn="l">
              <a:lnSpc>
                <a:spcPts val="2600"/>
              </a:lnSpc>
              <a:spcAft>
                <a:spcPts val="425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Endocannabinoids – anandamide and 2-arachidonoylglycerol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1185" y="223520"/>
            <a:ext cx="2450465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30">
                <a:solidFill>
                  <a:srgbClr val="2E5091"/>
                </a:solidFill>
                <a:latin typeface="Calibri" panose="02020603050405020304" pitchFamily="2"/>
              </a:rPr>
              <a:t>Cannabidiol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55320" y="193040"/>
            <a:ext cx="656526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20">
                <a:solidFill>
                  <a:srgbClr val="2E5292"/>
                </a:solidFill>
                <a:latin typeface="Calibri" panose="02020603050405020304" pitchFamily="2"/>
              </a:rPr>
              <a:t>Dravet Syndrome – Cannabidiol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89305" y="3464560"/>
            <a:ext cx="4675505" cy="2819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120 patients enrolled at 23 centers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internationally </a:t>
            </a:r>
          </a:p>
          <a:p>
            <a:pPr marL="0" marR="0" indent="0" algn="ctr">
              <a:lnSpc>
                <a:spcPts val="2400"/>
              </a:lnSpc>
              <a:spcBef>
                <a:spcPts val="89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Up to 20 mg/kg/d </a:t>
            </a:r>
          </a:p>
          <a:p>
            <a:pPr marL="0" marR="0" indent="0" algn="ctr">
              <a:lnSpc>
                <a:spcPts val="2400"/>
              </a:lnSpc>
              <a:spcBef>
                <a:spcPts val="89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Median convulsive seizure frequency </a:t>
            </a:r>
          </a:p>
          <a:p>
            <a:pPr marL="0" marR="0" indent="0" algn="ct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decreased from</a:t>
            </a:r>
            <a:r>
              <a:rPr lang="en-US" sz="2350" spc="-5">
                <a:solidFill>
                  <a:srgbClr val="FF0000"/>
                </a:solidFill>
                <a:latin typeface="Calibri" panose="02020603050405020304" pitchFamily="2"/>
              </a:rPr>
              <a:t> 12.4 to 5.9 per month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FF0000"/>
                </a:solidFill>
                <a:latin typeface="Calibri" panose="02020603050405020304" pitchFamily="2"/>
              </a:rPr>
              <a:t>on CBD vs 14.9 to 14.1 with placebo </a:t>
            </a:r>
          </a:p>
          <a:p>
            <a:pPr marL="0" marR="0" indent="0" algn="ctr">
              <a:lnSpc>
                <a:spcPts val="2400"/>
              </a:lnSpc>
              <a:spcBef>
                <a:spcPts val="865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Patients with ≥50% reduction in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seizures:</a:t>
            </a:r>
            <a:r>
              <a:rPr lang="en-US" sz="2350" spc="0">
                <a:solidFill>
                  <a:srgbClr val="FF0000"/>
                </a:solidFill>
                <a:latin typeface="Calibri" panose="02020603050405020304" pitchFamily="2"/>
              </a:rPr>
              <a:t> 43% CBD, 27% placebo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9915" y="223520"/>
            <a:ext cx="2448560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30">
                <a:solidFill>
                  <a:srgbClr val="2D5293"/>
                </a:solidFill>
                <a:latin typeface="Calibri" panose="02020603050405020304" pitchFamily="2"/>
              </a:rPr>
              <a:t>Cannabidiol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91185" y="223520"/>
            <a:ext cx="2450465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30">
                <a:solidFill>
                  <a:srgbClr val="2E5293"/>
                </a:solidFill>
                <a:latin typeface="Calibri" panose="02020603050405020304" pitchFamily="2"/>
              </a:rPr>
              <a:t>Cannabidiol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1185" y="217170"/>
            <a:ext cx="6144895" cy="635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100" spc="-45">
                <a:solidFill>
                  <a:srgbClr val="2E5091"/>
                </a:solidFill>
                <a:latin typeface="Calibri" panose="02020603050405020304" pitchFamily="2"/>
              </a:rPr>
              <a:t>Cannabidiol – Adverse Events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150350" y="2956560"/>
            <a:ext cx="2395220" cy="829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8 withdrew in each CBD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-55">
                <a:solidFill>
                  <a:srgbClr val="000000"/>
                </a:solidFill>
                <a:latin typeface="Calibri" panose="02020603050405020304" pitchFamily="2"/>
              </a:rPr>
              <a:t>group due to AEs (none in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45"/>
              </a:spcAft>
            </a:pPr>
            <a:r>
              <a:rPr lang="en-US" sz="1800" spc="-45">
                <a:solidFill>
                  <a:srgbClr val="000000"/>
                </a:solidFill>
                <a:latin typeface="Calibri" panose="02020603050405020304" pitchFamily="2"/>
              </a:rPr>
              <a:t>placebo)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2737485" cy="62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75">
                <a:solidFill>
                  <a:srgbClr val="2E5393"/>
                </a:solidFill>
                <a:latin typeface="Calibri" panose="02020603050405020304" pitchFamily="2"/>
              </a:rPr>
              <a:t>Fenfluramine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2295" y="1271270"/>
            <a:ext cx="11045825" cy="1801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Efficacy for epilepsy first reported in 1980s in patients with photosensitive, </a:t>
            </a:r>
          </a:p>
          <a:p>
            <a:pPr marL="320040" marR="0" indent="0" algn="l">
              <a:lnSpc>
                <a:spcPts val="28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self-induced seizures (Schoonjans et al., 2015) </a:t>
            </a:r>
          </a:p>
          <a:p>
            <a:pPr marL="0" marR="0" indent="32004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Compassionate use for Dravet syndrome granted by Belgium royal decree </a:t>
            </a:r>
          </a:p>
          <a:p>
            <a:pPr marL="32004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Calibri" panose="02020603050405020304" pitchFamily="2"/>
              </a:rPr>
              <a:t>in 2002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180975"/>
            <a:ext cx="7723505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45">
                <a:solidFill>
                  <a:srgbClr val="2D5293"/>
                </a:solidFill>
                <a:latin typeface="Calibri" panose="02020603050405020304" pitchFamily="2"/>
              </a:rPr>
              <a:t>Fenfluramine – study 1 (without STP)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61745" y="5744210"/>
            <a:ext cx="4200525" cy="546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50" spc="-60">
                <a:solidFill>
                  <a:srgbClr val="000000"/>
                </a:solidFill>
                <a:latin typeface="Calibri" panose="02020603050405020304" pitchFamily="2"/>
              </a:rPr>
              <a:t>Dose without stiripentol up to 0.7 mg/kg/day </a:t>
            </a:r>
          </a:p>
          <a:p>
            <a:pPr marL="0" marR="0" indent="0" algn="l">
              <a:lnSpc>
                <a:spcPts val="18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850" spc="-45">
                <a:solidFill>
                  <a:srgbClr val="000000"/>
                </a:solidFill>
                <a:latin typeface="Calibri" panose="02020603050405020304" pitchFamily="2"/>
              </a:rPr>
              <a:t>Dose WITH stiripentol up to 0.4 mg/kg/day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2313305" cy="62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75">
                <a:solidFill>
                  <a:srgbClr val="FFFFFF"/>
                </a:solidFill>
                <a:latin typeface="Calibri" panose="02020603050405020304" pitchFamily="2"/>
              </a:rPr>
              <a:t>Disclosures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24840" y="1304290"/>
            <a:ext cx="2870200" cy="4556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750" spc="-50">
                <a:solidFill>
                  <a:srgbClr val="1F3863"/>
                </a:solidFill>
                <a:latin typeface="Calibri" panose="02020603050405020304" pitchFamily="2"/>
              </a:rPr>
              <a:t>Speaker bureau </a:t>
            </a:r>
          </a:p>
          <a:p>
            <a:pPr marL="0" marR="0" indent="320040" algn="l">
              <a:lnSpc>
                <a:spcPts val="23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1F3863"/>
                </a:solidFill>
                <a:latin typeface="Georgia" panose="02020603050405020304" pitchFamily="1"/>
              </a:rPr>
              <a:t>Fenfluramine (UCB) </a:t>
            </a:r>
          </a:p>
          <a:p>
            <a:pPr marL="0" marR="0" indent="320040" algn="l">
              <a:lnSpc>
                <a:spcPts val="2300"/>
              </a:lnSpc>
              <a:spcBef>
                <a:spcPts val="7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25">
                <a:solidFill>
                  <a:srgbClr val="1F3863"/>
                </a:solidFill>
                <a:latin typeface="Georgia" panose="02020603050405020304" pitchFamily="1"/>
              </a:rPr>
              <a:t>Ganaxolone (Marinus) </a:t>
            </a:r>
          </a:p>
          <a:p>
            <a:pPr marL="0" marR="0" indent="0" algn="l">
              <a:lnSpc>
                <a:spcPts val="2800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750" spc="-50">
                <a:solidFill>
                  <a:srgbClr val="1F3863"/>
                </a:solidFill>
                <a:latin typeface="Calibri" panose="02020603050405020304" pitchFamily="2"/>
              </a:rPr>
              <a:t>Consultant </a:t>
            </a:r>
          </a:p>
          <a:p>
            <a:pPr marL="0" marR="0" indent="320040" algn="l">
              <a:lnSpc>
                <a:spcPts val="2300"/>
              </a:lnSpc>
              <a:spcBef>
                <a:spcPts val="29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1F3863"/>
                </a:solidFill>
                <a:latin typeface="Georgia" panose="02020603050405020304" pitchFamily="1"/>
              </a:rPr>
              <a:t>Neurocrine </a:t>
            </a:r>
          </a:p>
          <a:p>
            <a:pPr marL="0" marR="0" indent="320040" algn="l">
              <a:lnSpc>
                <a:spcPts val="2400"/>
              </a:lnSpc>
              <a:spcBef>
                <a:spcPts val="7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1F3863"/>
                </a:solidFill>
                <a:latin typeface="Georgia" panose="02020603050405020304" pitchFamily="1"/>
              </a:rPr>
              <a:t>Denali Therapeutics </a:t>
            </a:r>
          </a:p>
          <a:p>
            <a:pPr marL="0" marR="0" indent="0" algn="l">
              <a:lnSpc>
                <a:spcPts val="2800"/>
              </a:lnSpc>
              <a:spcBef>
                <a:spcPts val="2705"/>
              </a:spcBef>
              <a:spcAft>
                <a:spcPts val="0"/>
              </a:spcAft>
            </a:pPr>
            <a:r>
              <a:rPr lang="en-US" sz="2750" spc="-35">
                <a:solidFill>
                  <a:srgbClr val="1F3863"/>
                </a:solidFill>
                <a:latin typeface="Calibri" panose="02020603050405020304" pitchFamily="2"/>
              </a:rPr>
              <a:t>Clinical trials </a:t>
            </a:r>
          </a:p>
          <a:p>
            <a:pPr marL="0" marR="0" indent="320040" algn="l">
              <a:lnSpc>
                <a:spcPts val="24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1F3863"/>
                </a:solidFill>
                <a:latin typeface="Georgia" panose="02020603050405020304" pitchFamily="1"/>
              </a:rPr>
              <a:t>Stoke Therapeutics </a:t>
            </a:r>
          </a:p>
          <a:p>
            <a:pPr marL="0" marR="0" indent="320040" algn="l">
              <a:lnSpc>
                <a:spcPts val="2300"/>
              </a:lnSpc>
              <a:spcBef>
                <a:spcPts val="5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1F3863"/>
                </a:solidFill>
                <a:latin typeface="Georgia" panose="02020603050405020304" pitchFamily="1"/>
              </a:rPr>
              <a:t>Neurocrine </a:t>
            </a:r>
          </a:p>
          <a:p>
            <a:pPr marL="0" marR="0" indent="320040" algn="l">
              <a:lnSpc>
                <a:spcPts val="2300"/>
              </a:lnSpc>
              <a:spcBef>
                <a:spcPts val="7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1F3863"/>
                </a:solidFill>
                <a:latin typeface="Georgia" panose="02020603050405020304" pitchFamily="1"/>
              </a:rPr>
              <a:t>UCB </a:t>
            </a:r>
          </a:p>
          <a:p>
            <a:pPr marL="0" marR="0" indent="320040" algn="l">
              <a:lnSpc>
                <a:spcPts val="2300"/>
              </a:lnSpc>
              <a:spcBef>
                <a:spcPts val="70"/>
              </a:spcBef>
              <a:spcAft>
                <a:spcPts val="1770"/>
              </a:spcAft>
              <a:buFont typeface="Symbol"/>
              <a:buChar char="·"/>
            </a:pPr>
            <a:r>
              <a:rPr lang="en-US" sz="2000" spc="0">
                <a:solidFill>
                  <a:srgbClr val="1F3863"/>
                </a:solidFill>
                <a:latin typeface="Georgia" panose="02020603050405020304" pitchFamily="1"/>
              </a:rPr>
              <a:t>Eisai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564880" y="456565"/>
            <a:ext cx="252095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spc="-40">
                <a:solidFill>
                  <a:srgbClr val="000000"/>
                </a:solidFill>
                <a:latin typeface="Calibri" panose="02020603050405020304" pitchFamily="2"/>
              </a:rPr>
              <a:t>Echocardiogram q6 months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52145" y="182880"/>
            <a:ext cx="6880225" cy="595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32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60">
                <a:solidFill>
                  <a:srgbClr val="2E5292"/>
                </a:solidFill>
                <a:latin typeface="Calibri" panose="02020603050405020304" pitchFamily="2"/>
              </a:rPr>
              <a:t>Dravet Syndrome – Fenfluramine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223520"/>
            <a:ext cx="8698865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0"/>
              </a:spcAft>
            </a:pPr>
            <a:r>
              <a:rPr lang="en-US" sz="4050" spc="-25">
                <a:solidFill>
                  <a:srgbClr val="2E5192"/>
                </a:solidFill>
                <a:latin typeface="Calibri" panose="02020603050405020304" pitchFamily="2"/>
              </a:rPr>
              <a:t>Lennox-Gastaut Syndrome - Fenfluramine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18490" y="1085850"/>
            <a:ext cx="5739765" cy="1974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8440" rIns="0" bIns="0" anchor="t"/>
          <a:lstStyle/>
          <a:p>
            <a:pPr marL="0" marR="0" indent="320040" algn="l">
              <a:lnSpc>
                <a:spcPts val="28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First with RCT evidence in Dravet syndrome,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typically with concomitant valproic acid and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clobazam use (Chiron et al., 2000) </a:t>
            </a:r>
          </a:p>
          <a:p>
            <a:pPr marL="0" marR="0" indent="320040" algn="l">
              <a:lnSpc>
                <a:spcPts val="2500"/>
              </a:lnSpc>
              <a:spcBef>
                <a:spcPts val="35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15">
                <a:solidFill>
                  <a:srgbClr val="000000"/>
                </a:solidFill>
                <a:latin typeface="Calibri" panose="02020603050405020304" pitchFamily="2"/>
              </a:rPr>
              <a:t>Primary outcome – 50% responder rate for </a:t>
            </a:r>
          </a:p>
          <a:p>
            <a:pPr marL="320040" marR="0" indent="0" algn="l">
              <a:lnSpc>
                <a:spcPts val="2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clonic or tonic-clonic seizures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9120" y="187325"/>
            <a:ext cx="2157730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050" spc="-114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43585" y="1016000"/>
            <a:ext cx="7516495" cy="962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940" rIns="0" bIns="0" anchor="t"/>
          <a:lstStyle/>
          <a:p>
            <a:pPr marL="0" marR="0" indent="365760" algn="l">
              <a:lnSpc>
                <a:spcPts val="32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-60">
                <a:solidFill>
                  <a:srgbClr val="000000"/>
                </a:solidFill>
                <a:latin typeface="Calibri" panose="02020603050405020304" pitchFamily="2"/>
              </a:rPr>
              <a:t>Placebo or stiripentol added to valproic acid and clobazam </a:t>
            </a:r>
          </a:p>
          <a:p>
            <a:pPr marL="0" marR="0" indent="320040" algn="l">
              <a:lnSpc>
                <a:spcPts val="3200"/>
              </a:lnSpc>
              <a:spcBef>
                <a:spcPts val="0"/>
              </a:spcBef>
              <a:spcAft>
                <a:spcPts val="15"/>
              </a:spcAft>
              <a:buFont typeface="Symbol"/>
              <a:buChar char="·"/>
            </a:pPr>
            <a:r>
              <a:rPr lang="en-US" sz="2400" spc="-45">
                <a:solidFill>
                  <a:srgbClr val="000000"/>
                </a:solidFill>
                <a:latin typeface="Calibri" panose="02020603050405020304" pitchFamily="2"/>
              </a:rPr>
              <a:t>Clobazam and metabolite levels increased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299450" y="2435860"/>
            <a:ext cx="3154680" cy="2734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8440" rIns="0" bIns="0" anchor="t"/>
          <a:lstStyle/>
          <a:p>
            <a:pPr marL="0" marR="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25">
                <a:solidFill>
                  <a:srgbClr val="000000"/>
                </a:solidFill>
                <a:latin typeface="Calibri" panose="02020603050405020304" pitchFamily="2"/>
              </a:rPr>
              <a:t>Overall and convulsive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25">
                <a:solidFill>
                  <a:srgbClr val="000000"/>
                </a:solidFill>
                <a:latin typeface="Calibri" panose="02020603050405020304" pitchFamily="2"/>
              </a:rPr>
              <a:t>seizure frequency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45">
                <a:solidFill>
                  <a:srgbClr val="000000"/>
                </a:solidFill>
                <a:latin typeface="Calibri" panose="02020603050405020304" pitchFamily="2"/>
              </a:rPr>
              <a:t>described categorically </a:t>
            </a:r>
          </a:p>
          <a:p>
            <a:pPr marL="0" marR="0" indent="3200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20">
                <a:solidFill>
                  <a:srgbClr val="000000"/>
                </a:solidFill>
                <a:latin typeface="Calibri" panose="02020603050405020304" pitchFamily="2"/>
              </a:rPr>
              <a:t>Marked reduction –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25">
                <a:solidFill>
                  <a:srgbClr val="000000"/>
                </a:solidFill>
                <a:latin typeface="Calibri" panose="02020603050405020304" pitchFamily="2"/>
              </a:rPr>
              <a:t>frequency reduced ≥ 2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30">
                <a:solidFill>
                  <a:srgbClr val="000000"/>
                </a:solidFill>
                <a:latin typeface="Calibri" panose="02020603050405020304" pitchFamily="2"/>
              </a:rPr>
              <a:t>levels; mild reduction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35">
                <a:solidFill>
                  <a:srgbClr val="000000"/>
                </a:solidFill>
                <a:latin typeface="Calibri" panose="02020603050405020304" pitchFamily="2"/>
              </a:rPr>
              <a:t>reduced 1 level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293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11480" y="1030605"/>
            <a:ext cx="2465705" cy="590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0" marR="0" indent="274320" algn="l">
              <a:lnSpc>
                <a:spcPts val="3700"/>
              </a:lnSpc>
              <a:spcAft>
                <a:spcPts val="25"/>
              </a:spcAft>
              <a:buFont typeface="Symbol"/>
              <a:buChar char="·"/>
            </a:pPr>
            <a:r>
              <a:rPr lang="en-US" sz="2800" spc="-65">
                <a:solidFill>
                  <a:srgbClr val="000000"/>
                </a:solidFill>
                <a:latin typeface="Calibri" panose="02020603050405020304" pitchFamily="2"/>
              </a:rPr>
              <a:t>Mild reduction: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59790" y="1621155"/>
            <a:ext cx="3468370" cy="1400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36/103 (35%) </a:t>
            </a:r>
          </a:p>
          <a:p>
            <a:pPr marL="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2/6 STP (33%) alone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17/35 (49%) STP + clobazam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4/14 (29%) STP + VPA </a:t>
            </a:r>
          </a:p>
          <a:p>
            <a:pPr marL="0" marR="0" indent="274320" algn="l">
              <a:lnSpc>
                <a:spcPts val="2500"/>
              </a:lnSpc>
              <a:spcBef>
                <a:spcPts val="55"/>
              </a:spcBef>
              <a:spcAft>
                <a:spcPts val="275"/>
              </a:spcAft>
              <a:buFont typeface="Symbol"/>
              <a:buChar char="·"/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13/48 (27%) STP + VPA + clobazam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11480" y="3021965"/>
            <a:ext cx="2926080" cy="397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65">
                <a:solidFill>
                  <a:srgbClr val="000000"/>
                </a:solidFill>
                <a:latin typeface="Calibri" panose="02020603050405020304" pitchFamily="2"/>
              </a:rPr>
              <a:t>Marked reduction: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59790" y="3419475"/>
            <a:ext cx="3468370" cy="1400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32/103 (31%) </a:t>
            </a:r>
          </a:p>
          <a:p>
            <a:pPr marL="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0/6 STP (0%) alone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11/35 (31%) STP + clobazam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4/14 (29%) STP + VPA </a:t>
            </a:r>
          </a:p>
          <a:p>
            <a:pPr marL="0" marR="0" indent="274320" algn="l">
              <a:lnSpc>
                <a:spcPts val="2500"/>
              </a:lnSpc>
              <a:spcBef>
                <a:spcPts val="55"/>
              </a:spcBef>
              <a:spcAft>
                <a:spcPts val="295"/>
              </a:spcAft>
              <a:buFont typeface="Symbol"/>
              <a:buChar char="·"/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17/48 (35%) STP + VPA + clobazam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11480" y="4820285"/>
            <a:ext cx="2359025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3100"/>
              </a:lnSpc>
              <a:spcAft>
                <a:spcPts val="145"/>
              </a:spcAft>
              <a:buFont typeface="Symbol"/>
              <a:buChar char="·"/>
            </a:pPr>
            <a:r>
              <a:rPr lang="en-US" sz="2800" spc="-60">
                <a:solidFill>
                  <a:srgbClr val="FF0000"/>
                </a:solidFill>
                <a:latin typeface="Calibri" panose="02020603050405020304" pitchFamily="2"/>
              </a:rPr>
              <a:t>Any reduction: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59790" y="5230495"/>
            <a:ext cx="3465195" cy="1388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-5">
                <a:solidFill>
                  <a:srgbClr val="FF0000"/>
                </a:solidFill>
                <a:latin typeface="Calibri" panose="02020603050405020304" pitchFamily="2"/>
              </a:rPr>
              <a:t>68/103 (66%) </a:t>
            </a:r>
          </a:p>
          <a:p>
            <a:pPr marL="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2/6 STP (33%) alone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28/35 (80%) STP + clobazam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8/14 (57%) STP + VPA </a:t>
            </a:r>
          </a:p>
          <a:p>
            <a:pPr marL="0" marR="0" indent="274320" algn="l">
              <a:lnSpc>
                <a:spcPts val="2500"/>
              </a:lnSpc>
              <a:spcBef>
                <a:spcPts val="55"/>
              </a:spcBef>
              <a:spcAft>
                <a:spcPts val="250"/>
              </a:spcAft>
              <a:buFont typeface="Symbol"/>
              <a:buChar char="·"/>
            </a:pPr>
            <a:r>
              <a:rPr lang="en-US" sz="1800" spc="-25">
                <a:solidFill>
                  <a:srgbClr val="000000"/>
                </a:solidFill>
                <a:latin typeface="Calibri" panose="02020603050405020304" pitchFamily="2"/>
              </a:rPr>
              <a:t>30/48 (63%) STP + VPA + clobazam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03265" y="2496820"/>
            <a:ext cx="5678805" cy="271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8440" rIns="0" bIns="0" anchor="t"/>
          <a:lstStyle/>
          <a:p>
            <a:pPr marL="0" marR="0" indent="320040" algn="l">
              <a:lnSpc>
                <a:spcPts val="28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20">
                <a:solidFill>
                  <a:srgbClr val="000000"/>
                </a:solidFill>
                <a:latin typeface="Calibri" panose="02020603050405020304" pitchFamily="2"/>
              </a:rPr>
              <a:t>Dosing – 50 mg/kg/day divided bid or tid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(max 3000 mg/day) </a:t>
            </a:r>
          </a:p>
          <a:p>
            <a:pPr marL="0" marR="0" indent="320040" algn="l">
              <a:lnSpc>
                <a:spcPts val="25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Formulation – 250 mg and 500 mg capsules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and powder </a:t>
            </a:r>
          </a:p>
          <a:p>
            <a:pPr marL="0" marR="0" indent="320040" algn="l">
              <a:lnSpc>
                <a:spcPts val="25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15">
                <a:solidFill>
                  <a:srgbClr val="000000"/>
                </a:solidFill>
                <a:latin typeface="Calibri" panose="02020603050405020304" pitchFamily="2"/>
              </a:rPr>
              <a:t>Lab monitoring: CBC at baseline and q6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months to eval for neutropenia and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thrombocytopenia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798893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">
                <a:solidFill>
                  <a:srgbClr val="2E5091"/>
                </a:solidFill>
                <a:latin typeface="Calibri" panose="02020603050405020304" pitchFamily="2"/>
              </a:rPr>
              <a:t>New Therapeutics Under Investigation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461760" y="1829435"/>
            <a:ext cx="4105910" cy="2181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0" marR="0" indent="365760" algn="l">
              <a:lnSpc>
                <a:spcPts val="37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00000"/>
                </a:solidFill>
                <a:latin typeface="Calibri" panose="02020603050405020304" pitchFamily="2"/>
              </a:rPr>
              <a:t>Drug repurposing </a:t>
            </a:r>
          </a:p>
          <a:p>
            <a:pPr marL="0" marR="0" indent="365760" algn="l">
              <a:lnSpc>
                <a:spcPts val="3000"/>
              </a:lnSpc>
              <a:spcBef>
                <a:spcPts val="5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0">
                <a:solidFill>
                  <a:srgbClr val="000000"/>
                </a:solidFill>
                <a:latin typeface="Calibri" panose="02020603050405020304" pitchFamily="2"/>
              </a:rPr>
              <a:t>Novel therapies </a:t>
            </a:r>
          </a:p>
          <a:p>
            <a:pPr marL="0" marR="0" indent="365760" algn="l">
              <a:lnSpc>
                <a:spcPts val="3000"/>
              </a:lnSpc>
              <a:spcBef>
                <a:spcPts val="104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ASO to increase Nav1.1 </a:t>
            </a:r>
          </a:p>
          <a:p>
            <a:pPr marL="0" marR="0" indent="365760" algn="l">
              <a:lnSpc>
                <a:spcPts val="3700"/>
              </a:lnSpc>
              <a:spcBef>
                <a:spcPts val="775"/>
              </a:spcBef>
              <a:spcAft>
                <a:spcPts val="460"/>
              </a:spcAft>
              <a:buFont typeface="Symbol"/>
              <a:buChar char="·"/>
            </a:pPr>
            <a:r>
              <a:rPr lang="en-US" sz="2800" spc="-50">
                <a:solidFill>
                  <a:srgbClr val="000000"/>
                </a:solidFill>
                <a:latin typeface="Calibri" panose="02020603050405020304" pitchFamily="2"/>
              </a:rPr>
              <a:t>AAV Vector-based therapy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09930" y="4533900"/>
            <a:ext cx="2853055" cy="254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Han Z, et al., 2018 AES abstract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35255"/>
            <a:ext cx="9942830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80">
                <a:solidFill>
                  <a:srgbClr val="2E5091"/>
                </a:solidFill>
                <a:latin typeface="Calibri" panose="02020603050405020304" pitchFamily="2"/>
              </a:rPr>
              <a:t>Dravet Syndrome – Consensus on Management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89760" y="6083300"/>
            <a:ext cx="5053330" cy="126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900"/>
              </a:lnSpc>
              <a:spcAft>
                <a:spcPts val="20"/>
              </a:spcAft>
            </a:pPr>
            <a:r>
              <a:rPr lang="en-US" sz="850" b="1" spc="-30">
                <a:solidFill>
                  <a:srgbClr val="0053A6"/>
                </a:solidFill>
                <a:latin typeface="Arial" panose="02020603050405020304" pitchFamily="2"/>
              </a:rPr>
              <a:t>Epilepsia, Volume: 63, Issue: 7, Pages: 1761-1777, First published: 01 May 2022, DOI: (10.1111/epi.17274)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3880" y="186055"/>
            <a:ext cx="8524240" cy="591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0" marR="0" indent="0" algn="l">
              <a:lnSpc>
                <a:spcPts val="4200"/>
              </a:lnSpc>
              <a:spcAft>
                <a:spcPts val="40"/>
              </a:spcAft>
            </a:pPr>
            <a:r>
              <a:rPr lang="en-US" sz="4050" spc="-15">
                <a:solidFill>
                  <a:srgbClr val="2E5292"/>
                </a:solidFill>
                <a:latin typeface="Calibri" panose="02020603050405020304" pitchFamily="2"/>
              </a:rPr>
              <a:t>Tuberous Sclerosis Complex - Everolimus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193040"/>
            <a:ext cx="216725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60">
                <a:solidFill>
                  <a:srgbClr val="FFFFFF"/>
                </a:solidFill>
                <a:latin typeface="Calibri" panose="02020603050405020304" pitchFamily="2"/>
              </a:rPr>
              <a:t>Objectives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7325"/>
            <a:ext cx="12192000" cy="4403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3510" rIns="0" bIns="0" anchor="t"/>
          <a:lstStyle/>
          <a:p>
            <a:pPr marL="59436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Enumerate select epilepsy types with preferred treatment regimens </a:t>
            </a:r>
          </a:p>
          <a:p>
            <a:pPr marL="59436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Review rare genetic epilepsies including clinical presentation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5">
                <a:solidFill>
                  <a:srgbClr val="1F3863"/>
                </a:solidFill>
                <a:latin typeface="Calibri" panose="02020603050405020304" pitchFamily="2"/>
              </a:rPr>
              <a:t>diagnosis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5">
                <a:solidFill>
                  <a:srgbClr val="1F3863"/>
                </a:solidFill>
                <a:latin typeface="Calibri" panose="02020603050405020304" pitchFamily="2"/>
              </a:rPr>
              <a:t>(Lennox-Gastaut syndrome), Dravet syndrome, Tuberous Sclerosis Complex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0">
                <a:solidFill>
                  <a:srgbClr val="1F3863"/>
                </a:solidFill>
                <a:latin typeface="Calibri" panose="02020603050405020304" pitchFamily="2"/>
              </a:rPr>
              <a:t>CDKL5 Deficiency Disorder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30">
                <a:solidFill>
                  <a:srgbClr val="1F3863"/>
                </a:solidFill>
                <a:latin typeface="Calibri" panose="02020603050405020304" pitchFamily="2"/>
              </a:rPr>
              <a:t>Rett syndrome </a:t>
            </a:r>
          </a:p>
          <a:p>
            <a:pPr marL="594360" marR="0" indent="457200" algn="l">
              <a:lnSpc>
                <a:spcPts val="3000"/>
              </a:lnSpc>
              <a:spcBef>
                <a:spcPts val="29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Understand newly approved and emerging therapies for genetic epilepsies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5">
                <a:solidFill>
                  <a:srgbClr val="1F3863"/>
                </a:solidFill>
                <a:latin typeface="Calibri" panose="02020603050405020304" pitchFamily="2"/>
              </a:rPr>
              <a:t>and Lennox-Gastaut syndrome with attention to efficacy, safety,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0">
                <a:solidFill>
                  <a:srgbClr val="1F3863"/>
                </a:solidFill>
                <a:latin typeface="Calibri" panose="02020603050405020304" pitchFamily="2"/>
              </a:rPr>
              <a:t>monitoring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4010"/>
              </a:spcAft>
              <a:buFont typeface="Symbol"/>
              <a:buChar char="·"/>
            </a:pPr>
            <a:r>
              <a:rPr lang="en-US" sz="2000" spc="-5">
                <a:solidFill>
                  <a:srgbClr val="1F3863"/>
                </a:solidFill>
                <a:latin typeface="Calibri" panose="02020603050405020304" pitchFamily="2"/>
              </a:rPr>
              <a:t>Cannabidiol, fenfluramine, stiripentol, ganaxolone, trofinetide, etc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7055" y="180975"/>
            <a:ext cx="922909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110">
                <a:solidFill>
                  <a:srgbClr val="2E5091"/>
                </a:solidFill>
                <a:latin typeface="Calibri" panose="02020603050405020304" pitchFamily="2"/>
              </a:rPr>
              <a:t>Tuberous Sclerosis Complex – PREVeNT Trial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180975"/>
            <a:ext cx="922909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110">
                <a:solidFill>
                  <a:srgbClr val="2E5291"/>
                </a:solidFill>
                <a:latin typeface="Calibri" panose="02020603050405020304" pitchFamily="2"/>
              </a:rPr>
              <a:t>Tuberous Sclerosis Complex – PREVeNT Trial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180975"/>
            <a:ext cx="922909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110">
                <a:solidFill>
                  <a:srgbClr val="2E5192"/>
                </a:solidFill>
                <a:latin typeface="Calibri" panose="02020603050405020304" pitchFamily="2"/>
              </a:rPr>
              <a:t>Tuberous Sclerosis Complex – PREVeNT Trial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193040"/>
            <a:ext cx="8427720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0">
                <a:solidFill>
                  <a:srgbClr val="2E5292"/>
                </a:solidFill>
                <a:latin typeface="Calibri" panose="02020603050405020304" pitchFamily="2"/>
              </a:rPr>
              <a:t>CDKL5 Deficiency Disorder - Ganaxolone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62000" y="1022985"/>
            <a:ext cx="10314305" cy="1499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200" spc="-40">
                <a:solidFill>
                  <a:srgbClr val="000000"/>
                </a:solidFill>
                <a:latin typeface="Calibri" panose="02020603050405020304" pitchFamily="2"/>
              </a:rPr>
              <a:t>Early-onset developmental and epileptic encephalopathy due to pathogenic variants in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i="1" spc="-55">
                <a:solidFill>
                  <a:srgbClr val="000000"/>
                </a:solidFill>
                <a:latin typeface="Calibri" panose="02020603050405020304" pitchFamily="2"/>
              </a:rPr>
              <a:t>CDKL5</a:t>
            </a:r>
            <a:r>
              <a:rPr lang="en-US" sz="2200" spc="-45">
                <a:solidFill>
                  <a:srgbClr val="000000"/>
                </a:solidFill>
                <a:latin typeface="Calibri" panose="02020603050405020304" pitchFamily="2"/>
              </a:rPr>
              <a:t>; associated with cortical vision impairment, ID, hypotonia, intractable seizures and IS </a:t>
            </a:r>
          </a:p>
          <a:p>
            <a:pPr marL="0" marR="0" indent="0" algn="l">
              <a:lnSpc>
                <a:spcPts val="2400"/>
              </a:lnSpc>
              <a:spcBef>
                <a:spcPts val="935"/>
              </a:spcBef>
              <a:spcAft>
                <a:spcPts val="0"/>
              </a:spcAft>
            </a:pPr>
            <a:r>
              <a:rPr lang="en-US" sz="2200" spc="-40">
                <a:solidFill>
                  <a:srgbClr val="000000"/>
                </a:solidFill>
                <a:latin typeface="Calibri" panose="02020603050405020304" pitchFamily="2"/>
              </a:rPr>
              <a:t>1:40,000-60,000 live births </a:t>
            </a:r>
          </a:p>
          <a:p>
            <a:pPr marL="0" marR="0" indent="0" algn="l">
              <a:lnSpc>
                <a:spcPts val="2400"/>
              </a:lnSpc>
              <a:spcBef>
                <a:spcPts val="955"/>
              </a:spcBef>
              <a:spcAft>
                <a:spcPts val="0"/>
              </a:spcAft>
            </a:pPr>
            <a:r>
              <a:rPr lang="en-US" sz="2200" spc="-40">
                <a:solidFill>
                  <a:srgbClr val="000000"/>
                </a:solidFill>
                <a:latin typeface="Calibri" panose="02020603050405020304" pitchFamily="2"/>
              </a:rPr>
              <a:t>Ganaxolone is a neurosteroid that increased GABAergic phasic and tonic inhibition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5760720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30">
                <a:solidFill>
                  <a:srgbClr val="2E5292"/>
                </a:solidFill>
                <a:latin typeface="Calibri" panose="02020603050405020304" pitchFamily="2"/>
              </a:rPr>
              <a:t>Rett Syndrome - Trofinetide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63295" y="1195070"/>
            <a:ext cx="10454640" cy="3507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0" marR="0" indent="36576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Rett syndrome – X-linked; pathogenic variants in </a:t>
            </a:r>
            <a:r>
              <a:rPr lang="en-US" sz="2750" i="1" spc="-10">
                <a:solidFill>
                  <a:srgbClr val="000000"/>
                </a:solidFill>
                <a:latin typeface="Calibri" panose="02020603050405020304" pitchFamily="2"/>
              </a:rPr>
              <a:t>MECP2 </a:t>
            </a:r>
          </a:p>
          <a:p>
            <a:pPr marL="0" marR="0" indent="36576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Normal until 6-18 months, then progressive microcephaly, </a:t>
            </a:r>
          </a:p>
          <a:p>
            <a:pPr marL="3657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developmental regression, intractable seizures, etc </a:t>
            </a:r>
          </a:p>
          <a:p>
            <a:pPr marL="0" marR="0" indent="36576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~7/100,000 girls (rare and more severe in boys) </a:t>
            </a:r>
          </a:p>
          <a:p>
            <a:pPr marL="0" marR="0" indent="36576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Trofinetide is a synthetic analogue of glycine-proline-glutamate, </a:t>
            </a:r>
          </a:p>
          <a:p>
            <a:pPr marL="3657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enzymatically cleaved from IGF-1 </a:t>
            </a:r>
          </a:p>
          <a:p>
            <a:pPr marL="0" marR="0" indent="36576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00000"/>
                </a:solidFill>
                <a:latin typeface="Calibri" panose="02020603050405020304" pitchFamily="2"/>
              </a:rPr>
              <a:t>Proposed MOA – decreases neuroinflammation and improves synaptic </a:t>
            </a:r>
          </a:p>
          <a:p>
            <a:pPr marL="3657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55">
                <a:solidFill>
                  <a:srgbClr val="000000"/>
                </a:solidFill>
                <a:latin typeface="Calibri" panose="02020603050405020304" pitchFamily="2"/>
              </a:rPr>
              <a:t>function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7695" y="181610"/>
            <a:ext cx="5760720" cy="598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0" marR="0" indent="0" algn="l">
              <a:lnSpc>
                <a:spcPts val="4200"/>
              </a:lnSpc>
              <a:spcAft>
                <a:spcPts val="20"/>
              </a:spcAft>
            </a:pPr>
            <a:r>
              <a:rPr lang="en-US" sz="4100" spc="-70">
                <a:solidFill>
                  <a:srgbClr val="2E5091"/>
                </a:solidFill>
                <a:latin typeface="Calibri" panose="02020603050405020304" pitchFamily="2"/>
              </a:rPr>
              <a:t>Rett Syndrome - Trofinetide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5155" y="182880"/>
            <a:ext cx="5763260" cy="59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4200"/>
              </a:lnSpc>
              <a:spcAft>
                <a:spcPts val="10"/>
              </a:spcAft>
            </a:pPr>
            <a:r>
              <a:rPr lang="en-US" sz="4100" spc="-70">
                <a:solidFill>
                  <a:srgbClr val="2E5091"/>
                </a:solidFill>
                <a:latin typeface="Calibri" panose="02020603050405020304" pitchFamily="2"/>
              </a:rPr>
              <a:t>Rett Syndrome - Trofinetide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5675" y="4517390"/>
            <a:ext cx="8253095" cy="699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Calibri" panose="02020603050405020304" pitchFamily="2"/>
              </a:rPr>
              <a:t>Similar benefits seen regardless of age, baseline RSBQ severity, and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Calibri" panose="02020603050405020304" pitchFamily="2"/>
              </a:rPr>
              <a:t>mutation severity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187325"/>
            <a:ext cx="5760720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050" spc="-50">
                <a:solidFill>
                  <a:srgbClr val="2E5292"/>
                </a:solidFill>
                <a:latin typeface="Calibri" panose="02020603050405020304" pitchFamily="2"/>
              </a:rPr>
              <a:t>Rett Syndrome - Trofinetide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193040"/>
            <a:ext cx="216725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60">
                <a:solidFill>
                  <a:srgbClr val="FFFFFF"/>
                </a:solidFill>
                <a:latin typeface="Calibri" panose="02020603050405020304" pitchFamily="2"/>
              </a:rPr>
              <a:t>Objectives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7325"/>
            <a:ext cx="12192000" cy="4403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3510" rIns="0" bIns="0" anchor="t"/>
          <a:lstStyle/>
          <a:p>
            <a:pPr marL="59436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Enumerate select epilepsy types with preferred treatment regimens </a:t>
            </a:r>
          </a:p>
          <a:p>
            <a:pPr marL="59436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Review rare genetic epilepsies including clinical presentation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5">
                <a:solidFill>
                  <a:srgbClr val="1F3863"/>
                </a:solidFill>
                <a:latin typeface="Calibri" panose="02020603050405020304" pitchFamily="2"/>
              </a:rPr>
              <a:t>diagnosis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5">
                <a:solidFill>
                  <a:srgbClr val="1F3863"/>
                </a:solidFill>
                <a:latin typeface="Calibri" panose="02020603050405020304" pitchFamily="2"/>
              </a:rPr>
              <a:t>(Lennox-Gastaut syndrome), Dravet syndrome, Tuberous Sclerosis Complex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0">
                <a:solidFill>
                  <a:srgbClr val="1F3863"/>
                </a:solidFill>
                <a:latin typeface="Calibri" panose="02020603050405020304" pitchFamily="2"/>
              </a:rPr>
              <a:t>CDKL5 Deficiency Disorder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30">
                <a:solidFill>
                  <a:srgbClr val="1F3863"/>
                </a:solidFill>
                <a:latin typeface="Calibri" panose="02020603050405020304" pitchFamily="2"/>
              </a:rPr>
              <a:t>Rett syndrome </a:t>
            </a:r>
          </a:p>
          <a:p>
            <a:pPr marL="594360" marR="0" indent="457200" algn="l">
              <a:lnSpc>
                <a:spcPts val="3000"/>
              </a:lnSpc>
              <a:spcBef>
                <a:spcPts val="29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Understand newly approved and emerging therapies for genetic epilepsies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5">
                <a:solidFill>
                  <a:srgbClr val="1F3863"/>
                </a:solidFill>
                <a:latin typeface="Calibri" panose="02020603050405020304" pitchFamily="2"/>
              </a:rPr>
              <a:t>and Lennox-Gastaut syndrome with attention to efficacy, safety,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0">
                <a:solidFill>
                  <a:srgbClr val="1F3863"/>
                </a:solidFill>
                <a:latin typeface="Calibri" panose="02020603050405020304" pitchFamily="2"/>
              </a:rPr>
              <a:t>monitoring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4010"/>
              </a:spcAft>
              <a:buFont typeface="Symbol"/>
              <a:buChar char="·"/>
            </a:pPr>
            <a:r>
              <a:rPr lang="en-US" sz="2000" spc="-5">
                <a:solidFill>
                  <a:srgbClr val="1F3863"/>
                </a:solidFill>
                <a:latin typeface="Calibri" panose="02020603050405020304" pitchFamily="2"/>
              </a:rPr>
              <a:t>Cannabidiol, fenfluramine, stiripentol, ganaxolone, trofinetide, etc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067175" y="2984500"/>
            <a:ext cx="4067175" cy="1217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0" marR="0" indent="0" algn="ctr">
              <a:lnSpc>
                <a:spcPts val="8700"/>
              </a:lnSpc>
              <a:spcAft>
                <a:spcPts val="0"/>
              </a:spcAft>
            </a:pPr>
            <a:r>
              <a:rPr lang="en-US" sz="7850" spc="-100">
                <a:solidFill>
                  <a:srgbClr val="FFFFFF"/>
                </a:solidFill>
                <a:latin typeface="Calibri" panose="02020603050405020304" pitchFamily="2"/>
              </a:rPr>
              <a:t>Questions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7055" y="193040"/>
            <a:ext cx="8564880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5">
                <a:solidFill>
                  <a:srgbClr val="FFFFFF"/>
                </a:solidFill>
                <a:latin typeface="Calibri" panose="02020603050405020304" pitchFamily="2"/>
              </a:rPr>
              <a:t>Treatment for Specific Genetic Epilepsies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273810"/>
            <a:ext cx="12192000" cy="2451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5943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Dravet syndrome due to </a:t>
            </a: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SCN1A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valproate,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stiripentol, fenfluramine,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clobazam,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cannabidiol,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topiramate, </a:t>
            </a:r>
          </a:p>
          <a:p>
            <a:pPr marL="5943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others; AVOID medications that block the voltage-gated sodium channel such as phenytoin, carbamazepine,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oxcarbazepine, lamotrigine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SCN2A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GoF – medications that block the voltage-gated sodium channel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SCN8A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GoF – </a:t>
            </a:r>
            <a:r>
              <a:rPr lang="en-US" sz="2000" u="sng" spc="0">
                <a:solidFill>
                  <a:srgbClr val="000000"/>
                </a:solidFill>
                <a:latin typeface="Calibri" panose="02020603050405020304" pitchFamily="2"/>
              </a:rPr>
              <a:t>medications that block the voltage-gated sodium channel; avoid levetiracetam 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10">
                <a:solidFill>
                  <a:srgbClr val="000000"/>
                </a:solidFill>
                <a:latin typeface="Calibri" panose="02020603050405020304" pitchFamily="2"/>
              </a:rPr>
              <a:t>POLG </a:t>
            </a: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– DO NOT use valproate </a:t>
            </a:r>
          </a:p>
          <a:p>
            <a:pPr marL="594360" marR="0" indent="0" algn="l">
              <a:lnSpc>
                <a:spcPts val="24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TSC1/TSC2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vigabatrin,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everolimus, cannabidiol </a:t>
            </a:r>
          </a:p>
          <a:p>
            <a:pPr marL="5943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KCNQ2/ KCNQ3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ezogabine, medications that block the voltage-gated sodium channel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724910"/>
            <a:ext cx="7186930" cy="2904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5943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SCL2A1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– ketogenic diet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ALDH7A1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– pyridoxine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PNPO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pyridoxine or pyridoxal-5’-phosphate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CLN2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cerliponase alfa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CACNA1A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acetazolamide </a:t>
            </a:r>
          </a:p>
          <a:p>
            <a:pPr marL="594360" marR="0" indent="0" algn="l">
              <a:lnSpc>
                <a:spcPts val="24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2000" i="1" spc="-10">
                <a:solidFill>
                  <a:srgbClr val="000000"/>
                </a:solidFill>
                <a:latin typeface="Calibri" panose="02020603050405020304" pitchFamily="2"/>
              </a:rPr>
              <a:t>CDKL5 </a:t>
            </a: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– </a:t>
            </a:r>
            <a:r>
              <a:rPr lang="en-US" sz="2000" b="1" spc="-10">
                <a:solidFill>
                  <a:srgbClr val="000000"/>
                </a:solidFill>
                <a:latin typeface="Calibri" panose="02020603050405020304" pitchFamily="2"/>
              </a:rPr>
              <a:t>ganaxolone </a:t>
            </a:r>
          </a:p>
          <a:p>
            <a:pPr marL="5943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Rett syndrome (</a:t>
            </a: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MECP2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) –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trofinetide </a:t>
            </a:r>
          </a:p>
          <a:p>
            <a:pPr marL="594360" marR="0" indent="0" algn="l">
              <a:lnSpc>
                <a:spcPts val="2000"/>
              </a:lnSpc>
              <a:spcBef>
                <a:spcPts val="185"/>
              </a:spcBef>
              <a:spcAft>
                <a:spcPts val="3695"/>
              </a:spcAft>
            </a:pPr>
            <a:r>
              <a:rPr lang="en-US" sz="2000" spc="-15">
                <a:solidFill>
                  <a:srgbClr val="000000"/>
                </a:solidFill>
                <a:latin typeface="Calibri" panose="02020603050405020304" pitchFamily="2"/>
              </a:rPr>
              <a:t>*There are others with a less clear preferred treatment regimen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9390"/>
            <a:ext cx="4124325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30">
                <a:solidFill>
                  <a:srgbClr val="FFFFFF"/>
                </a:solidFill>
                <a:latin typeface="Calibri" panose="02020603050405020304" pitchFamily="2"/>
              </a:rPr>
              <a:t>Epilepsy Syndromes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3880" y="1228090"/>
            <a:ext cx="4572000" cy="4632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0" rIns="0" bIns="0" anchor="t">
            <a:normAutofit fontScale="95000"/>
          </a:bodyPr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3100" b="1" spc="60">
                <a:solidFill>
                  <a:srgbClr val="000000"/>
                </a:solidFill>
                <a:latin typeface="Calibri" panose="02020603050405020304" pitchFamily="2"/>
              </a:rPr>
              <a:t>Lennox-Gastaut Syndrome </a:t>
            </a:r>
          </a:p>
          <a:p>
            <a:pPr marL="0" marR="0" indent="0" algn="l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100" b="1" spc="40">
                <a:solidFill>
                  <a:srgbClr val="000000"/>
                </a:solidFill>
                <a:latin typeface="Calibri" panose="02020603050405020304" pitchFamily="2"/>
              </a:rPr>
              <a:t>Dravet Syndrome </a:t>
            </a:r>
          </a:p>
          <a:p>
            <a:pPr marL="0" marR="0" indent="0" algn="l">
              <a:lnSpc>
                <a:spcPts val="3200"/>
              </a:lnSpc>
              <a:spcBef>
                <a:spcPts val="600"/>
              </a:spcBef>
              <a:spcAft>
                <a:spcPts val="24890"/>
              </a:spcAft>
            </a:pPr>
            <a:r>
              <a:rPr lang="en-US" sz="3100" b="1" spc="50">
                <a:solidFill>
                  <a:srgbClr val="000000"/>
                </a:solidFill>
                <a:latin typeface="Calibri" panose="02020603050405020304" pitchFamily="2"/>
              </a:rPr>
              <a:t>Tuberous Sclerosis Complex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241300"/>
            <a:ext cx="550799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00" b="1" spc="65">
                <a:solidFill>
                  <a:srgbClr val="2E5091"/>
                </a:solidFill>
                <a:latin typeface="Calibri" panose="02020603050405020304" pitchFamily="2"/>
              </a:rPr>
              <a:t>Lennox-Gastaut Syndrome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65175" y="1337945"/>
            <a:ext cx="10302240" cy="3511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9705" rIns="0" bIns="0" anchor="t">
            <a:normAutofit fontScale="90000"/>
          </a:bodyPr>
          <a:lstStyle/>
          <a:p>
            <a:pPr marL="0" marR="0" indent="36576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3100" b="1" spc="120">
                <a:solidFill>
                  <a:srgbClr val="000000"/>
                </a:solidFill>
                <a:latin typeface="Calibri" panose="02020603050405020304" pitchFamily="2"/>
              </a:rPr>
              <a:t>Epileptic seizures – tonic axial, atonic, and atypical absence </a:t>
            </a:r>
          </a:p>
          <a:p>
            <a:pPr marL="0" marR="0" indent="365760" algn="l">
              <a:lnSpc>
                <a:spcPts val="3100"/>
              </a:lnSpc>
              <a:spcBef>
                <a:spcPts val="630"/>
              </a:spcBef>
              <a:spcAft>
                <a:spcPts val="0"/>
              </a:spcAft>
              <a:buFont typeface="Symbol"/>
              <a:buChar char="·"/>
            </a:pPr>
            <a:r>
              <a:rPr lang="en-US" sz="3100" b="1" spc="105">
                <a:solidFill>
                  <a:srgbClr val="000000"/>
                </a:solidFill>
                <a:latin typeface="Calibri" panose="02020603050405020304" pitchFamily="2"/>
              </a:rPr>
              <a:t>EEG abnormalities – bursts of diffuse slow spike-waves (</a:t>
            </a:r>
            <a:r>
              <a:rPr lang="en-US" sz="3150" b="1" i="1" spc="105">
                <a:solidFill>
                  <a:srgbClr val="000000"/>
                </a:solidFill>
                <a:latin typeface="Calibri" panose="02020603050405020304" pitchFamily="2"/>
              </a:rPr>
              <a:t>petit </a:t>
            </a:r>
          </a:p>
          <a:p>
            <a:pPr marL="3657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b="1" i="1" spc="135">
                <a:solidFill>
                  <a:srgbClr val="000000"/>
                </a:solidFill>
                <a:latin typeface="Calibri" panose="02020603050405020304" pitchFamily="2"/>
              </a:rPr>
              <a:t>mal</a:t>
            </a:r>
            <a:r>
              <a:rPr lang="en-US" sz="3100" b="1" spc="135">
                <a:solidFill>
                  <a:srgbClr val="000000"/>
                </a:solidFill>
                <a:latin typeface="Calibri" panose="02020603050405020304" pitchFamily="2"/>
              </a:rPr>
              <a:t>variant) during wakefulness and burst of fast rhythmic </a:t>
            </a:r>
          </a:p>
          <a:p>
            <a:pPr marL="365760" marR="0" indent="0" algn="l">
              <a:lnSpc>
                <a:spcPts val="3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100" b="1" spc="120">
                <a:solidFill>
                  <a:srgbClr val="000000"/>
                </a:solidFill>
                <a:latin typeface="Calibri" panose="02020603050405020304" pitchFamily="2"/>
              </a:rPr>
              <a:t>waves and slow polyspikes and above all generalized fast </a:t>
            </a:r>
          </a:p>
          <a:p>
            <a:pPr marL="3657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spc="135">
                <a:solidFill>
                  <a:srgbClr val="000000"/>
                </a:solidFill>
                <a:latin typeface="Calibri" panose="02020603050405020304" pitchFamily="2"/>
              </a:rPr>
              <a:t>rhythms at about [≥]10 Hz during sleep (background usually </a:t>
            </a:r>
          </a:p>
          <a:p>
            <a:pPr marL="365760" marR="0" indent="0" algn="l">
              <a:lnSpc>
                <a:spcPts val="3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100" b="1" spc="110">
                <a:solidFill>
                  <a:srgbClr val="000000"/>
                </a:solidFill>
                <a:latin typeface="Calibri" panose="02020603050405020304" pitchFamily="2"/>
              </a:rPr>
              <a:t>slow and poorly organized) </a:t>
            </a:r>
          </a:p>
          <a:p>
            <a:pPr marL="0" marR="0" indent="365760" algn="l">
              <a:lnSpc>
                <a:spcPts val="31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3100" b="1" spc="120">
                <a:solidFill>
                  <a:srgbClr val="000000"/>
                </a:solidFill>
                <a:latin typeface="Calibri" panose="02020603050405020304" pitchFamily="2"/>
              </a:rPr>
              <a:t>Slowness in intellectual growth and associated difficulties in </a:t>
            </a:r>
          </a:p>
          <a:p>
            <a:pPr marL="3657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spc="100">
                <a:solidFill>
                  <a:srgbClr val="000000"/>
                </a:solidFill>
                <a:latin typeface="Calibri" panose="02020603050405020304" pitchFamily="2"/>
              </a:rPr>
              <a:t>personality disorders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65175" y="4849495"/>
            <a:ext cx="4370705" cy="617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0180" rIns="0" bIns="0" anchor="t">
            <a:normAutofit fontScale="90000"/>
          </a:bodyPr>
          <a:lstStyle/>
          <a:p>
            <a:pPr marL="0" marR="0" indent="320040" algn="l">
              <a:lnSpc>
                <a:spcPts val="3100"/>
              </a:lnSpc>
              <a:spcAft>
                <a:spcPts val="385"/>
              </a:spcAft>
              <a:buFont typeface="Symbol"/>
              <a:buChar char="·"/>
            </a:pPr>
            <a:r>
              <a:rPr lang="en-US" sz="3100" b="1" spc="45">
                <a:solidFill>
                  <a:srgbClr val="000000"/>
                </a:solidFill>
                <a:latin typeface="Calibri" panose="02020603050405020304" pitchFamily="2"/>
              </a:rPr>
              <a:t>~26:100,000 </a:t>
            </a:r>
            <a:r>
              <a:rPr lang="en-US" sz="1500" b="1" spc="45">
                <a:solidFill>
                  <a:srgbClr val="000000"/>
                </a:solidFill>
                <a:latin typeface="Calibri" panose="02020603050405020304" pitchFamily="2"/>
              </a:rPr>
              <a:t>(Trevathan et al., 1997)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697990" y="6219190"/>
            <a:ext cx="4958715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190"/>
              </a:spcAft>
            </a:pPr>
            <a:r>
              <a:rPr lang="en-US" sz="1050" b="1" spc="-45">
                <a:solidFill>
                  <a:srgbClr val="000000"/>
                </a:solidFill>
                <a:latin typeface="Gill Sans MT" panose="02020603050405020304" pitchFamily="2"/>
              </a:rPr>
              <a:t>Beaumanoir and Blume in </a:t>
            </a:r>
            <a:r>
              <a:rPr lang="en-US" sz="1100" b="1" i="1" spc="-45">
                <a:solidFill>
                  <a:srgbClr val="000000"/>
                </a:solidFill>
                <a:latin typeface="Gill Sans MT" panose="02020603050405020304" pitchFamily="2"/>
              </a:rPr>
              <a:t>Epileptic Syndromes in Infancy, Childhood, and Adolescence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223520"/>
            <a:ext cx="5510530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0"/>
              </a:spcAft>
            </a:pPr>
            <a:r>
              <a:rPr lang="en-US" sz="4050" spc="-50">
                <a:solidFill>
                  <a:srgbClr val="2E5292"/>
                </a:solidFill>
                <a:latin typeface="Calibri" panose="02020603050405020304" pitchFamily="2"/>
              </a:rPr>
              <a:t>Lennox-Gastaut Syndrome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229235"/>
            <a:ext cx="358457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60">
                <a:solidFill>
                  <a:srgbClr val="2E5091"/>
                </a:solidFill>
                <a:latin typeface="Calibri" panose="02020603050405020304" pitchFamily="2"/>
              </a:rPr>
              <a:t>Dravet Syndrome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2295" y="1033780"/>
            <a:ext cx="10988040" cy="4050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0" marR="0" indent="45720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Seizure onset age 2-10 months (or at least the first year of life), usually </a:t>
            </a:r>
          </a:p>
          <a:p>
            <a:pPr marL="457200" marR="0" indent="0" algn="l">
              <a:lnSpc>
                <a:spcPts val="28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with generalized and unilateral clonic or tonic-clonic seizures at the onset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Multiple seizure types - at least some seizures triggered by fever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Status epilepticus/ febrile status epilepticus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Delayed development after seizures start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Seizures are resistant to treatment </a:t>
            </a:r>
          </a:p>
          <a:p>
            <a:pPr marL="0" marR="0" indent="457200" algn="l">
              <a:lnSpc>
                <a:spcPts val="30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Calibri" panose="02020603050405020304" pitchFamily="2"/>
              </a:rPr>
              <a:t>&gt;85% due to SCN1A mutations (PCDH19 in some females) + some </a:t>
            </a:r>
          </a:p>
          <a:p>
            <a:pPr marL="457200" marR="0" indent="0" algn="l">
              <a:lnSpc>
                <a:spcPts val="28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Calibri" panose="02020603050405020304" pitchFamily="2"/>
              </a:rPr>
              <a:t>deletions </a:t>
            </a:r>
          </a:p>
          <a:p>
            <a:pPr marL="0" marR="0" indent="457200" algn="l">
              <a:lnSpc>
                <a:spcPts val="3400"/>
              </a:lnSpc>
              <a:spcBef>
                <a:spcPts val="490"/>
              </a:spcBef>
              <a:spcAft>
                <a:spcPts val="340"/>
              </a:spcAft>
              <a:buFont typeface="Symbol"/>
              <a:buChar char="·"/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~1:25,000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82295" y="5083810"/>
            <a:ext cx="9345295" cy="865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EEG may be normal at onset </a:t>
            </a:r>
          </a:p>
          <a:p>
            <a:pPr marL="0" marR="0" indent="457200" algn="l">
              <a:lnSpc>
                <a:spcPts val="3400"/>
              </a:lnSpc>
              <a:spcBef>
                <a:spcPts val="0"/>
              </a:spcBef>
              <a:spcAft>
                <a:spcPts val="460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Some may develop hippocampal sclerosis (Siegler et al., 2005)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229235"/>
            <a:ext cx="582485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0">
                <a:solidFill>
                  <a:srgbClr val="2E5091"/>
                </a:solidFill>
                <a:latin typeface="Calibri" panose="02020603050405020304" pitchFamily="2"/>
              </a:rPr>
              <a:t>Tuberous Sclerosis Complex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5280" y="1278890"/>
            <a:ext cx="5114290" cy="1390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Calibri" panose="02020603050405020304" pitchFamily="2"/>
              </a:rPr>
              <a:t>Definite TSC: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Two major OR one major + two minor </a:t>
            </a:r>
          </a:p>
          <a:p>
            <a:pPr marL="0" marR="0" indent="0" algn="l">
              <a:lnSpc>
                <a:spcPts val="1900"/>
              </a:lnSpc>
              <a:spcBef>
                <a:spcPts val="1105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Calibri" panose="02020603050405020304" pitchFamily="2"/>
              </a:rPr>
              <a:t>Probable TSC: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One major + one minor </a:t>
            </a:r>
          </a:p>
          <a:p>
            <a:pPr marL="0" marR="0" indent="0" algn="l">
              <a:lnSpc>
                <a:spcPts val="1900"/>
              </a:lnSpc>
              <a:spcBef>
                <a:spcPts val="1075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Calibri" panose="02020603050405020304" pitchFamily="2"/>
              </a:rPr>
              <a:t>Possible TSC: </a:t>
            </a:r>
            <a:r>
              <a:rPr lang="en-US" sz="1800" spc="-25">
                <a:solidFill>
                  <a:srgbClr val="000000"/>
                </a:solidFill>
                <a:latin typeface="Calibri" panose="02020603050405020304" pitchFamily="2"/>
              </a:rPr>
              <a:t>One major feature OR two or more minor </a:t>
            </a:r>
          </a:p>
          <a:p>
            <a:pPr marL="0" marR="0" indent="0" algn="l">
              <a:lnSpc>
                <a:spcPts val="1800"/>
              </a:lnSpc>
              <a:spcBef>
                <a:spcPts val="1105"/>
              </a:spcBef>
              <a:spcAft>
                <a:spcPts val="0"/>
              </a:spcAft>
            </a:pPr>
            <a:r>
              <a:rPr lang="en-US" sz="1800" spc="-25">
                <a:solidFill>
                  <a:srgbClr val="000000"/>
                </a:solidFill>
                <a:latin typeface="Calibri" panose="02020603050405020304" pitchFamily="2"/>
              </a:rPr>
              <a:t>1:6,000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772785" y="1266825"/>
            <a:ext cx="5998845" cy="1662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38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Calibri" panose="02020603050405020304" pitchFamily="2"/>
              </a:rPr>
              <a:t>Genetic diagnosis: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A pathogenic variant in </a:t>
            </a:r>
            <a:r>
              <a:rPr lang="en-US" sz="1800" i="1" spc="-5">
                <a:solidFill>
                  <a:srgbClr val="000000"/>
                </a:solidFill>
                <a:latin typeface="Calibri" panose="02020603050405020304" pitchFamily="2"/>
              </a:rPr>
              <a:t>TSC1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or </a:t>
            </a:r>
            <a:r>
              <a:rPr lang="en-US" sz="1800" i="1" spc="-5">
                <a:solidFill>
                  <a:srgbClr val="000000"/>
                </a:solidFill>
                <a:latin typeface="Calibri" panose="02020603050405020304" pitchFamily="2"/>
              </a:rPr>
              <a:t>TSC2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is </a:t>
            </a:r>
          </a:p>
          <a:p>
            <a:pPr marL="0" marR="0" indent="0" algn="l">
              <a:lnSpc>
                <a:spcPts val="19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diagnostic for TSC (most TSC-causing variants are sequence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variants that clearly prevent TSC1 or TSC2 protein production.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Some variants compatible with protein production [e.g., some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-10">
                <a:solidFill>
                  <a:srgbClr val="000000"/>
                </a:solidFill>
                <a:latin typeface="Calibri" panose="02020603050405020304" pitchFamily="2"/>
              </a:rPr>
              <a:t>missense changes] are well established as disease-causing; other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variant types should be considered with caution)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71855" y="2854325"/>
            <a:ext cx="3471545" cy="3812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Calibri" panose="02020603050405020304" pitchFamily="2"/>
              </a:rPr>
              <a:t>Major Features </a:t>
            </a:r>
          </a:p>
          <a:p>
            <a:pPr marL="0" marR="0" indent="182880" algn="l">
              <a:lnSpc>
                <a:spcPts val="17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5">
                <a:solidFill>
                  <a:srgbClr val="000000"/>
                </a:solidFill>
                <a:latin typeface="Calibri" panose="02020603050405020304" pitchFamily="2"/>
              </a:rPr>
              <a:t>Facial angiofibromas or forehead plaque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Ungual or periungual fibromas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≥ 3 Hypomelanotic macules </a:t>
            </a:r>
          </a:p>
          <a:p>
            <a:pPr marL="0" marR="0" indent="182880" algn="l">
              <a:lnSpc>
                <a:spcPts val="17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Shagreen patch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Multiple retinal nodular hamartomas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Cortical tuber </a:t>
            </a:r>
          </a:p>
          <a:p>
            <a:pPr marL="0" marR="0" indent="182880" algn="l">
              <a:lnSpc>
                <a:spcPts val="17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Subependymal nodule (SEN)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Subependymal giant cell astrocytoma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Cardiac rhabdomyoma </a:t>
            </a:r>
          </a:p>
          <a:p>
            <a:pPr marL="0" marR="0" indent="182880" algn="l">
              <a:lnSpc>
                <a:spcPts val="17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Lymphangiomyomatosis </a:t>
            </a:r>
          </a:p>
          <a:p>
            <a:pPr marL="0" marR="0" indent="182880" algn="l">
              <a:lnSpc>
                <a:spcPts val="2000"/>
              </a:lnSpc>
              <a:spcBef>
                <a:spcPts val="670"/>
              </a:spcBef>
              <a:spcAft>
                <a:spcPts val="28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Renal angiomyolipoma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151120" y="3238500"/>
            <a:ext cx="4395470" cy="1882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Calibri" panose="02020603050405020304" pitchFamily="2"/>
              </a:rPr>
              <a:t>Minor Features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Multiple randomly distributed pits in dental enamel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Hamartomatous rectal polyps </a:t>
            </a:r>
          </a:p>
          <a:p>
            <a:pPr marL="0" marR="0" indent="182880" algn="l">
              <a:lnSpc>
                <a:spcPts val="17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Bone cysts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Cerebral white matter radial migration lines </a:t>
            </a:r>
          </a:p>
          <a:p>
            <a:pPr marL="0" marR="0" indent="182880" algn="l">
              <a:lnSpc>
                <a:spcPts val="2000"/>
              </a:lnSpc>
              <a:spcBef>
                <a:spcPts val="675"/>
              </a:spcBef>
              <a:spcAft>
                <a:spcPts val="28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Gingival fibromas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151120" y="5161280"/>
            <a:ext cx="2035810" cy="1246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Nonrenal hamartoma </a:t>
            </a:r>
          </a:p>
          <a:p>
            <a:pPr marL="0" marR="0" indent="182880" algn="l">
              <a:lnSpc>
                <a:spcPts val="17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45">
                <a:solidFill>
                  <a:srgbClr val="000000"/>
                </a:solidFill>
                <a:latin typeface="Calibri" panose="02020603050405020304" pitchFamily="2"/>
              </a:rPr>
              <a:t>Retinal achromic patch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"Confetti" skin lesions </a:t>
            </a:r>
          </a:p>
          <a:p>
            <a:pPr marL="0" marR="0" indent="182880" algn="l">
              <a:lnSpc>
                <a:spcPts val="2000"/>
              </a:lnSpc>
              <a:spcBef>
                <a:spcPts val="700"/>
              </a:spcBef>
              <a:spcAft>
                <a:spcPts val="235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Multiple renal cysts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705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66175" y="1566545"/>
            <a:ext cx="3112135" cy="923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18288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250" spc="-20">
                <a:solidFill>
                  <a:srgbClr val="1E3863"/>
                </a:solidFill>
                <a:latin typeface="Calibri" panose="02020603050405020304" pitchFamily="2"/>
              </a:rPr>
              <a:t>New Treatments </a:t>
            </a:r>
          </a:p>
          <a:p>
            <a:pPr marL="0" marR="0" indent="0" algn="l">
              <a:lnSpc>
                <a:spcPts val="33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3250" spc="-25">
                <a:solidFill>
                  <a:srgbClr val="1E3863"/>
                </a:solidFill>
                <a:latin typeface="Calibri" panose="02020603050405020304" pitchFamily="2"/>
              </a:rPr>
              <a:t>for Rare Epilepsies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29345" y="2617470"/>
            <a:ext cx="3185160" cy="936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John M. Schreiber, MD,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Medical Director, EEG </a:t>
            </a:r>
          </a:p>
          <a:p>
            <a:pPr marL="0" marR="0" indent="0" algn="l">
              <a:lnSpc>
                <a:spcPts val="23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150" b="1" spc="-15">
                <a:solidFill>
                  <a:srgbClr val="A9D18E"/>
                </a:solidFill>
                <a:latin typeface="Calibri" panose="02020603050405020304" pitchFamily="2"/>
              </a:rPr>
              <a:t>Children’s National Hospital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9080" y="4189730"/>
            <a:ext cx="2182495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00" spc="-25">
                <a:solidFill>
                  <a:srgbClr val="FFFFFF"/>
                </a:solidFill>
                <a:latin typeface="Calibri" panose="02020603050405020304" pitchFamily="2"/>
              </a:rPr>
              <a:t>January 13-16,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86385" y="4530725"/>
            <a:ext cx="1606550" cy="263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spc="-75">
                <a:solidFill>
                  <a:srgbClr val="A9D18E"/>
                </a:solidFill>
                <a:latin typeface="Calibri" panose="02020603050405020304" pitchFamily="2"/>
              </a:rPr>
              <a:t>Key Largo, Florida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3270" cy="6858000"/>
          </a:xfrm>
          <a:prstGeom prst="rect">
            <a:avLst/>
          </a:prstGeom>
          <a:solidFill>
            <a:srgbClr val="FAFA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7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1975" y="229235"/>
            <a:ext cx="5834380" cy="584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b="1" spc="50">
                <a:solidFill>
                  <a:srgbClr val="2E5091"/>
                </a:solidFill>
                <a:latin typeface="Calibri" panose="02020603050405020304" pitchFamily="2"/>
              </a:rPr>
              <a:t>Tuberous Sclerosis Complex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0230" y="205105"/>
            <a:ext cx="5248275" cy="604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75">
                <a:solidFill>
                  <a:srgbClr val="FFFFFF"/>
                </a:solidFill>
                <a:latin typeface="Calibri" panose="02020603050405020304" pitchFamily="2"/>
              </a:rPr>
              <a:t>Anti-Seizure Medications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5945" y="1228090"/>
            <a:ext cx="2171700" cy="4632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295" rIns="0" bIns="0" anchor="t">
            <a:normAutofit fontScale="90000"/>
          </a:bodyPr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150" b="1" spc="80">
                <a:solidFill>
                  <a:srgbClr val="000000"/>
                </a:solidFill>
                <a:latin typeface="Calibri" panose="02020603050405020304" pitchFamily="2"/>
              </a:rPr>
              <a:t>Cannabidiol </a:t>
            </a:r>
          </a:p>
          <a:p>
            <a:pPr marL="0" marR="0" indent="0" algn="l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3150" b="1" spc="45">
                <a:solidFill>
                  <a:srgbClr val="000000"/>
                </a:solidFill>
                <a:latin typeface="Calibri" panose="02020603050405020304" pitchFamily="2"/>
              </a:rPr>
              <a:t>Fenfluramine </a:t>
            </a:r>
          </a:p>
          <a:p>
            <a:pPr marL="0" marR="0" indent="0" algn="l">
              <a:lnSpc>
                <a:spcPts val="3300"/>
              </a:lnSpc>
              <a:spcBef>
                <a:spcPts val="585"/>
              </a:spcBef>
              <a:spcAft>
                <a:spcPts val="24890"/>
              </a:spcAft>
            </a:pPr>
            <a:r>
              <a:rPr lang="en-US" sz="3150" b="1" spc="65">
                <a:solidFill>
                  <a:srgbClr val="000000"/>
                </a:solidFill>
                <a:latin typeface="Calibri" panose="02020603050405020304" pitchFamily="2"/>
              </a:rPr>
              <a:t>Stiripentol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B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8010" y="223520"/>
            <a:ext cx="7428230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5">
                <a:solidFill>
                  <a:srgbClr val="2E5292"/>
                </a:solidFill>
                <a:latin typeface="Calibri" panose="02020603050405020304" pitchFamily="2"/>
              </a:rPr>
              <a:t>Cannabidiol – Mechanism of Action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02920" y="1216660"/>
            <a:ext cx="8168640" cy="1636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2255" rIns="0" bIns="0" anchor="t"/>
          <a:lstStyle/>
          <a:p>
            <a:pPr marL="0" marR="0" indent="32004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∆</a:t>
            </a:r>
            <a:r>
              <a:rPr lang="en-US" sz="2350" spc="-5" baseline="30000">
                <a:solidFill>
                  <a:srgbClr val="000000"/>
                </a:solidFill>
                <a:latin typeface="Calibri" panose="02020603050405020304" pitchFamily="2"/>
              </a:rPr>
              <a:t>9</a:t>
            </a: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-tetrahydrocannabidiol (∆</a:t>
            </a:r>
            <a:r>
              <a:rPr lang="en-US" sz="2350" spc="-5" baseline="30000">
                <a:solidFill>
                  <a:srgbClr val="000000"/>
                </a:solidFill>
                <a:latin typeface="Calibri" panose="02020603050405020304" pitchFamily="2"/>
              </a:rPr>
              <a:t>9</a:t>
            </a: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-THC) binds two G-protein coupled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membrane receptors,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1</a:t>
            </a: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 and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2</a:t>
            </a:r>
            <a:r>
              <a:rPr lang="en-US" sz="100" spc="-1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0" marR="0" indent="320040" algn="l">
              <a:lnSpc>
                <a:spcPts val="26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Cannabidiol binds to different receptors, weakly to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1</a:t>
            </a: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 and CB</a:t>
            </a:r>
            <a:r>
              <a:rPr lang="en-US" sz="2350" spc="-10" baseline="-25000">
                <a:solidFill>
                  <a:srgbClr val="000000"/>
                </a:solidFill>
                <a:latin typeface="Calibri" panose="02020603050405020304" pitchFamily="2"/>
              </a:rPr>
              <a:t>2</a:t>
            </a: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and acts on various ion channels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02920" y="2853055"/>
            <a:ext cx="7824470" cy="586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1930" rIns="0" bIns="0" anchor="t"/>
          <a:lstStyle/>
          <a:p>
            <a:pPr marL="0" marR="0" indent="365760" algn="l">
              <a:lnSpc>
                <a:spcPts val="2600"/>
              </a:lnSpc>
              <a:spcAft>
                <a:spcPts val="425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Endocannabinoids – anandamide and 2-arachidonoylglycerol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B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1185" y="223520"/>
            <a:ext cx="2450465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30">
                <a:solidFill>
                  <a:srgbClr val="2E5091"/>
                </a:solidFill>
                <a:latin typeface="Calibri" panose="02020603050405020304" pitchFamily="2"/>
              </a:rPr>
              <a:t>Cannabidiol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C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55320" y="193040"/>
            <a:ext cx="656526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20">
                <a:solidFill>
                  <a:srgbClr val="2E5292"/>
                </a:solidFill>
                <a:latin typeface="Calibri" panose="02020603050405020304" pitchFamily="2"/>
              </a:rPr>
              <a:t>Dravet Syndrome – Cannabidiol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89305" y="3464560"/>
            <a:ext cx="4675505" cy="2819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120 patients enrolled at 23 centers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internationally </a:t>
            </a:r>
          </a:p>
          <a:p>
            <a:pPr marL="0" marR="0" indent="0" algn="ctr">
              <a:lnSpc>
                <a:spcPts val="2400"/>
              </a:lnSpc>
              <a:spcBef>
                <a:spcPts val="89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Up to 20 mg/kg/d </a:t>
            </a:r>
          </a:p>
          <a:p>
            <a:pPr marL="0" marR="0" indent="0" algn="ctr">
              <a:lnSpc>
                <a:spcPts val="2400"/>
              </a:lnSpc>
              <a:spcBef>
                <a:spcPts val="89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Median convulsive seizure frequency </a:t>
            </a:r>
          </a:p>
          <a:p>
            <a:pPr marL="0" marR="0" indent="0" algn="ct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decreased from</a:t>
            </a:r>
            <a:r>
              <a:rPr lang="en-US" sz="2350" spc="-5">
                <a:solidFill>
                  <a:srgbClr val="FF0000"/>
                </a:solidFill>
                <a:latin typeface="Calibri" panose="02020603050405020304" pitchFamily="2"/>
              </a:rPr>
              <a:t> 12.4 to 5.9 per month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FF0000"/>
                </a:solidFill>
                <a:latin typeface="Calibri" panose="02020603050405020304" pitchFamily="2"/>
              </a:rPr>
              <a:t>on CBD vs 14.9 to 14.1 with placebo </a:t>
            </a:r>
          </a:p>
          <a:p>
            <a:pPr marL="0" marR="0" indent="0" algn="ctr">
              <a:lnSpc>
                <a:spcPts val="2400"/>
              </a:lnSpc>
              <a:spcBef>
                <a:spcPts val="865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Patients with ≥50% reduction in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seizures:</a:t>
            </a:r>
            <a:r>
              <a:rPr lang="en-US" sz="2350" spc="0">
                <a:solidFill>
                  <a:srgbClr val="FF0000"/>
                </a:solidFill>
                <a:latin typeface="Calibri" panose="02020603050405020304" pitchFamily="2"/>
              </a:rPr>
              <a:t> 43% CBD, 27% placebo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D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9915" y="223520"/>
            <a:ext cx="2448560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30">
                <a:solidFill>
                  <a:srgbClr val="2D5293"/>
                </a:solidFill>
                <a:latin typeface="Calibri" panose="02020603050405020304" pitchFamily="2"/>
              </a:rPr>
              <a:t>Cannabidiol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91185" y="223520"/>
            <a:ext cx="2450465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130">
                <a:solidFill>
                  <a:srgbClr val="2E5293"/>
                </a:solidFill>
                <a:latin typeface="Calibri" panose="02020603050405020304" pitchFamily="2"/>
              </a:rPr>
              <a:t>Cannabidiol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1185" y="217170"/>
            <a:ext cx="6144895" cy="635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100" spc="-45">
                <a:solidFill>
                  <a:srgbClr val="2E5091"/>
                </a:solidFill>
                <a:latin typeface="Calibri" panose="02020603050405020304" pitchFamily="2"/>
              </a:rPr>
              <a:t>Cannabidiol – Adverse Events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150350" y="2956560"/>
            <a:ext cx="2395220" cy="829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8 withdrew in each CBD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-55">
                <a:solidFill>
                  <a:srgbClr val="000000"/>
                </a:solidFill>
                <a:latin typeface="Calibri" panose="02020603050405020304" pitchFamily="2"/>
              </a:rPr>
              <a:t>group due to AEs (none in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45"/>
              </a:spcAft>
            </a:pPr>
            <a:r>
              <a:rPr lang="en-US" sz="1800" spc="-45">
                <a:solidFill>
                  <a:srgbClr val="000000"/>
                </a:solidFill>
                <a:latin typeface="Calibri" panose="02020603050405020304" pitchFamily="2"/>
              </a:rPr>
              <a:t>placebo)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2737485" cy="62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75">
                <a:solidFill>
                  <a:srgbClr val="2E5393"/>
                </a:solidFill>
                <a:latin typeface="Calibri" panose="02020603050405020304" pitchFamily="2"/>
              </a:rPr>
              <a:t>Fenfluramine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2295" y="1271270"/>
            <a:ext cx="11045825" cy="1801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Efficacy for epilepsy first reported in 1980s in patients with photosensitive, </a:t>
            </a:r>
          </a:p>
          <a:p>
            <a:pPr marL="320040" marR="0" indent="0" algn="l">
              <a:lnSpc>
                <a:spcPts val="28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self-induced seizures (Schoonjans et al., 2015) </a:t>
            </a:r>
          </a:p>
          <a:p>
            <a:pPr marL="0" marR="0" indent="32004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Compassionate use for Dravet syndrome granted by Belgium royal decree </a:t>
            </a:r>
          </a:p>
          <a:p>
            <a:pPr marL="32004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Calibri" panose="02020603050405020304" pitchFamily="2"/>
              </a:rPr>
              <a:t>in 2002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180975"/>
            <a:ext cx="7723505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45">
                <a:solidFill>
                  <a:srgbClr val="2D5293"/>
                </a:solidFill>
                <a:latin typeface="Calibri" panose="02020603050405020304" pitchFamily="2"/>
              </a:rPr>
              <a:t>Fenfluramine – study 1 (without STP)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61745" y="5744210"/>
            <a:ext cx="4200525" cy="546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50" spc="-60">
                <a:solidFill>
                  <a:srgbClr val="000000"/>
                </a:solidFill>
                <a:latin typeface="Calibri" panose="02020603050405020304" pitchFamily="2"/>
              </a:rPr>
              <a:t>Dose without stiripentol up to 0.7 mg/kg/day </a:t>
            </a:r>
          </a:p>
          <a:p>
            <a:pPr marL="0" marR="0" indent="0" algn="l">
              <a:lnSpc>
                <a:spcPts val="18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850" spc="-45">
                <a:solidFill>
                  <a:srgbClr val="000000"/>
                </a:solidFill>
                <a:latin typeface="Calibri" panose="02020603050405020304" pitchFamily="2"/>
              </a:rPr>
              <a:t>Dose WITH stiripentol up to 0.4 mg/kg/day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2313305" cy="62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75">
                <a:solidFill>
                  <a:srgbClr val="FFFFFF"/>
                </a:solidFill>
                <a:latin typeface="Calibri" panose="02020603050405020304" pitchFamily="2"/>
              </a:rPr>
              <a:t>Disclosures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24839" y="1304290"/>
            <a:ext cx="11372215" cy="4556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750" b="1" spc="-50" dirty="0">
                <a:solidFill>
                  <a:srgbClr val="1F3863"/>
                </a:solidFill>
                <a:latin typeface="Calibri" panose="02020603050405020304" pitchFamily="2"/>
              </a:rPr>
              <a:t>Consulting Fee (e.g., Advisory Board): </a:t>
            </a: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750" spc="-50" dirty="0" err="1">
                <a:solidFill>
                  <a:srgbClr val="1F3863"/>
                </a:solidFill>
                <a:latin typeface="Calibri" panose="02020603050405020304" pitchFamily="2"/>
              </a:rPr>
              <a:t>Neurocrine</a:t>
            </a:r>
            <a:r>
              <a:rPr lang="en-US" sz="2750" spc="-50" dirty="0">
                <a:solidFill>
                  <a:srgbClr val="1F3863"/>
                </a:solidFill>
                <a:latin typeface="Calibri" panose="02020603050405020304" pitchFamily="2"/>
              </a:rPr>
              <a:t> Biosciences, Inc, Denali Therapeutics</a:t>
            </a: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endParaRPr lang="en-US" sz="2750" spc="-50" dirty="0">
              <a:solidFill>
                <a:srgbClr val="1F3863"/>
              </a:solidFill>
              <a:latin typeface="Calibri" panose="02020603050405020304" pitchFamily="2"/>
            </a:endParaRP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750" b="1" spc="-50" dirty="0">
                <a:solidFill>
                  <a:srgbClr val="1F3863"/>
                </a:solidFill>
                <a:latin typeface="Calibri" panose="02020603050405020304" pitchFamily="2"/>
              </a:rPr>
              <a:t>Contracted Research (Principal Investigators must provide information, even if received by the institution): </a:t>
            </a: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750" spc="-50" dirty="0">
                <a:solidFill>
                  <a:srgbClr val="1F3863"/>
                </a:solidFill>
                <a:latin typeface="Calibri" panose="02020603050405020304" pitchFamily="2"/>
              </a:rPr>
              <a:t>Stoke Therapeutics, Eisai, UCB, </a:t>
            </a:r>
            <a:r>
              <a:rPr lang="en-US" sz="2750" spc="-50" dirty="0" err="1">
                <a:solidFill>
                  <a:srgbClr val="1F3863"/>
                </a:solidFill>
                <a:latin typeface="Calibri" panose="02020603050405020304" pitchFamily="2"/>
              </a:rPr>
              <a:t>Neurocrine</a:t>
            </a:r>
            <a:r>
              <a:rPr lang="en-US" sz="2750" spc="-50" dirty="0">
                <a:solidFill>
                  <a:srgbClr val="1F3863"/>
                </a:solidFill>
                <a:latin typeface="Calibri" panose="02020603050405020304" pitchFamily="2"/>
              </a:rPr>
              <a:t> Biosciences, Inc.</a:t>
            </a: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endParaRPr lang="en-US" sz="2750" spc="-50" dirty="0">
              <a:solidFill>
                <a:srgbClr val="1F3863"/>
              </a:solidFill>
              <a:latin typeface="Calibri" panose="02020603050405020304" pitchFamily="2"/>
            </a:endParaRP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750" b="1" spc="-50" dirty="0">
                <a:solidFill>
                  <a:srgbClr val="1F3863"/>
                </a:solidFill>
                <a:latin typeface="Calibri" panose="02020603050405020304" pitchFamily="2"/>
              </a:rPr>
              <a:t>Speakers' Bureau: </a:t>
            </a: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750" spc="-50" dirty="0">
                <a:solidFill>
                  <a:srgbClr val="1F3863"/>
                </a:solidFill>
                <a:latin typeface="Calibri" panose="02020603050405020304" pitchFamily="2"/>
              </a:rPr>
              <a:t>Marinus Pharmaceuticals, UCB</a:t>
            </a:r>
            <a:endParaRPr lang="en-US" sz="2000" spc="0" dirty="0">
              <a:solidFill>
                <a:srgbClr val="1F3863"/>
              </a:solidFill>
              <a:latin typeface="Georgia" panose="02020603050405020304" pitchFamily="1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FD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564880" y="456565"/>
            <a:ext cx="252095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spc="-40">
                <a:solidFill>
                  <a:srgbClr val="000000"/>
                </a:solidFill>
                <a:latin typeface="Calibri" panose="02020603050405020304" pitchFamily="2"/>
              </a:rPr>
              <a:t>Echocardiogram q6 months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52145" y="182880"/>
            <a:ext cx="6880225" cy="595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32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60">
                <a:solidFill>
                  <a:srgbClr val="2E5292"/>
                </a:solidFill>
                <a:latin typeface="Calibri" panose="02020603050405020304" pitchFamily="2"/>
              </a:rPr>
              <a:t>Dravet Syndrome – Fenfluramine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223520"/>
            <a:ext cx="8698865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0"/>
              </a:spcAft>
            </a:pPr>
            <a:r>
              <a:rPr lang="en-US" sz="4050" spc="-25">
                <a:solidFill>
                  <a:srgbClr val="2E5192"/>
                </a:solidFill>
                <a:latin typeface="Calibri" panose="02020603050405020304" pitchFamily="2"/>
              </a:rPr>
              <a:t>Lennox-Gastaut Syndrome - Fenfluramine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18490" y="1085850"/>
            <a:ext cx="5739765" cy="1974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8440" rIns="0" bIns="0" anchor="t"/>
          <a:lstStyle/>
          <a:p>
            <a:pPr marL="0" marR="0" indent="320040" algn="l">
              <a:lnSpc>
                <a:spcPts val="28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First with RCT evidence in Dravet syndrome,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typically with concomitant valproic acid and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clobazam use (Chiron et al., 2000) </a:t>
            </a:r>
          </a:p>
          <a:p>
            <a:pPr marL="0" marR="0" indent="320040" algn="l">
              <a:lnSpc>
                <a:spcPts val="2500"/>
              </a:lnSpc>
              <a:spcBef>
                <a:spcPts val="35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15">
                <a:solidFill>
                  <a:srgbClr val="000000"/>
                </a:solidFill>
                <a:latin typeface="Calibri" panose="02020603050405020304" pitchFamily="2"/>
              </a:rPr>
              <a:t>Primary outcome – 50% responder rate for </a:t>
            </a:r>
          </a:p>
          <a:p>
            <a:pPr marL="320040" marR="0" indent="0" algn="l">
              <a:lnSpc>
                <a:spcPts val="2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clonic or tonic-clonic seizures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9120" y="187325"/>
            <a:ext cx="2157730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050" spc="-114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43585" y="1016000"/>
            <a:ext cx="7516495" cy="962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940" rIns="0" bIns="0" anchor="t"/>
          <a:lstStyle/>
          <a:p>
            <a:pPr marL="0" marR="0" indent="365760" algn="l">
              <a:lnSpc>
                <a:spcPts val="32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-60">
                <a:solidFill>
                  <a:srgbClr val="000000"/>
                </a:solidFill>
                <a:latin typeface="Calibri" panose="02020603050405020304" pitchFamily="2"/>
              </a:rPr>
              <a:t>Placebo or stiripentol added to valproic acid and clobazam </a:t>
            </a:r>
          </a:p>
          <a:p>
            <a:pPr marL="0" marR="0" indent="320040" algn="l">
              <a:lnSpc>
                <a:spcPts val="3200"/>
              </a:lnSpc>
              <a:spcBef>
                <a:spcPts val="0"/>
              </a:spcBef>
              <a:spcAft>
                <a:spcPts val="15"/>
              </a:spcAft>
              <a:buFont typeface="Symbol"/>
              <a:buChar char="·"/>
            </a:pPr>
            <a:r>
              <a:rPr lang="en-US" sz="2400" spc="-45">
                <a:solidFill>
                  <a:srgbClr val="000000"/>
                </a:solidFill>
                <a:latin typeface="Calibri" panose="02020603050405020304" pitchFamily="2"/>
              </a:rPr>
              <a:t>Clobazam and metabolite levels increased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299450" y="2435860"/>
            <a:ext cx="3154680" cy="2734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8440" rIns="0" bIns="0" anchor="t"/>
          <a:lstStyle/>
          <a:p>
            <a:pPr marL="0" marR="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25">
                <a:solidFill>
                  <a:srgbClr val="000000"/>
                </a:solidFill>
                <a:latin typeface="Calibri" panose="02020603050405020304" pitchFamily="2"/>
              </a:rPr>
              <a:t>Overall and convulsive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25">
                <a:solidFill>
                  <a:srgbClr val="000000"/>
                </a:solidFill>
                <a:latin typeface="Calibri" panose="02020603050405020304" pitchFamily="2"/>
              </a:rPr>
              <a:t>seizure frequency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45">
                <a:solidFill>
                  <a:srgbClr val="000000"/>
                </a:solidFill>
                <a:latin typeface="Calibri" panose="02020603050405020304" pitchFamily="2"/>
              </a:rPr>
              <a:t>described categorically </a:t>
            </a:r>
          </a:p>
          <a:p>
            <a:pPr marL="0" marR="0" indent="3200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20">
                <a:solidFill>
                  <a:srgbClr val="000000"/>
                </a:solidFill>
                <a:latin typeface="Calibri" panose="02020603050405020304" pitchFamily="2"/>
              </a:rPr>
              <a:t>Marked reduction –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25">
                <a:solidFill>
                  <a:srgbClr val="000000"/>
                </a:solidFill>
                <a:latin typeface="Calibri" panose="02020603050405020304" pitchFamily="2"/>
              </a:rPr>
              <a:t>frequency reduced ≥ 2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30">
                <a:solidFill>
                  <a:srgbClr val="000000"/>
                </a:solidFill>
                <a:latin typeface="Calibri" panose="02020603050405020304" pitchFamily="2"/>
              </a:rPr>
              <a:t>levels; mild reduction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-35">
                <a:solidFill>
                  <a:srgbClr val="000000"/>
                </a:solidFill>
                <a:latin typeface="Calibri" panose="02020603050405020304" pitchFamily="2"/>
              </a:rPr>
              <a:t>reduced 1 level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293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11480" y="1030605"/>
            <a:ext cx="2465705" cy="590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0" marR="0" indent="274320" algn="l">
              <a:lnSpc>
                <a:spcPts val="3700"/>
              </a:lnSpc>
              <a:spcAft>
                <a:spcPts val="25"/>
              </a:spcAft>
              <a:buFont typeface="Symbol"/>
              <a:buChar char="·"/>
            </a:pPr>
            <a:r>
              <a:rPr lang="en-US" sz="2800" spc="-65">
                <a:solidFill>
                  <a:srgbClr val="000000"/>
                </a:solidFill>
                <a:latin typeface="Calibri" panose="02020603050405020304" pitchFamily="2"/>
              </a:rPr>
              <a:t>Mild reduction: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59790" y="1621155"/>
            <a:ext cx="3468370" cy="1400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36/103 (35%) </a:t>
            </a:r>
          </a:p>
          <a:p>
            <a:pPr marL="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2/6 STP (33%) alone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17/35 (49%) STP + clobazam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4/14 (29%) STP + VPA </a:t>
            </a:r>
          </a:p>
          <a:p>
            <a:pPr marL="0" marR="0" indent="274320" algn="l">
              <a:lnSpc>
                <a:spcPts val="2500"/>
              </a:lnSpc>
              <a:spcBef>
                <a:spcPts val="55"/>
              </a:spcBef>
              <a:spcAft>
                <a:spcPts val="275"/>
              </a:spcAft>
              <a:buFont typeface="Symbol"/>
              <a:buChar char="·"/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13/48 (27%) STP + VPA + clobazam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11480" y="3021965"/>
            <a:ext cx="2926080" cy="397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65">
                <a:solidFill>
                  <a:srgbClr val="000000"/>
                </a:solidFill>
                <a:latin typeface="Calibri" panose="02020603050405020304" pitchFamily="2"/>
              </a:rPr>
              <a:t>Marked reduction: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59790" y="3419475"/>
            <a:ext cx="3468370" cy="1400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32/103 (31%) </a:t>
            </a:r>
          </a:p>
          <a:p>
            <a:pPr marL="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0/6 STP (0%) alone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11/35 (31%) STP + clobazam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4/14 (29%) STP + VPA </a:t>
            </a:r>
          </a:p>
          <a:p>
            <a:pPr marL="0" marR="0" indent="274320" algn="l">
              <a:lnSpc>
                <a:spcPts val="2500"/>
              </a:lnSpc>
              <a:spcBef>
                <a:spcPts val="55"/>
              </a:spcBef>
              <a:spcAft>
                <a:spcPts val="295"/>
              </a:spcAft>
              <a:buFont typeface="Symbol"/>
              <a:buChar char="·"/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17/48 (35%) STP + VPA + clobazam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11480" y="4820285"/>
            <a:ext cx="2359025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3100"/>
              </a:lnSpc>
              <a:spcAft>
                <a:spcPts val="145"/>
              </a:spcAft>
              <a:buFont typeface="Symbol"/>
              <a:buChar char="·"/>
            </a:pPr>
            <a:r>
              <a:rPr lang="en-US" sz="2800" spc="-60">
                <a:solidFill>
                  <a:srgbClr val="FF0000"/>
                </a:solidFill>
                <a:latin typeface="Calibri" panose="02020603050405020304" pitchFamily="2"/>
              </a:rPr>
              <a:t>Any reduction: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59790" y="5230495"/>
            <a:ext cx="3465195" cy="1388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-5">
                <a:solidFill>
                  <a:srgbClr val="FF0000"/>
                </a:solidFill>
                <a:latin typeface="Calibri" panose="02020603050405020304" pitchFamily="2"/>
              </a:rPr>
              <a:t>68/103 (66%) </a:t>
            </a:r>
          </a:p>
          <a:p>
            <a:pPr marL="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2/6 STP (33%) alone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28/35 (80%) STP + clobazam </a:t>
            </a:r>
          </a:p>
          <a:p>
            <a:pPr marL="0" marR="0" indent="27432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8/14 (57%) STP + VPA </a:t>
            </a:r>
          </a:p>
          <a:p>
            <a:pPr marL="0" marR="0" indent="274320" algn="l">
              <a:lnSpc>
                <a:spcPts val="2500"/>
              </a:lnSpc>
              <a:spcBef>
                <a:spcPts val="55"/>
              </a:spcBef>
              <a:spcAft>
                <a:spcPts val="250"/>
              </a:spcAft>
              <a:buFont typeface="Symbol"/>
              <a:buChar char="·"/>
            </a:pPr>
            <a:r>
              <a:rPr lang="en-US" sz="1800" spc="-25">
                <a:solidFill>
                  <a:srgbClr val="000000"/>
                </a:solidFill>
                <a:latin typeface="Calibri" panose="02020603050405020304" pitchFamily="2"/>
              </a:rPr>
              <a:t>30/48 (63%) STP + VPA + clobazam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9120" y="193040"/>
            <a:ext cx="215201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5">
                <a:solidFill>
                  <a:srgbClr val="2E5494"/>
                </a:solidFill>
                <a:latin typeface="Calibri" panose="02020603050405020304" pitchFamily="2"/>
              </a:rPr>
              <a:t>Stiripentol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03265" y="2496820"/>
            <a:ext cx="5678805" cy="271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8440" rIns="0" bIns="0" anchor="t"/>
          <a:lstStyle/>
          <a:p>
            <a:pPr marL="0" marR="0" indent="320040" algn="l">
              <a:lnSpc>
                <a:spcPts val="28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20">
                <a:solidFill>
                  <a:srgbClr val="000000"/>
                </a:solidFill>
                <a:latin typeface="Calibri" panose="02020603050405020304" pitchFamily="2"/>
              </a:rPr>
              <a:t>Dosing – 50 mg/kg/day divided bid or tid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(max 3000 mg/day) </a:t>
            </a:r>
          </a:p>
          <a:p>
            <a:pPr marL="0" marR="0" indent="320040" algn="l">
              <a:lnSpc>
                <a:spcPts val="25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Formulation – 250 mg and 500 mg capsules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and powder </a:t>
            </a:r>
          </a:p>
          <a:p>
            <a:pPr marL="0" marR="0" indent="320040" algn="l">
              <a:lnSpc>
                <a:spcPts val="25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15">
                <a:solidFill>
                  <a:srgbClr val="000000"/>
                </a:solidFill>
                <a:latin typeface="Calibri" panose="02020603050405020304" pitchFamily="2"/>
              </a:rPr>
              <a:t>Lab monitoring: CBC at baseline and q6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months to eval for neutropenia and </a:t>
            </a:r>
          </a:p>
          <a:p>
            <a:pPr marL="320040" marR="0" indent="0" algn="l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thrombocytopenia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798893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10">
                <a:solidFill>
                  <a:srgbClr val="2E5091"/>
                </a:solidFill>
                <a:latin typeface="Calibri" panose="02020603050405020304" pitchFamily="2"/>
              </a:rPr>
              <a:t>New Therapeutics Under Investigation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461760" y="1829435"/>
            <a:ext cx="4105910" cy="2181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0" marR="0" indent="365760" algn="l">
              <a:lnSpc>
                <a:spcPts val="37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00000"/>
                </a:solidFill>
                <a:latin typeface="Calibri" panose="02020603050405020304" pitchFamily="2"/>
              </a:rPr>
              <a:t>Drug repurposing </a:t>
            </a:r>
          </a:p>
          <a:p>
            <a:pPr marL="0" marR="0" indent="365760" algn="l">
              <a:lnSpc>
                <a:spcPts val="3000"/>
              </a:lnSpc>
              <a:spcBef>
                <a:spcPts val="5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0">
                <a:solidFill>
                  <a:srgbClr val="000000"/>
                </a:solidFill>
                <a:latin typeface="Calibri" panose="02020603050405020304" pitchFamily="2"/>
              </a:rPr>
              <a:t>Novel therapies </a:t>
            </a:r>
          </a:p>
          <a:p>
            <a:pPr marL="0" marR="0" indent="365760" algn="l">
              <a:lnSpc>
                <a:spcPts val="3000"/>
              </a:lnSpc>
              <a:spcBef>
                <a:spcPts val="104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ASO to increase Nav1.1 </a:t>
            </a:r>
          </a:p>
          <a:p>
            <a:pPr marL="0" marR="0" indent="365760" algn="l">
              <a:lnSpc>
                <a:spcPts val="3700"/>
              </a:lnSpc>
              <a:spcBef>
                <a:spcPts val="775"/>
              </a:spcBef>
              <a:spcAft>
                <a:spcPts val="460"/>
              </a:spcAft>
              <a:buFont typeface="Symbol"/>
              <a:buChar char="·"/>
            </a:pPr>
            <a:r>
              <a:rPr lang="en-US" sz="2800" spc="-50">
                <a:solidFill>
                  <a:srgbClr val="000000"/>
                </a:solidFill>
                <a:latin typeface="Calibri" panose="02020603050405020304" pitchFamily="2"/>
              </a:rPr>
              <a:t>AAV Vector-based therapy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09930" y="4533900"/>
            <a:ext cx="2853055" cy="254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spc="-30">
                <a:solidFill>
                  <a:srgbClr val="000000"/>
                </a:solidFill>
                <a:latin typeface="Calibri" panose="02020603050405020304" pitchFamily="2"/>
              </a:rPr>
              <a:t>Han Z, et al., 2018 AES abstract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35255"/>
            <a:ext cx="9942830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80">
                <a:solidFill>
                  <a:srgbClr val="2E5091"/>
                </a:solidFill>
                <a:latin typeface="Calibri" panose="02020603050405020304" pitchFamily="2"/>
              </a:rPr>
              <a:t>Dravet Syndrome – Consensus on Management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89760" y="6083300"/>
            <a:ext cx="5053330" cy="126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900"/>
              </a:lnSpc>
              <a:spcAft>
                <a:spcPts val="20"/>
              </a:spcAft>
            </a:pPr>
            <a:r>
              <a:rPr lang="en-US" sz="850" b="1" spc="-30">
                <a:solidFill>
                  <a:srgbClr val="0053A6"/>
                </a:solidFill>
                <a:latin typeface="Arial" panose="02020603050405020304" pitchFamily="2"/>
              </a:rPr>
              <a:t>Epilepsia, Volume: 63, Issue: 7, Pages: 1761-1777, First published: 01 May 2022, DOI: (10.1111/epi.17274)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3880" y="186055"/>
            <a:ext cx="8524240" cy="591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0" marR="0" indent="0" algn="l">
              <a:lnSpc>
                <a:spcPts val="4200"/>
              </a:lnSpc>
              <a:spcAft>
                <a:spcPts val="40"/>
              </a:spcAft>
            </a:pPr>
            <a:r>
              <a:rPr lang="en-US" sz="4050" spc="-15">
                <a:solidFill>
                  <a:srgbClr val="2E5292"/>
                </a:solidFill>
                <a:latin typeface="Calibri" panose="02020603050405020304" pitchFamily="2"/>
              </a:rPr>
              <a:t>Tuberous Sclerosis Complex - Everolimus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193040"/>
            <a:ext cx="216725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60">
                <a:solidFill>
                  <a:srgbClr val="FFFFFF"/>
                </a:solidFill>
                <a:latin typeface="Calibri" panose="02020603050405020304" pitchFamily="2"/>
              </a:rPr>
              <a:t>Objectives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7325"/>
            <a:ext cx="12192000" cy="4403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3510" rIns="0" bIns="0" anchor="t"/>
          <a:lstStyle/>
          <a:p>
            <a:pPr marL="59436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 dirty="0">
                <a:solidFill>
                  <a:srgbClr val="1F3863"/>
                </a:solidFill>
                <a:latin typeface="Calibri" panose="02020603050405020304" pitchFamily="2"/>
              </a:rPr>
              <a:t>Enumerate select epilepsy types with preferred treatment regimens </a:t>
            </a:r>
          </a:p>
          <a:p>
            <a:pPr marL="59436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Discuss </a:t>
            </a:r>
            <a:r>
              <a:rPr lang="en-US" sz="2800" spc="-10" dirty="0">
                <a:solidFill>
                  <a:srgbClr val="1F3863"/>
                </a:solidFill>
                <a:latin typeface="Calibri" panose="02020603050405020304" pitchFamily="2"/>
              </a:rPr>
              <a:t>rare genetic epilepsies including clinical presentation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5" dirty="0">
                <a:solidFill>
                  <a:srgbClr val="1F3863"/>
                </a:solidFill>
                <a:latin typeface="Calibri" panose="02020603050405020304" pitchFamily="2"/>
              </a:rPr>
              <a:t>diagnosis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5" dirty="0">
                <a:solidFill>
                  <a:srgbClr val="1F3863"/>
                </a:solidFill>
                <a:latin typeface="Calibri" panose="02020603050405020304" pitchFamily="2"/>
              </a:rPr>
              <a:t>(Lennox-</a:t>
            </a:r>
            <a:r>
              <a:rPr lang="en-US" sz="2000" spc="-5" dirty="0" err="1">
                <a:solidFill>
                  <a:srgbClr val="1F3863"/>
                </a:solidFill>
                <a:latin typeface="Calibri" panose="02020603050405020304" pitchFamily="2"/>
              </a:rPr>
              <a:t>Gastaut</a:t>
            </a:r>
            <a:r>
              <a:rPr lang="en-US" sz="2000" spc="-5" dirty="0">
                <a:solidFill>
                  <a:srgbClr val="1F3863"/>
                </a:solidFill>
                <a:latin typeface="Calibri" panose="02020603050405020304" pitchFamily="2"/>
              </a:rPr>
              <a:t> syndrome), Dravet syndrome, Tuberous Sclerosis Complex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0" dirty="0">
                <a:solidFill>
                  <a:srgbClr val="1F3863"/>
                </a:solidFill>
                <a:latin typeface="Calibri" panose="02020603050405020304" pitchFamily="2"/>
              </a:rPr>
              <a:t>CDKL5 Deficiency Disorder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30" dirty="0">
                <a:solidFill>
                  <a:srgbClr val="1F3863"/>
                </a:solidFill>
                <a:latin typeface="Calibri" panose="02020603050405020304" pitchFamily="2"/>
              </a:rPr>
              <a:t>Rett syndrome </a:t>
            </a:r>
          </a:p>
          <a:p>
            <a:pPr marL="594360" marR="0" indent="457200" algn="l">
              <a:lnSpc>
                <a:spcPts val="3000"/>
              </a:lnSpc>
              <a:spcBef>
                <a:spcPts val="29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 dirty="0">
                <a:solidFill>
                  <a:srgbClr val="1F3863"/>
                </a:solidFill>
                <a:latin typeface="Calibri" panose="02020603050405020304" pitchFamily="2"/>
              </a:rPr>
              <a:t>Understand newly approved and emerging therapies for genetic epilepsies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5" dirty="0">
                <a:solidFill>
                  <a:srgbClr val="1F3863"/>
                </a:solidFill>
                <a:latin typeface="Calibri" panose="02020603050405020304" pitchFamily="2"/>
              </a:rPr>
              <a:t>and Lennox-</a:t>
            </a:r>
            <a:r>
              <a:rPr lang="en-US" sz="2800" spc="-15" dirty="0" err="1">
                <a:solidFill>
                  <a:srgbClr val="1F3863"/>
                </a:solidFill>
                <a:latin typeface="Calibri" panose="02020603050405020304" pitchFamily="2"/>
              </a:rPr>
              <a:t>Gastaut</a:t>
            </a:r>
            <a:r>
              <a:rPr lang="en-US" sz="2800" spc="-15" dirty="0">
                <a:solidFill>
                  <a:srgbClr val="1F3863"/>
                </a:solidFill>
                <a:latin typeface="Calibri" panose="02020603050405020304" pitchFamily="2"/>
              </a:rPr>
              <a:t> syndrome with attention to efficacy, safety,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0" dirty="0">
                <a:solidFill>
                  <a:srgbClr val="1F3863"/>
                </a:solidFill>
                <a:latin typeface="Calibri" panose="02020603050405020304" pitchFamily="2"/>
              </a:rPr>
              <a:t>monitoring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4010"/>
              </a:spcAft>
              <a:buFont typeface="Symbol"/>
              <a:buChar char="·"/>
            </a:pPr>
            <a:r>
              <a:rPr lang="en-US" sz="2000" spc="-5" dirty="0">
                <a:solidFill>
                  <a:srgbClr val="1F3863"/>
                </a:solidFill>
                <a:latin typeface="Calibri" panose="02020603050405020304" pitchFamily="2"/>
              </a:rPr>
              <a:t>Cannabidiol, fenfluramine, </a:t>
            </a:r>
            <a:r>
              <a:rPr lang="en-US" sz="2000" spc="-5" dirty="0" err="1">
                <a:solidFill>
                  <a:srgbClr val="1F3863"/>
                </a:solidFill>
                <a:latin typeface="Calibri" panose="02020603050405020304" pitchFamily="2"/>
              </a:rPr>
              <a:t>stiripentol</a:t>
            </a:r>
            <a:r>
              <a:rPr lang="en-US" sz="2000" spc="-5" dirty="0">
                <a:solidFill>
                  <a:srgbClr val="1F3863"/>
                </a:solidFill>
                <a:latin typeface="Calibri" panose="02020603050405020304" pitchFamily="2"/>
              </a:rPr>
              <a:t>, </a:t>
            </a:r>
            <a:r>
              <a:rPr lang="en-US" sz="2000" spc="-5" dirty="0" err="1">
                <a:solidFill>
                  <a:srgbClr val="1F3863"/>
                </a:solidFill>
                <a:latin typeface="Calibri" panose="02020603050405020304" pitchFamily="2"/>
              </a:rPr>
              <a:t>ganaxolone</a:t>
            </a:r>
            <a:r>
              <a:rPr lang="en-US" sz="2000" spc="-5" dirty="0">
                <a:solidFill>
                  <a:srgbClr val="1F3863"/>
                </a:solidFill>
                <a:latin typeface="Calibri" panose="02020603050405020304" pitchFamily="2"/>
              </a:rPr>
              <a:t>, </a:t>
            </a:r>
            <a:r>
              <a:rPr lang="en-US" sz="2000" spc="-5" dirty="0" err="1">
                <a:solidFill>
                  <a:srgbClr val="1F3863"/>
                </a:solidFill>
                <a:latin typeface="Calibri" panose="02020603050405020304" pitchFamily="2"/>
              </a:rPr>
              <a:t>trofinetide</a:t>
            </a:r>
            <a:r>
              <a:rPr lang="en-US" sz="2000" spc="-5" dirty="0">
                <a:solidFill>
                  <a:srgbClr val="1F3863"/>
                </a:solidFill>
                <a:latin typeface="Calibri" panose="02020603050405020304" pitchFamily="2"/>
              </a:rPr>
              <a:t>, </a:t>
            </a:r>
            <a:r>
              <a:rPr lang="en-US" sz="2000" spc="-5" dirty="0" err="1">
                <a:solidFill>
                  <a:srgbClr val="1F3863"/>
                </a:solidFill>
                <a:latin typeface="Calibri" panose="02020603050405020304" pitchFamily="2"/>
              </a:rPr>
              <a:t>etc</a:t>
            </a:r>
            <a:r>
              <a:rPr lang="en-US" sz="2000" spc="-5" dirty="0">
                <a:solidFill>
                  <a:srgbClr val="1F3863"/>
                </a:solidFill>
                <a:latin typeface="Calibr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7055" y="180975"/>
            <a:ext cx="922909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110">
                <a:solidFill>
                  <a:srgbClr val="2E5091"/>
                </a:solidFill>
                <a:latin typeface="Calibri" panose="02020603050405020304" pitchFamily="2"/>
              </a:rPr>
              <a:t>Tuberous Sclerosis Complex – PREVeNT Trial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180975"/>
            <a:ext cx="922909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110">
                <a:solidFill>
                  <a:srgbClr val="2E5291"/>
                </a:solidFill>
                <a:latin typeface="Calibri" panose="02020603050405020304" pitchFamily="2"/>
              </a:rPr>
              <a:t>Tuberous Sclerosis Complex – PREVeNT Trial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180975"/>
            <a:ext cx="922909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100" spc="-110">
                <a:solidFill>
                  <a:srgbClr val="2E5192"/>
                </a:solidFill>
                <a:latin typeface="Calibri" panose="02020603050405020304" pitchFamily="2"/>
              </a:rPr>
              <a:t>Tuberous Sclerosis Complex – PREVeNT Trial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193040"/>
            <a:ext cx="8427720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0">
                <a:solidFill>
                  <a:srgbClr val="2E5292"/>
                </a:solidFill>
                <a:latin typeface="Calibri" panose="02020603050405020304" pitchFamily="2"/>
              </a:rPr>
              <a:t>CDKL5 Deficiency Disorder - Ganaxolone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62000" y="1022985"/>
            <a:ext cx="10314305" cy="1499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200" spc="-40">
                <a:solidFill>
                  <a:srgbClr val="000000"/>
                </a:solidFill>
                <a:latin typeface="Calibri" panose="02020603050405020304" pitchFamily="2"/>
              </a:rPr>
              <a:t>Early-onset developmental and epileptic encephalopathy due to pathogenic variants in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i="1" spc="-55">
                <a:solidFill>
                  <a:srgbClr val="000000"/>
                </a:solidFill>
                <a:latin typeface="Calibri" panose="02020603050405020304" pitchFamily="2"/>
              </a:rPr>
              <a:t>CDKL5</a:t>
            </a:r>
            <a:r>
              <a:rPr lang="en-US" sz="2200" spc="-45">
                <a:solidFill>
                  <a:srgbClr val="000000"/>
                </a:solidFill>
                <a:latin typeface="Calibri" panose="02020603050405020304" pitchFamily="2"/>
              </a:rPr>
              <a:t>; associated with cortical vision impairment, ID, hypotonia, intractable seizures and IS </a:t>
            </a:r>
          </a:p>
          <a:p>
            <a:pPr marL="0" marR="0" indent="0" algn="l">
              <a:lnSpc>
                <a:spcPts val="2400"/>
              </a:lnSpc>
              <a:spcBef>
                <a:spcPts val="935"/>
              </a:spcBef>
              <a:spcAft>
                <a:spcPts val="0"/>
              </a:spcAft>
            </a:pPr>
            <a:r>
              <a:rPr lang="en-US" sz="2200" spc="-40">
                <a:solidFill>
                  <a:srgbClr val="000000"/>
                </a:solidFill>
                <a:latin typeface="Calibri" panose="02020603050405020304" pitchFamily="2"/>
              </a:rPr>
              <a:t>1:40,000-60,000 live births </a:t>
            </a:r>
          </a:p>
          <a:p>
            <a:pPr marL="0" marR="0" indent="0" algn="l">
              <a:lnSpc>
                <a:spcPts val="2400"/>
              </a:lnSpc>
              <a:spcBef>
                <a:spcPts val="955"/>
              </a:spcBef>
              <a:spcAft>
                <a:spcPts val="0"/>
              </a:spcAft>
            </a:pPr>
            <a:r>
              <a:rPr lang="en-US" sz="2200" spc="-40">
                <a:solidFill>
                  <a:srgbClr val="000000"/>
                </a:solidFill>
                <a:latin typeface="Calibri" panose="02020603050405020304" pitchFamily="2"/>
              </a:rPr>
              <a:t>Ganaxolone is a neurosteroid that increased GABAergic phasic and tonic inhibition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3040"/>
            <a:ext cx="5760720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30">
                <a:solidFill>
                  <a:srgbClr val="2E5292"/>
                </a:solidFill>
                <a:latin typeface="Calibri" panose="02020603050405020304" pitchFamily="2"/>
              </a:rPr>
              <a:t>Rett Syndrome - Trofinetide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63295" y="1195070"/>
            <a:ext cx="10454640" cy="3507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0" marR="0" indent="36576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Rett syndrome – X-linked; pathogenic variants in </a:t>
            </a:r>
            <a:r>
              <a:rPr lang="en-US" sz="2750" i="1" spc="-10">
                <a:solidFill>
                  <a:srgbClr val="000000"/>
                </a:solidFill>
                <a:latin typeface="Calibri" panose="02020603050405020304" pitchFamily="2"/>
              </a:rPr>
              <a:t>MECP2 </a:t>
            </a:r>
          </a:p>
          <a:p>
            <a:pPr marL="0" marR="0" indent="36576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Normal until 6-18 months, then progressive microcephaly, </a:t>
            </a:r>
          </a:p>
          <a:p>
            <a:pPr marL="3657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developmental regression, intractable seizures, etc </a:t>
            </a:r>
          </a:p>
          <a:p>
            <a:pPr marL="0" marR="0" indent="36576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~7/100,000 girls (rare and more severe in boys) </a:t>
            </a:r>
          </a:p>
          <a:p>
            <a:pPr marL="0" marR="0" indent="36576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Trofinetide is a synthetic analogue of glycine-proline-glutamate, </a:t>
            </a:r>
          </a:p>
          <a:p>
            <a:pPr marL="3657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enzymatically cleaved from IGF-1 </a:t>
            </a:r>
          </a:p>
          <a:p>
            <a:pPr marL="0" marR="0" indent="36576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00000"/>
                </a:solidFill>
                <a:latin typeface="Calibri" panose="02020603050405020304" pitchFamily="2"/>
              </a:rPr>
              <a:t>Proposed MOA – decreases neuroinflammation and improves synaptic </a:t>
            </a:r>
          </a:p>
          <a:p>
            <a:pPr marL="3657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55">
                <a:solidFill>
                  <a:srgbClr val="000000"/>
                </a:solidFill>
                <a:latin typeface="Calibri" panose="02020603050405020304" pitchFamily="2"/>
              </a:rPr>
              <a:t>function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90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7695" y="181610"/>
            <a:ext cx="5760720" cy="598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0" marR="0" indent="0" algn="l">
              <a:lnSpc>
                <a:spcPts val="4200"/>
              </a:lnSpc>
              <a:spcAft>
                <a:spcPts val="20"/>
              </a:spcAft>
            </a:pPr>
            <a:r>
              <a:rPr lang="en-US" sz="4100" spc="-70">
                <a:solidFill>
                  <a:srgbClr val="2E5091"/>
                </a:solidFill>
                <a:latin typeface="Calibri" panose="02020603050405020304" pitchFamily="2"/>
              </a:rPr>
              <a:t>Rett Syndrome - Trofinetide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5155" y="182880"/>
            <a:ext cx="5763260" cy="59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4200"/>
              </a:lnSpc>
              <a:spcAft>
                <a:spcPts val="10"/>
              </a:spcAft>
            </a:pPr>
            <a:r>
              <a:rPr lang="en-US" sz="4100" spc="-70">
                <a:solidFill>
                  <a:srgbClr val="2E5091"/>
                </a:solidFill>
                <a:latin typeface="Calibri" panose="02020603050405020304" pitchFamily="2"/>
              </a:rPr>
              <a:t>Rett Syndrome - Trofinetide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5675" y="4517390"/>
            <a:ext cx="8253095" cy="699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Calibri" panose="02020603050405020304" pitchFamily="2"/>
              </a:rPr>
              <a:t>Similar benefits seen regardless of age, baseline RSBQ severity, and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Calibri" panose="02020603050405020304" pitchFamily="2"/>
              </a:rPr>
              <a:t>mutation severity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187325"/>
            <a:ext cx="5760720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5"/>
              </a:spcAft>
            </a:pPr>
            <a:r>
              <a:rPr lang="en-US" sz="4050" spc="-50">
                <a:solidFill>
                  <a:srgbClr val="2E5292"/>
                </a:solidFill>
                <a:latin typeface="Calibri" panose="02020603050405020304" pitchFamily="2"/>
              </a:rPr>
              <a:t>Rett Syndrome - Trofinetide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193040"/>
            <a:ext cx="216725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60">
                <a:solidFill>
                  <a:srgbClr val="FFFFFF"/>
                </a:solidFill>
                <a:latin typeface="Calibri" panose="02020603050405020304" pitchFamily="2"/>
              </a:rPr>
              <a:t>Objectives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7325"/>
            <a:ext cx="12192000" cy="4403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3510" rIns="0" bIns="0" anchor="t"/>
          <a:lstStyle/>
          <a:p>
            <a:pPr marL="59436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Enumerate select epilepsy types with preferred treatment regimens </a:t>
            </a:r>
          </a:p>
          <a:p>
            <a:pPr marL="59436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Review rare genetic epilepsies including clinical presentation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5">
                <a:solidFill>
                  <a:srgbClr val="1F3863"/>
                </a:solidFill>
                <a:latin typeface="Calibri" panose="02020603050405020304" pitchFamily="2"/>
              </a:rPr>
              <a:t>diagnosis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5">
                <a:solidFill>
                  <a:srgbClr val="1F3863"/>
                </a:solidFill>
                <a:latin typeface="Calibri" panose="02020603050405020304" pitchFamily="2"/>
              </a:rPr>
              <a:t>(Lennox-Gastaut syndrome), Dravet syndrome, Tuberous Sclerosis Complex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0">
                <a:solidFill>
                  <a:srgbClr val="1F3863"/>
                </a:solidFill>
                <a:latin typeface="Calibri" panose="02020603050405020304" pitchFamily="2"/>
              </a:rPr>
              <a:t>CDKL5 Deficiency Disorder </a:t>
            </a:r>
          </a:p>
          <a:p>
            <a:pPr marL="1051560" marR="0" indent="457200" algn="l">
              <a:lnSpc>
                <a:spcPts val="21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30">
                <a:solidFill>
                  <a:srgbClr val="1F3863"/>
                </a:solidFill>
                <a:latin typeface="Calibri" panose="02020603050405020304" pitchFamily="2"/>
              </a:rPr>
              <a:t>Rett syndrome </a:t>
            </a:r>
          </a:p>
          <a:p>
            <a:pPr marL="594360" marR="0" indent="457200" algn="l">
              <a:lnSpc>
                <a:spcPts val="3000"/>
              </a:lnSpc>
              <a:spcBef>
                <a:spcPts val="29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1F3863"/>
                </a:solidFill>
                <a:latin typeface="Calibri" panose="02020603050405020304" pitchFamily="2"/>
              </a:rPr>
              <a:t>Understand newly approved and emerging therapies for genetic epilepsies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15">
                <a:solidFill>
                  <a:srgbClr val="1F3863"/>
                </a:solidFill>
                <a:latin typeface="Calibri" panose="02020603050405020304" pitchFamily="2"/>
              </a:rPr>
              <a:t>and Lennox-Gastaut syndrome with attention to efficacy, safety, and </a:t>
            </a:r>
          </a:p>
          <a:p>
            <a:pPr marL="1051560" marR="0" indent="0" algn="l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spc="-30">
                <a:solidFill>
                  <a:srgbClr val="1F3863"/>
                </a:solidFill>
                <a:latin typeface="Calibri" panose="02020603050405020304" pitchFamily="2"/>
              </a:rPr>
              <a:t>monitoring </a:t>
            </a:r>
          </a:p>
          <a:p>
            <a:pPr marL="1051560" marR="0" indent="457200" algn="l">
              <a:lnSpc>
                <a:spcPts val="2100"/>
              </a:lnSpc>
              <a:spcBef>
                <a:spcPts val="330"/>
              </a:spcBef>
              <a:spcAft>
                <a:spcPts val="4010"/>
              </a:spcAft>
              <a:buFont typeface="Symbol"/>
              <a:buChar char="·"/>
            </a:pPr>
            <a:r>
              <a:rPr lang="en-US" sz="2000" spc="-5">
                <a:solidFill>
                  <a:srgbClr val="1F3863"/>
                </a:solidFill>
                <a:latin typeface="Calibri" panose="02020603050405020304" pitchFamily="2"/>
              </a:rPr>
              <a:t>Cannabidiol, fenfluramine, stiripentol, ganaxolone, trofinetide, etc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067175" y="2984500"/>
            <a:ext cx="4067175" cy="1217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0" marR="0" indent="0" algn="ctr">
              <a:lnSpc>
                <a:spcPts val="8700"/>
              </a:lnSpc>
              <a:spcAft>
                <a:spcPts val="0"/>
              </a:spcAft>
            </a:pPr>
            <a:r>
              <a:rPr lang="en-US" sz="7850" spc="-100">
                <a:solidFill>
                  <a:srgbClr val="FFFFFF"/>
                </a:solidFill>
                <a:latin typeface="Calibri" panose="02020603050405020304" pitchFamily="2"/>
              </a:rPr>
              <a:t>Questions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7055" y="193040"/>
            <a:ext cx="8564880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5">
                <a:solidFill>
                  <a:srgbClr val="FFFFFF"/>
                </a:solidFill>
                <a:latin typeface="Calibri" panose="02020603050405020304" pitchFamily="2"/>
              </a:rPr>
              <a:t>Treatment for Specific Genetic Epilepsies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273810"/>
            <a:ext cx="12192000" cy="2451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5943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Dravet syndrome due to </a:t>
            </a: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SCN1A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valproate,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stiripentol, fenfluramine,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clobazam,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cannabidiol,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topiramate, </a:t>
            </a:r>
          </a:p>
          <a:p>
            <a:pPr marL="5943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others; AVOID medications that block the voltage-gated sodium channel such as phenytoin, carbamazepine,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oxcarbazepine, lamotrigine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SCN2A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GoF – medications that block the voltage-gated sodium channel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SCN8A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GoF – </a:t>
            </a:r>
            <a:r>
              <a:rPr lang="en-US" sz="2000" u="sng" spc="0">
                <a:solidFill>
                  <a:srgbClr val="000000"/>
                </a:solidFill>
                <a:latin typeface="Calibri" panose="02020603050405020304" pitchFamily="2"/>
              </a:rPr>
              <a:t>medications that block the voltage-gated sodium channel; avoid levetiracetam 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10">
                <a:solidFill>
                  <a:srgbClr val="000000"/>
                </a:solidFill>
                <a:latin typeface="Calibri" panose="02020603050405020304" pitchFamily="2"/>
              </a:rPr>
              <a:t>POLG </a:t>
            </a: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– DO NOT use valproate </a:t>
            </a:r>
          </a:p>
          <a:p>
            <a:pPr marL="594360" marR="0" indent="0" algn="l">
              <a:lnSpc>
                <a:spcPts val="24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TSC1/TSC2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vigabatrin,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everolimus, cannabidiol </a:t>
            </a:r>
          </a:p>
          <a:p>
            <a:pPr marL="5943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KCNQ2/ KCNQ3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ezogabine, medications that block the voltage-gated sodium channel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724910"/>
            <a:ext cx="7186930" cy="2904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5943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SCL2A1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– ketogenic diet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Calibri" panose="02020603050405020304" pitchFamily="2"/>
              </a:rPr>
              <a:t>ALDH7A1 </a:t>
            </a: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– pyridoxine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PNPO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pyridoxine or pyridoxal-5’-phosphate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CLN2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cerliponase alfa </a:t>
            </a:r>
          </a:p>
          <a:p>
            <a:pPr marL="5943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CACNA1A 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– acetazolamide </a:t>
            </a:r>
          </a:p>
          <a:p>
            <a:pPr marL="594360" marR="0" indent="0" algn="l">
              <a:lnSpc>
                <a:spcPts val="24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2000" i="1" spc="-10">
                <a:solidFill>
                  <a:srgbClr val="000000"/>
                </a:solidFill>
                <a:latin typeface="Calibri" panose="02020603050405020304" pitchFamily="2"/>
              </a:rPr>
              <a:t>CDKL5 </a:t>
            </a: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– </a:t>
            </a:r>
            <a:r>
              <a:rPr lang="en-US" sz="2000" b="1" spc="-10">
                <a:solidFill>
                  <a:srgbClr val="000000"/>
                </a:solidFill>
                <a:latin typeface="Calibri" panose="02020603050405020304" pitchFamily="2"/>
              </a:rPr>
              <a:t>ganaxolone </a:t>
            </a:r>
          </a:p>
          <a:p>
            <a:pPr marL="5943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Rett syndrome (</a:t>
            </a:r>
            <a:r>
              <a:rPr lang="en-US" sz="2000" i="1" spc="-5">
                <a:solidFill>
                  <a:srgbClr val="000000"/>
                </a:solidFill>
                <a:latin typeface="Calibri" panose="02020603050405020304" pitchFamily="2"/>
              </a:rPr>
              <a:t>MECP2</a:t>
            </a:r>
            <a:r>
              <a:rPr lang="en-US" sz="2000" spc="-5">
                <a:solidFill>
                  <a:srgbClr val="000000"/>
                </a:solidFill>
                <a:latin typeface="Calibri" panose="02020603050405020304" pitchFamily="2"/>
              </a:rPr>
              <a:t>) – </a:t>
            </a:r>
            <a:r>
              <a:rPr lang="en-US" sz="2000" b="1" spc="-5">
                <a:solidFill>
                  <a:srgbClr val="000000"/>
                </a:solidFill>
                <a:latin typeface="Calibri" panose="02020603050405020304" pitchFamily="2"/>
              </a:rPr>
              <a:t>trofinetide </a:t>
            </a:r>
          </a:p>
          <a:p>
            <a:pPr marL="594360" marR="0" indent="0" algn="l">
              <a:lnSpc>
                <a:spcPts val="2000"/>
              </a:lnSpc>
              <a:spcBef>
                <a:spcPts val="185"/>
              </a:spcBef>
              <a:spcAft>
                <a:spcPts val="3695"/>
              </a:spcAft>
            </a:pPr>
            <a:r>
              <a:rPr lang="en-US" sz="2000" spc="-15">
                <a:solidFill>
                  <a:srgbClr val="000000"/>
                </a:solidFill>
                <a:latin typeface="Calibri" panose="02020603050405020304" pitchFamily="2"/>
              </a:rPr>
              <a:t>*There are others with a less clear preferred treatment regimen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9390"/>
            <a:ext cx="4124325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30">
                <a:solidFill>
                  <a:srgbClr val="FFFFFF"/>
                </a:solidFill>
                <a:latin typeface="Calibri" panose="02020603050405020304" pitchFamily="2"/>
              </a:rPr>
              <a:t>Epilepsy Syndromes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3880" y="1228090"/>
            <a:ext cx="4572000" cy="4632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0" rIns="0" bIns="0" anchor="t">
            <a:normAutofit fontScale="95000"/>
          </a:bodyPr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3100" b="1" spc="60">
                <a:solidFill>
                  <a:srgbClr val="000000"/>
                </a:solidFill>
                <a:latin typeface="Calibri" panose="02020603050405020304" pitchFamily="2"/>
              </a:rPr>
              <a:t>Lennox-Gastaut Syndrome </a:t>
            </a:r>
          </a:p>
          <a:p>
            <a:pPr marL="0" marR="0" indent="0" algn="l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100" b="1" spc="40">
                <a:solidFill>
                  <a:srgbClr val="000000"/>
                </a:solidFill>
                <a:latin typeface="Calibri" panose="02020603050405020304" pitchFamily="2"/>
              </a:rPr>
              <a:t>Dravet Syndrome </a:t>
            </a:r>
          </a:p>
          <a:p>
            <a:pPr marL="0" marR="0" indent="0" algn="l">
              <a:lnSpc>
                <a:spcPts val="3200"/>
              </a:lnSpc>
              <a:spcBef>
                <a:spcPts val="600"/>
              </a:spcBef>
              <a:spcAft>
                <a:spcPts val="24890"/>
              </a:spcAft>
            </a:pPr>
            <a:r>
              <a:rPr lang="en-US" sz="3100" b="1" spc="50">
                <a:solidFill>
                  <a:srgbClr val="000000"/>
                </a:solidFill>
                <a:latin typeface="Calibri" panose="02020603050405020304" pitchFamily="2"/>
              </a:rPr>
              <a:t>Tuberous Sclerosis Complex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241300"/>
            <a:ext cx="550799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00" b="1" spc="65">
                <a:solidFill>
                  <a:srgbClr val="2E5091"/>
                </a:solidFill>
                <a:latin typeface="Calibri" panose="02020603050405020304" pitchFamily="2"/>
              </a:rPr>
              <a:t>Lennox-Gastaut Syndrome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65175" y="1337945"/>
            <a:ext cx="10302240" cy="3511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9705" rIns="0" bIns="0" anchor="t">
            <a:normAutofit fontScale="90000"/>
          </a:bodyPr>
          <a:lstStyle/>
          <a:p>
            <a:pPr marL="0" marR="0" indent="36576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3100" b="1" spc="120">
                <a:solidFill>
                  <a:srgbClr val="000000"/>
                </a:solidFill>
                <a:latin typeface="Calibri" panose="02020603050405020304" pitchFamily="2"/>
              </a:rPr>
              <a:t>Epileptic seizures – tonic axial, atonic, and atypical absence </a:t>
            </a:r>
          </a:p>
          <a:p>
            <a:pPr marL="0" marR="0" indent="365760" algn="l">
              <a:lnSpc>
                <a:spcPts val="3100"/>
              </a:lnSpc>
              <a:spcBef>
                <a:spcPts val="630"/>
              </a:spcBef>
              <a:spcAft>
                <a:spcPts val="0"/>
              </a:spcAft>
              <a:buFont typeface="Symbol"/>
              <a:buChar char="·"/>
            </a:pPr>
            <a:r>
              <a:rPr lang="en-US" sz="3100" b="1" spc="105">
                <a:solidFill>
                  <a:srgbClr val="000000"/>
                </a:solidFill>
                <a:latin typeface="Calibri" panose="02020603050405020304" pitchFamily="2"/>
              </a:rPr>
              <a:t>EEG abnormalities – bursts of diffuse slow spike-waves (</a:t>
            </a:r>
            <a:r>
              <a:rPr lang="en-US" sz="3150" b="1" i="1" spc="105">
                <a:solidFill>
                  <a:srgbClr val="000000"/>
                </a:solidFill>
                <a:latin typeface="Calibri" panose="02020603050405020304" pitchFamily="2"/>
              </a:rPr>
              <a:t>petit </a:t>
            </a:r>
          </a:p>
          <a:p>
            <a:pPr marL="3657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b="1" i="1" spc="135">
                <a:solidFill>
                  <a:srgbClr val="000000"/>
                </a:solidFill>
                <a:latin typeface="Calibri" panose="02020603050405020304" pitchFamily="2"/>
              </a:rPr>
              <a:t>mal</a:t>
            </a:r>
            <a:r>
              <a:rPr lang="en-US" sz="3100" b="1" spc="135">
                <a:solidFill>
                  <a:srgbClr val="000000"/>
                </a:solidFill>
                <a:latin typeface="Calibri" panose="02020603050405020304" pitchFamily="2"/>
              </a:rPr>
              <a:t>variant) during wakefulness and burst of fast rhythmic </a:t>
            </a:r>
          </a:p>
          <a:p>
            <a:pPr marL="365760" marR="0" indent="0" algn="l">
              <a:lnSpc>
                <a:spcPts val="3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100" b="1" spc="120">
                <a:solidFill>
                  <a:srgbClr val="000000"/>
                </a:solidFill>
                <a:latin typeface="Calibri" panose="02020603050405020304" pitchFamily="2"/>
              </a:rPr>
              <a:t>waves and slow polyspikes and above all generalized fast </a:t>
            </a:r>
          </a:p>
          <a:p>
            <a:pPr marL="3657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spc="135">
                <a:solidFill>
                  <a:srgbClr val="000000"/>
                </a:solidFill>
                <a:latin typeface="Calibri" panose="02020603050405020304" pitchFamily="2"/>
              </a:rPr>
              <a:t>rhythms at about [≥]10 Hz during sleep (background usually </a:t>
            </a:r>
          </a:p>
          <a:p>
            <a:pPr marL="365760" marR="0" indent="0" algn="l">
              <a:lnSpc>
                <a:spcPts val="3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100" b="1" spc="110">
                <a:solidFill>
                  <a:srgbClr val="000000"/>
                </a:solidFill>
                <a:latin typeface="Calibri" panose="02020603050405020304" pitchFamily="2"/>
              </a:rPr>
              <a:t>slow and poorly organized) </a:t>
            </a:r>
          </a:p>
          <a:p>
            <a:pPr marL="0" marR="0" indent="365760" algn="l">
              <a:lnSpc>
                <a:spcPts val="31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3100" b="1" spc="120">
                <a:solidFill>
                  <a:srgbClr val="000000"/>
                </a:solidFill>
                <a:latin typeface="Calibri" panose="02020603050405020304" pitchFamily="2"/>
              </a:rPr>
              <a:t>Slowness in intellectual growth and associated difficulties in </a:t>
            </a:r>
          </a:p>
          <a:p>
            <a:pPr marL="3657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spc="100">
                <a:solidFill>
                  <a:srgbClr val="000000"/>
                </a:solidFill>
                <a:latin typeface="Calibri" panose="02020603050405020304" pitchFamily="2"/>
              </a:rPr>
              <a:t>personality disorders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65175" y="4849495"/>
            <a:ext cx="4370705" cy="617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0180" rIns="0" bIns="0" anchor="t">
            <a:normAutofit fontScale="90000"/>
          </a:bodyPr>
          <a:lstStyle/>
          <a:p>
            <a:pPr marL="0" marR="0" indent="320040" algn="l">
              <a:lnSpc>
                <a:spcPts val="3100"/>
              </a:lnSpc>
              <a:spcAft>
                <a:spcPts val="385"/>
              </a:spcAft>
              <a:buFont typeface="Symbol"/>
              <a:buChar char="·"/>
            </a:pPr>
            <a:r>
              <a:rPr lang="en-US" sz="3100" b="1" spc="45">
                <a:solidFill>
                  <a:srgbClr val="000000"/>
                </a:solidFill>
                <a:latin typeface="Calibri" panose="02020603050405020304" pitchFamily="2"/>
              </a:rPr>
              <a:t>~26:100,000 </a:t>
            </a:r>
            <a:r>
              <a:rPr lang="en-US" sz="1500" b="1" spc="45">
                <a:solidFill>
                  <a:srgbClr val="000000"/>
                </a:solidFill>
                <a:latin typeface="Calibri" panose="02020603050405020304" pitchFamily="2"/>
              </a:rPr>
              <a:t>(Trevathan et al., 1997)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697990" y="6219190"/>
            <a:ext cx="4958715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190"/>
              </a:spcAft>
            </a:pPr>
            <a:r>
              <a:rPr lang="en-US" sz="1050" b="1" spc="-45">
                <a:solidFill>
                  <a:srgbClr val="000000"/>
                </a:solidFill>
                <a:latin typeface="Gill Sans MT" panose="02020603050405020304" pitchFamily="2"/>
              </a:rPr>
              <a:t>Beaumanoir and Blume in </a:t>
            </a:r>
            <a:r>
              <a:rPr lang="en-US" sz="1100" b="1" i="1" spc="-45">
                <a:solidFill>
                  <a:srgbClr val="000000"/>
                </a:solidFill>
                <a:latin typeface="Gill Sans MT" panose="02020603050405020304" pitchFamily="2"/>
              </a:rPr>
              <a:t>Epileptic Syndromes in Infancy, Childhood, and Adolescence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223520"/>
            <a:ext cx="5510530" cy="593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20"/>
              </a:spcAft>
            </a:pPr>
            <a:r>
              <a:rPr lang="en-US" sz="4050" spc="-50">
                <a:solidFill>
                  <a:srgbClr val="2E5292"/>
                </a:solidFill>
                <a:latin typeface="Calibri" panose="02020603050405020304" pitchFamily="2"/>
              </a:rPr>
              <a:t>Lennox-Gastaut Syndrome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229235"/>
            <a:ext cx="358457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60">
                <a:solidFill>
                  <a:srgbClr val="2E5091"/>
                </a:solidFill>
                <a:latin typeface="Calibri" panose="02020603050405020304" pitchFamily="2"/>
              </a:rPr>
              <a:t>Dravet Syndrome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2295" y="1033780"/>
            <a:ext cx="10988040" cy="4050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0" marR="0" indent="45720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Seizure onset age 2-10 months (or at least the first year of life), usually </a:t>
            </a:r>
          </a:p>
          <a:p>
            <a:pPr marL="457200" marR="0" indent="0" algn="l">
              <a:lnSpc>
                <a:spcPts val="28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with generalized and unilateral clonic or tonic-clonic seizures at the onset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Multiple seizure types - at least some seizures triggered by fever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Status epilepticus/ febrile status epilepticus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Delayed development after seizures start </a:t>
            </a:r>
          </a:p>
          <a:p>
            <a:pPr marL="0" marR="0" indent="457200" algn="l">
              <a:lnSpc>
                <a:spcPts val="3000"/>
              </a:lnSpc>
              <a:spcBef>
                <a:spcPts val="3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Seizures are resistant to treatment </a:t>
            </a:r>
          </a:p>
          <a:p>
            <a:pPr marL="0" marR="0" indent="457200" algn="l">
              <a:lnSpc>
                <a:spcPts val="30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Calibri" panose="02020603050405020304" pitchFamily="2"/>
              </a:rPr>
              <a:t>&gt;85% due to SCN1A mutations (PCDH19 in some females) + some </a:t>
            </a:r>
          </a:p>
          <a:p>
            <a:pPr marL="457200" marR="0" indent="0" algn="l">
              <a:lnSpc>
                <a:spcPts val="28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Calibri" panose="02020603050405020304" pitchFamily="2"/>
              </a:rPr>
              <a:t>deletions </a:t>
            </a:r>
          </a:p>
          <a:p>
            <a:pPr marL="0" marR="0" indent="457200" algn="l">
              <a:lnSpc>
                <a:spcPts val="3400"/>
              </a:lnSpc>
              <a:spcBef>
                <a:spcPts val="490"/>
              </a:spcBef>
              <a:spcAft>
                <a:spcPts val="340"/>
              </a:spcAft>
              <a:buFont typeface="Symbol"/>
              <a:buChar char="·"/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~1:25,000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82295" y="5083810"/>
            <a:ext cx="9345295" cy="865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EEG may be normal at onset </a:t>
            </a:r>
          </a:p>
          <a:p>
            <a:pPr marL="0" marR="0" indent="457200" algn="l">
              <a:lnSpc>
                <a:spcPts val="3400"/>
              </a:lnSpc>
              <a:spcBef>
                <a:spcPts val="0"/>
              </a:spcBef>
              <a:spcAft>
                <a:spcPts val="460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Some may develop hippocampal sclerosis (Siegler et al., 2005)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229235"/>
            <a:ext cx="582485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0">
                <a:solidFill>
                  <a:srgbClr val="2E5091"/>
                </a:solidFill>
                <a:latin typeface="Calibri" panose="02020603050405020304" pitchFamily="2"/>
              </a:rPr>
              <a:t>Tuberous Sclerosis Complex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5280" y="1278890"/>
            <a:ext cx="5114290" cy="1390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Calibri" panose="02020603050405020304" pitchFamily="2"/>
              </a:rPr>
              <a:t>Definite TSC: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Two major OR one major + two minor </a:t>
            </a:r>
          </a:p>
          <a:p>
            <a:pPr marL="0" marR="0" indent="0" algn="l">
              <a:lnSpc>
                <a:spcPts val="1900"/>
              </a:lnSpc>
              <a:spcBef>
                <a:spcPts val="1105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Calibri" panose="02020603050405020304" pitchFamily="2"/>
              </a:rPr>
              <a:t>Probable TSC: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One major + one minor </a:t>
            </a:r>
          </a:p>
          <a:p>
            <a:pPr marL="0" marR="0" indent="0" algn="l">
              <a:lnSpc>
                <a:spcPts val="1900"/>
              </a:lnSpc>
              <a:spcBef>
                <a:spcPts val="1075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Calibri" panose="02020603050405020304" pitchFamily="2"/>
              </a:rPr>
              <a:t>Possible TSC: </a:t>
            </a:r>
            <a:r>
              <a:rPr lang="en-US" sz="1800" spc="-25">
                <a:solidFill>
                  <a:srgbClr val="000000"/>
                </a:solidFill>
                <a:latin typeface="Calibri" panose="02020603050405020304" pitchFamily="2"/>
              </a:rPr>
              <a:t>One major feature OR two or more minor </a:t>
            </a:r>
          </a:p>
          <a:p>
            <a:pPr marL="0" marR="0" indent="0" algn="l">
              <a:lnSpc>
                <a:spcPts val="1800"/>
              </a:lnSpc>
              <a:spcBef>
                <a:spcPts val="1105"/>
              </a:spcBef>
              <a:spcAft>
                <a:spcPts val="0"/>
              </a:spcAft>
            </a:pPr>
            <a:r>
              <a:rPr lang="en-US" sz="1800" spc="-25">
                <a:solidFill>
                  <a:srgbClr val="000000"/>
                </a:solidFill>
                <a:latin typeface="Calibri" panose="02020603050405020304" pitchFamily="2"/>
              </a:rPr>
              <a:t>1:6,000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772785" y="1266825"/>
            <a:ext cx="5998845" cy="1662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38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Calibri" panose="02020603050405020304" pitchFamily="2"/>
              </a:rPr>
              <a:t>Genetic diagnosis: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A pathogenic variant in </a:t>
            </a:r>
            <a:r>
              <a:rPr lang="en-US" sz="1800" i="1" spc="-5">
                <a:solidFill>
                  <a:srgbClr val="000000"/>
                </a:solidFill>
                <a:latin typeface="Calibri" panose="02020603050405020304" pitchFamily="2"/>
              </a:rPr>
              <a:t>TSC1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or </a:t>
            </a:r>
            <a:r>
              <a:rPr lang="en-US" sz="1800" i="1" spc="-5">
                <a:solidFill>
                  <a:srgbClr val="000000"/>
                </a:solidFill>
                <a:latin typeface="Calibri" panose="02020603050405020304" pitchFamily="2"/>
              </a:rPr>
              <a:t>TSC2 </a:t>
            </a:r>
            <a:r>
              <a:rPr lang="en-US" sz="1800" spc="-5">
                <a:solidFill>
                  <a:srgbClr val="000000"/>
                </a:solidFill>
                <a:latin typeface="Calibri" panose="02020603050405020304" pitchFamily="2"/>
              </a:rPr>
              <a:t>is </a:t>
            </a:r>
          </a:p>
          <a:p>
            <a:pPr marL="0" marR="0" indent="0" algn="l">
              <a:lnSpc>
                <a:spcPts val="19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diagnostic for TSC (most TSC-causing variants are sequence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variants that clearly prevent TSC1 or TSC2 protein production.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Some variants compatible with protein production [e.g., some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-10">
                <a:solidFill>
                  <a:srgbClr val="000000"/>
                </a:solidFill>
                <a:latin typeface="Calibri" panose="02020603050405020304" pitchFamily="2"/>
              </a:rPr>
              <a:t>missense changes] are well established as disease-causing; other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variant types should be considered with caution)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71855" y="2854325"/>
            <a:ext cx="3471545" cy="3812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Calibri" panose="02020603050405020304" pitchFamily="2"/>
              </a:rPr>
              <a:t>Major Features </a:t>
            </a:r>
          </a:p>
          <a:p>
            <a:pPr marL="0" marR="0" indent="182880" algn="l">
              <a:lnSpc>
                <a:spcPts val="17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5">
                <a:solidFill>
                  <a:srgbClr val="000000"/>
                </a:solidFill>
                <a:latin typeface="Calibri" panose="02020603050405020304" pitchFamily="2"/>
              </a:rPr>
              <a:t>Facial angiofibromas or forehead plaque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Ungual or periungual fibromas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≥ 3 Hypomelanotic macules </a:t>
            </a:r>
          </a:p>
          <a:p>
            <a:pPr marL="0" marR="0" indent="182880" algn="l">
              <a:lnSpc>
                <a:spcPts val="17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Shagreen patch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Multiple retinal nodular hamartomas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Cortical tuber </a:t>
            </a:r>
          </a:p>
          <a:p>
            <a:pPr marL="0" marR="0" indent="182880" algn="l">
              <a:lnSpc>
                <a:spcPts val="17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Subependymal nodule (SEN)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Subependymal giant cell astrocytoma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Cardiac rhabdomyoma </a:t>
            </a:r>
          </a:p>
          <a:p>
            <a:pPr marL="0" marR="0" indent="182880" algn="l">
              <a:lnSpc>
                <a:spcPts val="17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Lymphangiomyomatosis </a:t>
            </a:r>
          </a:p>
          <a:p>
            <a:pPr marL="0" marR="0" indent="182880" algn="l">
              <a:lnSpc>
                <a:spcPts val="2000"/>
              </a:lnSpc>
              <a:spcBef>
                <a:spcPts val="670"/>
              </a:spcBef>
              <a:spcAft>
                <a:spcPts val="28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Renal angiomyolipoma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151120" y="3238500"/>
            <a:ext cx="4395470" cy="1882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Calibri" panose="02020603050405020304" pitchFamily="2"/>
              </a:rPr>
              <a:t>Minor Features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Multiple randomly distributed pits in dental enamel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Hamartomatous rectal polyps </a:t>
            </a:r>
          </a:p>
          <a:p>
            <a:pPr marL="0" marR="0" indent="182880" algn="l">
              <a:lnSpc>
                <a:spcPts val="17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Bone cysts </a:t>
            </a:r>
          </a:p>
          <a:p>
            <a:pPr marL="0" marR="0" indent="182880" algn="l">
              <a:lnSpc>
                <a:spcPts val="1700"/>
              </a:lnSpc>
              <a:spcBef>
                <a:spcPts val="8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Calibri" panose="02020603050405020304" pitchFamily="2"/>
              </a:rPr>
              <a:t>Cerebral white matter radial migration lines </a:t>
            </a:r>
          </a:p>
          <a:p>
            <a:pPr marL="0" marR="0" indent="182880" algn="l">
              <a:lnSpc>
                <a:spcPts val="2000"/>
              </a:lnSpc>
              <a:spcBef>
                <a:spcPts val="675"/>
              </a:spcBef>
              <a:spcAft>
                <a:spcPts val="28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Gingival fibromas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151120" y="5161280"/>
            <a:ext cx="2035810" cy="1246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Calibri" panose="02020603050405020304" pitchFamily="2"/>
              </a:rPr>
              <a:t>Nonrenal hamartoma </a:t>
            </a:r>
          </a:p>
          <a:p>
            <a:pPr marL="0" marR="0" indent="182880" algn="l">
              <a:lnSpc>
                <a:spcPts val="17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45">
                <a:solidFill>
                  <a:srgbClr val="000000"/>
                </a:solidFill>
                <a:latin typeface="Calibri" panose="02020603050405020304" pitchFamily="2"/>
              </a:rPr>
              <a:t>Retinal achromic patch </a:t>
            </a:r>
          </a:p>
          <a:p>
            <a:pPr marL="0" marR="0" indent="182880" algn="l">
              <a:lnSpc>
                <a:spcPts val="17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"Confetti" skin lesions </a:t>
            </a:r>
          </a:p>
          <a:p>
            <a:pPr marL="0" marR="0" indent="182880" algn="l">
              <a:lnSpc>
                <a:spcPts val="2000"/>
              </a:lnSpc>
              <a:spcBef>
                <a:spcPts val="700"/>
              </a:spcBef>
              <a:spcAft>
                <a:spcPts val="235"/>
              </a:spcAft>
              <a:buFont typeface="Symbol"/>
              <a:buChar char="·"/>
            </a:pPr>
            <a:r>
              <a:rPr lang="en-US" sz="1600" spc="-10">
                <a:solidFill>
                  <a:srgbClr val="000000"/>
                </a:solidFill>
                <a:latin typeface="Calibri" panose="02020603050405020304" pitchFamily="2"/>
              </a:rPr>
              <a:t>Multiple renal cysts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AA17441075E469833C8AD797131FC" ma:contentTypeVersion="18" ma:contentTypeDescription="Create a new document." ma:contentTypeScope="" ma:versionID="3fac22398924e6492a34165618e1d6a9">
  <xsd:schema xmlns:xsd="http://www.w3.org/2001/XMLSchema" xmlns:xs="http://www.w3.org/2001/XMLSchema" xmlns:p="http://schemas.microsoft.com/office/2006/metadata/properties" xmlns:ns2="1b0f3d7d-c843-496b-b3d2-4f1419bb44d7" xmlns:ns3="4144f6a5-e3a2-484d-9ecf-4b2ed24e3b2c" targetNamespace="http://schemas.microsoft.com/office/2006/metadata/properties" ma:root="true" ma:fieldsID="019078d0a07b7119eff1482834b89006" ns2:_="" ns3:_="">
    <xsd:import namespace="1b0f3d7d-c843-496b-b3d2-4f1419bb44d7"/>
    <xsd:import namespace="4144f6a5-e3a2-484d-9ecf-4b2ed24e3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3d7d-c843-496b-b3d2-4f1419bb4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338b5-23ad-486c-98c0-77a984379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4f6a5-e3a2-484d-9ecf-4b2ed24e3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edf2f5-81ae-4e09-8eec-05131d6984c1}" ma:internalName="TaxCatchAll" ma:showField="CatchAllData" ma:web="4144f6a5-e3a2-484d-9ecf-4b2ed24e3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0f3d7d-c843-496b-b3d2-4f1419bb44d7">
      <Terms xmlns="http://schemas.microsoft.com/office/infopath/2007/PartnerControls"/>
    </lcf76f155ced4ddcb4097134ff3c332f>
    <TaxCatchAll xmlns="4144f6a5-e3a2-484d-9ecf-4b2ed24e3b2c" xsi:nil="true"/>
  </documentManagement>
</p:properties>
</file>

<file path=customXml/itemProps1.xml><?xml version="1.0" encoding="utf-8"?>
<ds:datastoreItem xmlns:ds="http://schemas.openxmlformats.org/officeDocument/2006/customXml" ds:itemID="{06E63A53-ECE9-49AB-B273-D2704FBC01D9}"/>
</file>

<file path=customXml/itemProps2.xml><?xml version="1.0" encoding="utf-8"?>
<ds:datastoreItem xmlns:ds="http://schemas.openxmlformats.org/officeDocument/2006/customXml" ds:itemID="{D90D1A0A-5D29-421A-ACAF-BCF0D0B305D7}"/>
</file>

<file path=customXml/itemProps3.xml><?xml version="1.0" encoding="utf-8"?>
<ds:datastoreItem xmlns:ds="http://schemas.openxmlformats.org/officeDocument/2006/customXml" ds:itemID="{0C60FF34-65C0-4E8F-A995-BA81EAB47471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1351</Words>
  <Application>Microsoft Office PowerPoint</Application>
  <PresentationFormat>Widescreen</PresentationFormat>
  <Paragraphs>230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Georgia</vt:lpstr>
      <vt:lpstr>Gill Sans MT</vt:lpstr>
      <vt:lpstr>Symbol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Lauren Sinclair</cp:lastModifiedBy>
  <cp:revision>2</cp:revision>
  <dcterms:created xsi:type="dcterms:W3CDTF">2023-12-19T23:34:08Z</dcterms:created>
  <dcterms:modified xsi:type="dcterms:W3CDTF">2023-12-19T23:43:16Z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0x0101000FAAA17441075E469833C8AD797131FC</vt:lpwstr>
  </property>
  <property fmtid="{D5CDD505-2E9C-101B-9397-08002B2CF9AE}" pid="3" name="MediaServiceImageTags">
    <vt:lpwstr/>
  </property>
</Properties>
</file>