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4" r:id="rId7"/>
    <p:sldId id="366" r:id="rId8"/>
    <p:sldId id="380" r:id="rId9"/>
    <p:sldId id="384" r:id="rId10"/>
    <p:sldId id="385" r:id="rId11"/>
    <p:sldId id="386" r:id="rId12"/>
    <p:sldId id="327" r:id="rId13"/>
    <p:sldId id="367" r:id="rId14"/>
    <p:sldId id="388" r:id="rId15"/>
    <p:sldId id="387" r:id="rId16"/>
    <p:sldId id="356" r:id="rId17"/>
    <p:sldId id="389" r:id="rId18"/>
    <p:sldId id="390" r:id="rId19"/>
    <p:sldId id="391" r:id="rId20"/>
    <p:sldId id="392" r:id="rId21"/>
    <p:sldId id="394" r:id="rId22"/>
    <p:sldId id="395" r:id="rId23"/>
    <p:sldId id="396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759"/>
    <a:srgbClr val="258FAE"/>
    <a:srgbClr val="2F5091"/>
    <a:srgbClr val="8CC15F"/>
    <a:srgbClr val="273777"/>
    <a:srgbClr val="171347"/>
    <a:srgbClr val="A0C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8" autoAdjust="0"/>
    <p:restoredTop sz="94994" autoAdjust="0"/>
  </p:normalViewPr>
  <p:slideViewPr>
    <p:cSldViewPr snapToGrid="0">
      <p:cViewPr varScale="1">
        <p:scale>
          <a:sx n="70" d="100"/>
          <a:sy n="70" d="100"/>
        </p:scale>
        <p:origin x="66" y="3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D3115-65BC-4632-9B9B-D845777FB4D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BA76-B6EB-4BA0-B956-7A73AB92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81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4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9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0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7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BA76-B6EB-4BA0-B956-7A73AB92F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FE97-D061-93FC-1EE5-09BCCFD37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E960-C94D-CDAB-CE61-C55B059F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B611-8ABF-8090-A876-3C70C684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A289A-C03F-41CD-BBD7-2D69A524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8453-FFEC-CF1F-465F-B3D0C19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668E-022B-2D88-4ED1-390A1551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9E3A-A98F-0D4D-0D68-42DD2EAA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CEBE-B4C4-6012-36CB-EB37B1C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8C1A6-FE03-BE8A-1417-F7D7C08C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4227-AA77-FABC-1119-09F4343A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1C9C-D971-BA07-1C6F-29943BE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D2E0B-7485-B1D3-4E12-92A50127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4C21B-8B6A-DCD5-132D-BE8FDCA3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DCB18-FB00-2BAC-0D19-20EEE18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047AF-5CB2-A0D2-9DFF-26D97B5A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C775C-1056-9FB0-C58E-6CD0EB07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618-C153-DF0B-E9F8-BBCDBE315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29E1-11D7-074B-99BE-6F0B287000F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7EA4-11AE-F369-2DA5-55AF97668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1396-6EA1-E9BA-475A-6772D252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235F5D9-3BBA-DEBC-0B0E-726ED1817ED7}"/>
              </a:ext>
            </a:extLst>
          </p:cNvPr>
          <p:cNvSpPr/>
          <p:nvPr/>
        </p:nvSpPr>
        <p:spPr>
          <a:xfrm>
            <a:off x="-231574" y="-23751"/>
            <a:ext cx="8858993" cy="7030193"/>
          </a:xfrm>
          <a:custGeom>
            <a:avLst/>
            <a:gdLst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823367 w 8823367"/>
              <a:gd name="connsiteY8" fmla="*/ 4963886 h 7030193"/>
              <a:gd name="connsiteX9" fmla="*/ 7006442 w 8823367"/>
              <a:gd name="connsiteY9" fmla="*/ 6887689 h 7030193"/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609611 w 8823367"/>
              <a:gd name="connsiteY8" fmla="*/ 5902036 h 7030193"/>
              <a:gd name="connsiteX9" fmla="*/ 7006442 w 8823367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23367 w 9274630"/>
              <a:gd name="connsiteY6" fmla="*/ 1401289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82744 w 9274630"/>
              <a:gd name="connsiteY6" fmla="*/ 1187533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001497"/>
              <a:gd name="connsiteY0" fmla="*/ 6887689 h 7030193"/>
              <a:gd name="connsiteX1" fmla="*/ 0 w 9001497"/>
              <a:gd name="connsiteY1" fmla="*/ 6887689 h 7030193"/>
              <a:gd name="connsiteX2" fmla="*/ 0 w 9001497"/>
              <a:gd name="connsiteY2" fmla="*/ 7030193 h 7030193"/>
              <a:gd name="connsiteX3" fmla="*/ 0 w 9001497"/>
              <a:gd name="connsiteY3" fmla="*/ 0 h 7030193"/>
              <a:gd name="connsiteX4" fmla="*/ 486889 w 9001497"/>
              <a:gd name="connsiteY4" fmla="*/ 0 h 7030193"/>
              <a:gd name="connsiteX5" fmla="*/ 7422078 w 9001497"/>
              <a:gd name="connsiteY5" fmla="*/ 0 h 7030193"/>
              <a:gd name="connsiteX6" fmla="*/ 8882744 w 9001497"/>
              <a:gd name="connsiteY6" fmla="*/ 1187533 h 7030193"/>
              <a:gd name="connsiteX7" fmla="*/ 9001497 w 9001497"/>
              <a:gd name="connsiteY7" fmla="*/ 3396344 h 7030193"/>
              <a:gd name="connsiteX8" fmla="*/ 8609611 w 9001497"/>
              <a:gd name="connsiteY8" fmla="*/ 5902036 h 7030193"/>
              <a:gd name="connsiteX9" fmla="*/ 7006442 w 9001497"/>
              <a:gd name="connsiteY9" fmla="*/ 6887689 h 7030193"/>
              <a:gd name="connsiteX0" fmla="*/ 7006442 w 8882744"/>
              <a:gd name="connsiteY0" fmla="*/ 6887689 h 7030193"/>
              <a:gd name="connsiteX1" fmla="*/ 0 w 8882744"/>
              <a:gd name="connsiteY1" fmla="*/ 6887689 h 7030193"/>
              <a:gd name="connsiteX2" fmla="*/ 0 w 8882744"/>
              <a:gd name="connsiteY2" fmla="*/ 7030193 h 7030193"/>
              <a:gd name="connsiteX3" fmla="*/ 0 w 8882744"/>
              <a:gd name="connsiteY3" fmla="*/ 0 h 7030193"/>
              <a:gd name="connsiteX4" fmla="*/ 486889 w 8882744"/>
              <a:gd name="connsiteY4" fmla="*/ 0 h 7030193"/>
              <a:gd name="connsiteX5" fmla="*/ 7422078 w 8882744"/>
              <a:gd name="connsiteY5" fmla="*/ 0 h 7030193"/>
              <a:gd name="connsiteX6" fmla="*/ 8882744 w 8882744"/>
              <a:gd name="connsiteY6" fmla="*/ 1187533 h 7030193"/>
              <a:gd name="connsiteX7" fmla="*/ 8858993 w 8882744"/>
              <a:gd name="connsiteY7" fmla="*/ 3716977 h 7030193"/>
              <a:gd name="connsiteX8" fmla="*/ 8609611 w 8882744"/>
              <a:gd name="connsiteY8" fmla="*/ 5902036 h 7030193"/>
              <a:gd name="connsiteX9" fmla="*/ 7006442 w 8882744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09611 w 8858993"/>
              <a:gd name="connsiteY8" fmla="*/ 5902036 h 7030193"/>
              <a:gd name="connsiteX9" fmla="*/ 7006442 w 8858993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45237 w 8858993"/>
              <a:gd name="connsiteY8" fmla="*/ 5367646 h 7030193"/>
              <a:gd name="connsiteX9" fmla="*/ 7006442 w 8858993"/>
              <a:gd name="connsiteY9" fmla="*/ 6887689 h 70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8993" h="7030193">
                <a:moveTo>
                  <a:pt x="7006442" y="6887689"/>
                </a:moveTo>
                <a:lnTo>
                  <a:pt x="0" y="6887689"/>
                </a:lnTo>
                <a:lnTo>
                  <a:pt x="0" y="7030193"/>
                </a:lnTo>
                <a:lnTo>
                  <a:pt x="0" y="0"/>
                </a:lnTo>
                <a:lnTo>
                  <a:pt x="486889" y="0"/>
                </a:lnTo>
                <a:lnTo>
                  <a:pt x="7422078" y="0"/>
                </a:lnTo>
                <a:lnTo>
                  <a:pt x="8716489" y="1104406"/>
                </a:lnTo>
                <a:lnTo>
                  <a:pt x="8858993" y="3716977"/>
                </a:lnTo>
                <a:lnTo>
                  <a:pt x="8645237" y="5367646"/>
                </a:lnTo>
                <a:lnTo>
                  <a:pt x="7006442" y="6887689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ABA22-ED43-E896-0BC8-C1A8E81C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614" y="-138991"/>
            <a:ext cx="10309289" cy="70326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37375-EF6E-B97D-D492-42204E67D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C04C89-0EF9-93A9-88CC-CEE89B8B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6227" y="1571840"/>
            <a:ext cx="3514677" cy="242458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How to Break Down Vertigo and Dizziness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Fawad A. Khan, MD 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Ochsner Neurosciences Institute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E6E71-F700-A503-95D8-4264F8C24DC6}"/>
              </a:ext>
            </a:extLst>
          </p:cNvPr>
          <p:cNvSpPr txBox="1"/>
          <p:nvPr/>
        </p:nvSpPr>
        <p:spPr>
          <a:xfrm>
            <a:off x="175450" y="4489179"/>
            <a:ext cx="653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Museo Sans 300" panose="02000000000000000000" pitchFamily="2" charset="77"/>
                <a:ea typeface="Tahoma" panose="020B0604030504040204" pitchFamily="34" charset="0"/>
                <a:cs typeface="Tahoma" panose="020B0604030504040204" pitchFamily="34" charset="0"/>
              </a:rPr>
              <a:t>Key Largo, Florida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AFE3B-A971-D01C-50F0-4CF2733820CC}"/>
              </a:ext>
            </a:extLst>
          </p:cNvPr>
          <p:cNvSpPr txBox="1"/>
          <p:nvPr/>
        </p:nvSpPr>
        <p:spPr>
          <a:xfrm>
            <a:off x="167701" y="4149746"/>
            <a:ext cx="64661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January 13-16, 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6234A-313C-6F97-C957-C8E56FA8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473120" y="4853164"/>
            <a:ext cx="48641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Central reflex pathways</a:t>
            </a:r>
          </a:p>
        </p:txBody>
      </p:sp>
      <p:pic>
        <p:nvPicPr>
          <p:cNvPr id="4" name="Picture 2" descr="Image result for connections  vestibular nuclei horizontal vertical rotation">
            <a:extLst>
              <a:ext uri="{FF2B5EF4-FFF2-40B4-BE49-F238E27FC236}">
                <a16:creationId xmlns:a16="http://schemas.microsoft.com/office/drawing/2014/main" id="{4820DB16-6F83-4ED2-B31C-185DEBC4A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08"/>
          <a:stretch/>
        </p:blipFill>
        <p:spPr bwMode="auto">
          <a:xfrm>
            <a:off x="1808288" y="2160458"/>
            <a:ext cx="7237325" cy="35738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10961-5999-05C7-14E8-E477302D0C6F}"/>
              </a:ext>
            </a:extLst>
          </p:cNvPr>
          <p:cNvSpPr txBox="1"/>
          <p:nvPr/>
        </p:nvSpPr>
        <p:spPr>
          <a:xfrm>
            <a:off x="4058779" y="6304119"/>
            <a:ext cx="35621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https://www.physio-pedia.com/Vestibular_Anatomy_and_Neurophysiology</a:t>
            </a:r>
          </a:p>
        </p:txBody>
      </p:sp>
    </p:spTree>
    <p:extLst>
      <p:ext uri="{BB962C8B-B14F-4D97-AF65-F5344CB8AC3E}">
        <p14:creationId xmlns:p14="http://schemas.microsoft.com/office/powerpoint/2010/main" val="271665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Clinical classification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51F35F5-7D7D-0B16-B72D-85E4BEE2D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699894"/>
              </p:ext>
            </p:extLst>
          </p:nvPr>
        </p:nvGraphicFramePr>
        <p:xfrm>
          <a:off x="584199" y="1536701"/>
          <a:ext cx="11016672" cy="4437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2674">
                  <a:extLst>
                    <a:ext uri="{9D8B030D-6E8A-4147-A177-3AD203B41FA5}">
                      <a16:colId xmlns:a16="http://schemas.microsoft.com/office/drawing/2014/main" val="2698298703"/>
                    </a:ext>
                  </a:extLst>
                </a:gridCol>
                <a:gridCol w="6603998">
                  <a:extLst>
                    <a:ext uri="{9D8B030D-6E8A-4147-A177-3AD203B41FA5}">
                      <a16:colId xmlns:a16="http://schemas.microsoft.com/office/drawing/2014/main" val="4135436923"/>
                    </a:ext>
                  </a:extLst>
                </a:gridCol>
              </a:tblGrid>
              <a:tr h="2606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11648"/>
                  </a:ext>
                </a:extLst>
              </a:tr>
              <a:tr h="1445982">
                <a:tc>
                  <a:txBody>
                    <a:bodyPr/>
                    <a:lstStyle/>
                    <a:p>
                      <a:r>
                        <a:rPr lang="en-US" sz="3200" dirty="0"/>
                        <a:t>Triggered episodic vestibular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Repetitive episodes of dizziness that are triggered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Completely asymptomatic at rest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Develop dizziness (usually lasting &lt; 1 min) that is reliably triggered by a specific head movement or postural shift (i.e., standing or sitting up) 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46618"/>
                  </a:ext>
                </a:extLst>
              </a:tr>
              <a:tr h="1433371">
                <a:tc>
                  <a:txBody>
                    <a:bodyPr/>
                    <a:lstStyle/>
                    <a:p>
                      <a:r>
                        <a:rPr lang="en-US" sz="3200" dirty="0"/>
                        <a:t>Spontaneous episodic vestibular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Multiple episodes of dizziness (usually lasting minutes-hours) that comes on without any clear identifiable trigger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Some relationship to sleep deprivation, stress, or hormonal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Completely asymptomatic at rest 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05514"/>
                  </a:ext>
                </a:extLst>
              </a:tr>
              <a:tr h="1237911">
                <a:tc>
                  <a:txBody>
                    <a:bodyPr/>
                    <a:lstStyle/>
                    <a:p>
                      <a:r>
                        <a:rPr lang="en-US" sz="3200" dirty="0"/>
                        <a:t>Acute vestibular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Acute dizziness that begins abruptly or very rapidly and persists continuously for days/weeks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Dizzy at 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Exacerbated by movement but it is not triggered by movement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1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7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Clinical classification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51F35F5-7D7D-0B16-B72D-85E4BEE2D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242354"/>
              </p:ext>
            </p:extLst>
          </p:nvPr>
        </p:nvGraphicFramePr>
        <p:xfrm>
          <a:off x="584200" y="1536700"/>
          <a:ext cx="11264898" cy="366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4966">
                  <a:extLst>
                    <a:ext uri="{9D8B030D-6E8A-4147-A177-3AD203B41FA5}">
                      <a16:colId xmlns:a16="http://schemas.microsoft.com/office/drawing/2014/main" val="2698298703"/>
                    </a:ext>
                  </a:extLst>
                </a:gridCol>
                <a:gridCol w="3754966">
                  <a:extLst>
                    <a:ext uri="{9D8B030D-6E8A-4147-A177-3AD203B41FA5}">
                      <a16:colId xmlns:a16="http://schemas.microsoft.com/office/drawing/2014/main" val="4135436923"/>
                    </a:ext>
                  </a:extLst>
                </a:gridCol>
                <a:gridCol w="3754966">
                  <a:extLst>
                    <a:ext uri="{9D8B030D-6E8A-4147-A177-3AD203B41FA5}">
                      <a16:colId xmlns:a16="http://schemas.microsoft.com/office/drawing/2014/main" val="2016462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Common Benign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Dangerous Cause(s)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1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Triggered episodic vestibular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 paroxysmal positional vertigo</a:t>
                      </a:r>
                    </a:p>
                    <a:p>
                      <a:r>
                        <a:rPr lang="en-US" dirty="0"/>
                        <a:t>Anxiety or panic disorder</a:t>
                      </a:r>
                    </a:p>
                    <a:p>
                      <a:r>
                        <a:rPr lang="en-US" dirty="0"/>
                        <a:t>Cervicogenic vertigo</a:t>
                      </a:r>
                    </a:p>
                    <a:p>
                      <a:r>
                        <a:rPr lang="en-US" dirty="0"/>
                        <a:t>Medication side effects</a:t>
                      </a:r>
                    </a:p>
                    <a:p>
                      <a:r>
                        <a:rPr lang="en-US" dirty="0"/>
                        <a:t>Postural hypotension</a:t>
                      </a:r>
                    </a:p>
                    <a:p>
                      <a:r>
                        <a:rPr lang="en-US" dirty="0" err="1"/>
                        <a:t>Ménière’s</a:t>
                      </a:r>
                      <a:r>
                        <a:rPr lang="en-US" dirty="0"/>
                        <a:t>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Posterior fossa tumor</a:t>
                      </a:r>
                    </a:p>
                    <a:p>
                      <a:r>
                        <a:rPr lang="en-US" dirty="0"/>
                        <a:t>Demyelinating diseases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4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Spontaneous episodic vestibular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Vestibular migraine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Transient ischemic attack</a:t>
                      </a:r>
                    </a:p>
                    <a:p>
                      <a:r>
                        <a:rPr lang="en-US" dirty="0"/>
                        <a:t>Ictal vertigo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Cardiac dysrhythmia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Acute vestibular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Vestibular neuritis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Stroke</a:t>
                      </a:r>
                    </a:p>
                    <a:p>
                      <a:r>
                        <a:rPr lang="en-US" dirty="0"/>
                        <a:t>Multiple sclerosis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1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4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Clinical Approach – History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Dizzy ED patients changed their ‘type’ of dizziness 50% of the time when asked repeated questions in a different sequence within 10 min</a:t>
            </a:r>
          </a:p>
          <a:p>
            <a:pPr marL="342900" lvl="1" indent="0">
              <a:buNone/>
            </a:pPr>
            <a:r>
              <a:rPr lang="en-US" sz="1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Newman-Toker DE, Cannon LM, </a:t>
            </a:r>
            <a:r>
              <a:rPr lang="en-US" sz="1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Stofferahn</a:t>
            </a:r>
            <a:r>
              <a:rPr lang="en-US" sz="1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ME, Rothman RE, Hsieh YH, Zee DS. Imprecision in patient reports of dizziness symptom quality: a cross-sectional study conducted in an acute care setting. Mayo Clin Proc 2007;82:1329–40.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symptoms </a:t>
            </a:r>
            <a:r>
              <a:rPr lang="en-US" sz="2200" b="0" i="0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spontaneous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head or visual motion provoked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Intermittent or continuous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Provocative factors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heads positions, sneezing 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episodes 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seconds, minutes, hours, days, weeks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dizziness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symptoms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double vision, oscillopsia, dysarthria, sensory or gait disturbances</a:t>
            </a:r>
          </a:p>
          <a:p>
            <a:pPr algn="l"/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symptoms-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nausea, vomiting, headaches, motion sickness, intolerance of light, palpitations, anxiety, drop attacks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hearing: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aural fullness, tinnitus (pulsating, quality), progressive/fluctuating hearing loss, sensitive to noise/ intolerance of sound</a:t>
            </a:r>
          </a:p>
          <a:p>
            <a:pPr algn="l"/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–head trauma, meningitis back surgery, diabetes, ototoxic drugs (ex: gentamicin, marijuana use)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What is “Dizziness”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00"/>
                </a:highlight>
              </a:rPr>
              <a:t>Dizziness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>
                <a:highlight>
                  <a:srgbClr val="00FF00"/>
                </a:highlight>
              </a:rPr>
              <a:t>Vertigo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>
                <a:highlight>
                  <a:srgbClr val="00FFFF"/>
                </a:highlight>
              </a:rPr>
              <a:t>Presyncope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>
                <a:highlight>
                  <a:srgbClr val="FF00FF"/>
                </a:highlight>
              </a:rPr>
              <a:t>Syncope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bg1"/>
                </a:solidFill>
                <a:highlight>
                  <a:srgbClr val="008080"/>
                </a:highlight>
              </a:rPr>
              <a:t>Unsteadiness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bg1"/>
                </a:solidFill>
                <a:highlight>
                  <a:srgbClr val="808000"/>
                </a:highlight>
              </a:rPr>
              <a:t>Directional pulsion </a:t>
            </a:r>
          </a:p>
          <a:p>
            <a:endParaRPr lang="en-US" sz="22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r>
              <a:rPr lang="en-US" sz="2200" dirty="0">
                <a:solidFill>
                  <a:schemeClr val="bg1"/>
                </a:solidFill>
                <a:highlight>
                  <a:srgbClr val="808080"/>
                </a:highlight>
              </a:rPr>
              <a:t>Mal de embarquement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015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The physical exam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Why Physical exam?: </a:t>
            </a:r>
          </a:p>
          <a:p>
            <a:r>
              <a:rPr lang="en-US" dirty="0"/>
              <a:t>PE identified all stroke patients, as compared to DWI-MRI performed within 48 h of symptom onset</a:t>
            </a:r>
          </a:p>
          <a:p>
            <a:pPr lvl="1"/>
            <a:r>
              <a:rPr lang="en-US" sz="800" dirty="0" err="1"/>
              <a:t>Kattah</a:t>
            </a:r>
            <a:r>
              <a:rPr lang="en-US" sz="800" dirty="0"/>
              <a:t> JC, </a:t>
            </a:r>
            <a:r>
              <a:rPr lang="en-US" sz="800" dirty="0" err="1"/>
              <a:t>Talkad</a:t>
            </a:r>
            <a:r>
              <a:rPr lang="en-US" sz="800" dirty="0"/>
              <a:t> AV, Wang DZ, Hsieh YH, Newman-Toker DE. HINTS to diagnose stroke in the acute vestibular syndrome: three-step bedside oculomotor examination more sensitive than early MRI diffusion-weighted imaging. Stroke 2009; 40:3504–10.</a:t>
            </a:r>
          </a:p>
          <a:p>
            <a:r>
              <a:rPr lang="en-US" dirty="0"/>
              <a:t>Cranial nerve, cerebellar, and gait testing - up to 60% sensitivity for stroke </a:t>
            </a:r>
          </a:p>
          <a:p>
            <a:pPr lvl="1"/>
            <a:r>
              <a:rPr lang="en-US" sz="900" dirty="0" err="1"/>
              <a:t>EdlowJA</a:t>
            </a:r>
            <a:r>
              <a:rPr lang="en-US" sz="900" dirty="0"/>
              <a:t>, Newman-Toker DE, </a:t>
            </a:r>
            <a:r>
              <a:rPr lang="en-US" sz="900" dirty="0" err="1"/>
              <a:t>Savitz</a:t>
            </a:r>
            <a:r>
              <a:rPr lang="en-US" sz="900" dirty="0"/>
              <a:t> SI. Diagnosis and initial management of cerebellar infarction. Lancet Neurol 2008;7:951–64.</a:t>
            </a:r>
          </a:p>
          <a:p>
            <a:pPr algn="l"/>
            <a:r>
              <a:rPr lang="en-US" sz="2100" b="0" i="0" u="none" strike="noStrike" baseline="0" dirty="0"/>
              <a:t>Vast majority of patients with cerebellar stroke also have nystagmus </a:t>
            </a:r>
          </a:p>
          <a:p>
            <a:pPr lvl="1"/>
            <a:r>
              <a:rPr lang="en-US" sz="900" dirty="0"/>
              <a:t>Lee H, Sohn SI, </a:t>
            </a:r>
            <a:r>
              <a:rPr lang="en-US" sz="900" dirty="0" err="1"/>
              <a:t>ChoYW</a:t>
            </a:r>
            <a:r>
              <a:rPr lang="en-US" sz="900" dirty="0"/>
              <a:t>, et al. Cerebellar infarction presenting isolated vertigo: frequency and vascular topographical patterns. Neurology 2006;67:1178–83</a:t>
            </a:r>
          </a:p>
          <a:p>
            <a:pPr algn="l"/>
            <a:endParaRPr lang="en-US" sz="1800" u="sng" dirty="0">
              <a:latin typeface="AdvPSA88A"/>
            </a:endParaRPr>
          </a:p>
          <a:p>
            <a:pPr algn="l"/>
            <a:r>
              <a:rPr lang="en-US" sz="1800" b="0" i="0" u="none" strike="noStrike" baseline="0" dirty="0">
                <a:latin typeface="AdvPSA88A"/>
              </a:rPr>
              <a:t>Facial motor </a:t>
            </a:r>
          </a:p>
          <a:p>
            <a:pPr algn="l"/>
            <a:r>
              <a:rPr lang="en-US" dirty="0">
                <a:latin typeface="AdvPSA88A"/>
              </a:rPr>
              <a:t>Face </a:t>
            </a:r>
            <a:r>
              <a:rPr lang="en-US" sz="1800" b="0" i="0" u="none" strike="noStrike" baseline="0" dirty="0">
                <a:latin typeface="AdvPSA88A"/>
              </a:rPr>
              <a:t>sensory exam for symmetry (pain and temperature)</a:t>
            </a:r>
          </a:p>
          <a:p>
            <a:pPr algn="l"/>
            <a:r>
              <a:rPr lang="en-US" sz="1800" dirty="0">
                <a:latin typeface="AdvPSA88A"/>
              </a:rPr>
              <a:t>Eye movements</a:t>
            </a:r>
            <a:endParaRPr lang="en-US" sz="1800" b="0" i="0" u="none" strike="noStrike" baseline="0" dirty="0">
              <a:latin typeface="AdvPSA88A"/>
            </a:endParaRPr>
          </a:p>
          <a:p>
            <a:pPr algn="l"/>
            <a:r>
              <a:rPr lang="en-US" sz="1800" b="0" i="0" u="none" strike="noStrike" baseline="0" dirty="0">
                <a:latin typeface="AdvPSA88A"/>
              </a:rPr>
              <a:t>Dysarthria, dysphagia </a:t>
            </a:r>
          </a:p>
          <a:p>
            <a:pPr algn="l"/>
            <a:r>
              <a:rPr lang="en-US" sz="1800" b="0" i="0" u="none" strike="noStrike" baseline="0" dirty="0">
                <a:latin typeface="AdvPSA88A"/>
              </a:rPr>
              <a:t>Finger-to-nose (or finger-to-chin)</a:t>
            </a:r>
          </a:p>
          <a:p>
            <a:pPr algn="l"/>
            <a:r>
              <a:rPr lang="en-US" sz="1800" b="0" i="0" u="none" strike="noStrike" baseline="0" dirty="0">
                <a:latin typeface="AdvPSA88A"/>
              </a:rPr>
              <a:t>Heel-to-shin</a:t>
            </a:r>
          </a:p>
          <a:p>
            <a:pPr algn="l"/>
            <a:r>
              <a:rPr lang="en-US" sz="1800" b="0" i="0" u="none" strike="noStrike" baseline="0" dirty="0">
                <a:latin typeface="AdvPSA88A"/>
              </a:rPr>
              <a:t>Gait testing and assess for truncal ataxia</a:t>
            </a:r>
          </a:p>
          <a:p>
            <a:pPr algn="l"/>
            <a:r>
              <a:rPr lang="en-US" sz="1800" dirty="0">
                <a:latin typeface="AdvPSA88A"/>
              </a:rPr>
              <a:t>Other cerebellar exams: </a:t>
            </a:r>
          </a:p>
          <a:p>
            <a:pPr lvl="1"/>
            <a:r>
              <a:rPr lang="en-US" sz="1600" b="0" i="0" u="none" strike="noStrike" baseline="0" dirty="0">
                <a:latin typeface="AdvPSA88A"/>
              </a:rPr>
              <a:t>Finger tapping, heel tapping</a:t>
            </a:r>
          </a:p>
          <a:p>
            <a:pPr lvl="1"/>
            <a:r>
              <a:rPr lang="en-US" sz="1600" dirty="0">
                <a:latin typeface="AdvPSA88A"/>
              </a:rPr>
              <a:t>Arm pulling test (overshoot) </a:t>
            </a:r>
            <a:endParaRPr lang="en-US" sz="1600" b="0" i="0" u="none" strike="noStrike" baseline="0" dirty="0">
              <a:latin typeface="AdvPSA88A"/>
            </a:endParaRPr>
          </a:p>
        </p:txBody>
      </p:sp>
    </p:spTree>
    <p:extLst>
      <p:ext uri="{BB962C8B-B14F-4D97-AF65-F5344CB8AC3E}">
        <p14:creationId xmlns:p14="http://schemas.microsoft.com/office/powerpoint/2010/main" val="16794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Eye motility exams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Smooth pursuit – jerky, saccadic, slow initiation, ocular dysmetria  </a:t>
            </a:r>
          </a:p>
          <a:p>
            <a:endParaRPr lang="en-US" sz="1800" dirty="0"/>
          </a:p>
          <a:p>
            <a:r>
              <a:rPr lang="en-US" sz="1800" dirty="0"/>
              <a:t>Saccadic eye movements – overshooting with correction </a:t>
            </a:r>
          </a:p>
          <a:p>
            <a:endParaRPr lang="en-US" sz="1800" dirty="0"/>
          </a:p>
          <a:p>
            <a:r>
              <a:rPr lang="en-US" sz="1800" dirty="0"/>
              <a:t>Skew deviation – cover uncover test reveals refixation – horizontal, vertical misalignment 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071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Nystagmus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Rhythmic oscillation - Slow deviation followed by corrective fast nystagmus otherwise eyes would have been pinned </a:t>
            </a:r>
          </a:p>
          <a:p>
            <a:r>
              <a:rPr lang="en-US" dirty="0"/>
              <a:t>Allows eyes to be ready to focus on new arriving targets in the field of rotation and/or fixation can be maintained </a:t>
            </a:r>
          </a:p>
          <a:p>
            <a:r>
              <a:rPr lang="en-US" i="1" dirty="0"/>
              <a:t>Examples: </a:t>
            </a:r>
            <a:r>
              <a:rPr lang="en-US" dirty="0"/>
              <a:t>– vestibular stimulation, optokinetic, lateral gaze </a:t>
            </a:r>
          </a:p>
          <a:p>
            <a:endParaRPr lang="en-US" dirty="0"/>
          </a:p>
          <a:p>
            <a:r>
              <a:rPr lang="en-US" dirty="0"/>
              <a:t>Jerk nystagmus - the eyes slowly drift off target (the pathologic phase) and then snap back to the target (by convention, this ‘‘fast phase’’ is the direction that is named)</a:t>
            </a:r>
          </a:p>
          <a:p>
            <a:endParaRPr lang="en-US" dirty="0"/>
          </a:p>
          <a:p>
            <a:r>
              <a:rPr lang="en-US" u="sng" dirty="0"/>
              <a:t>Pathological nystagmus: </a:t>
            </a:r>
          </a:p>
          <a:p>
            <a:r>
              <a:rPr lang="en-US" dirty="0"/>
              <a:t>Spontaneous nystagmus </a:t>
            </a:r>
          </a:p>
          <a:p>
            <a:r>
              <a:rPr lang="en-US" dirty="0"/>
              <a:t>Positional nystagmus </a:t>
            </a:r>
          </a:p>
          <a:p>
            <a:r>
              <a:rPr lang="en-US" dirty="0"/>
              <a:t>Nystagmus during special testing </a:t>
            </a:r>
          </a:p>
          <a:p>
            <a:r>
              <a:rPr lang="en-US" dirty="0"/>
              <a:t>Gaze evoked nystagmus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Nystagmus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C57839-DA78-D603-2FB7-FC3316B3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7" y="1326996"/>
            <a:ext cx="4373563" cy="4783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EC0645-84A5-14F2-86DA-27C524914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3" t="21428" r="58393" b="14445"/>
          <a:stretch/>
        </p:blipFill>
        <p:spPr>
          <a:xfrm>
            <a:off x="4869559" y="1675949"/>
            <a:ext cx="3413925" cy="3330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AA9E5-E43C-6CC1-1F00-5B2FDF4C2202}"/>
              </a:ext>
            </a:extLst>
          </p:cNvPr>
          <p:cNvSpPr txBox="1"/>
          <p:nvPr/>
        </p:nvSpPr>
        <p:spPr>
          <a:xfrm>
            <a:off x="2762994" y="6228700"/>
            <a:ext cx="817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Bhattacharyya, Neil, et al. "Clinical practice guideline: benign paroxysmal positional vertigo (update)."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Otolaryngology–Head and Neck Surgery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156.3_suppl (2017): S1-S47.</a:t>
            </a:r>
          </a:p>
          <a:p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Califano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L., et al. "Anterior canal BPPV and apogeotropic posterior canal BPPV: two rare forms of vertical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canalolithiasis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ACTA </a:t>
            </a:r>
            <a:r>
              <a:rPr lang="en-US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otorhinolaryngologica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italica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34.3 (2014): 189.</a:t>
            </a:r>
          </a:p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Huh, Young-Eun, and Ji-Soo Kim. "Bedside evaluation of dizzy patients."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clinical neurology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9.4 (2013): 203-213.</a:t>
            </a:r>
            <a:endParaRPr lang="en-US" sz="800" dirty="0"/>
          </a:p>
        </p:txBody>
      </p:sp>
      <p:pic>
        <p:nvPicPr>
          <p:cNvPr id="8" name="Picture 4" descr="Supine roll test in geotropic benign paroxysmal positional vertigo... |  Download Scientific Diagram">
            <a:extLst>
              <a:ext uri="{FF2B5EF4-FFF2-40B4-BE49-F238E27FC236}">
                <a16:creationId xmlns:a16="http://schemas.microsoft.com/office/drawing/2014/main" id="{D49242D3-7571-93EE-3D9C-23F14186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64" y="1675948"/>
            <a:ext cx="3701824" cy="33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2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Head impulse test - </a:t>
            </a:r>
            <a:r>
              <a:rPr lang="en-US" sz="4400" dirty="0" err="1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vestibulo</a:t>
            </a:r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-ocular reflex (VOR)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test that assesses all 6 semicircular canals independently</a:t>
            </a:r>
          </a:p>
          <a:p>
            <a:r>
              <a:rPr lang="en-US" u="sng" dirty="0"/>
              <a:t>Indication: </a:t>
            </a:r>
          </a:p>
          <a:p>
            <a:r>
              <a:rPr lang="en-US" dirty="0"/>
              <a:t>Essential in determining - superior vs inferior branch of the nerve, unilateral vs bilateral, affecting the anterior, posterior or lateral canals.</a:t>
            </a:r>
          </a:p>
          <a:p>
            <a:pPr lvl="1"/>
            <a:r>
              <a:rPr lang="en-US" sz="1100" dirty="0"/>
              <a:t>Newman-Toker, David E., et al. "Normal head impulse test differentiates acute cerebellar strokes from vestibular neuritis." </a:t>
            </a:r>
            <a:r>
              <a:rPr lang="en-US" sz="1100" i="1" dirty="0"/>
              <a:t>Neurology</a:t>
            </a:r>
            <a:r>
              <a:rPr lang="en-US" sz="1100" dirty="0"/>
              <a:t> 70.24 Part 2 (2008): 2378-2385.</a:t>
            </a:r>
          </a:p>
          <a:p>
            <a:pPr lvl="1"/>
            <a:r>
              <a:rPr lang="en-US" sz="1100" dirty="0" err="1"/>
              <a:t>Edlow</a:t>
            </a:r>
            <a:r>
              <a:rPr lang="en-US" sz="1100" dirty="0"/>
              <a:t>, Jonathan A., and David Newman-Toker. "Using the physical examination to diagnose patients with acute dizziness and vertigo." The Journal of emergency medicine 50.4 (2016): 617-628</a:t>
            </a:r>
          </a:p>
        </p:txBody>
      </p:sp>
    </p:spTree>
    <p:extLst>
      <p:ext uri="{BB962C8B-B14F-4D97-AF65-F5344CB8AC3E}">
        <p14:creationId xmlns:p14="http://schemas.microsoft.com/office/powerpoint/2010/main" val="180854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E9C60-90C2-33F8-5DD1-26D14FB3810F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F50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482E3-0C7B-709C-4FAE-6777D59B80A2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AE8C80-5577-1F56-0CF4-3B556FF4436B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Disclosures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520700" y="1247675"/>
            <a:ext cx="11379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Consulting Fee (e.g., Advisory Board):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Eisai, Zimmer Biomet,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LivaNova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Neurelis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Inc, Lundbeck, Pfizer</a:t>
            </a:r>
          </a:p>
          <a:p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Contracted Research (Principal Investigators must provide information, even if received by the institution):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Amgen, Teva Pharmaceutical,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Biohaven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Pharmaceutical, Marinus, UCB, Lundbeck,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Abbvie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Honoraria: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Stratus</a:t>
            </a:r>
          </a:p>
          <a:p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Speakers' Bureau: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Amgen, UCB, SK Life Science, Lundbeck, Allergan, Lilly USA, Impel Pharmaceuticals, AbbVie</a:t>
            </a:r>
            <a:r>
              <a:rPr lang="en-US" sz="3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C6DEB-4770-701A-E633-5107D1CBE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Other tests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BB02-D40A-C7A6-AE14-6032C7211F57}"/>
              </a:ext>
            </a:extLst>
          </p:cNvPr>
          <p:cNvSpPr txBox="1"/>
          <p:nvPr/>
        </p:nvSpPr>
        <p:spPr>
          <a:xfrm>
            <a:off x="380119" y="1302891"/>
            <a:ext cx="1153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Caloric vestibular testing </a:t>
            </a:r>
          </a:p>
          <a:p>
            <a:r>
              <a:rPr lang="en-US" b="1" u="sng" dirty="0"/>
              <a:t>Cervical Vestibular Evoked Myogenic Potential (</a:t>
            </a:r>
            <a:r>
              <a:rPr lang="en-US" b="1" u="sng" dirty="0" err="1"/>
              <a:t>cVEMP</a:t>
            </a:r>
            <a:r>
              <a:rPr lang="en-US" b="1" u="sng" dirty="0"/>
              <a:t>) </a:t>
            </a:r>
            <a:endParaRPr lang="en-US" dirty="0"/>
          </a:p>
          <a:p>
            <a:r>
              <a:rPr lang="en-US" b="1" u="sng" dirty="0"/>
              <a:t>Ocular Vestibular Evoked Myogenic Potential (</a:t>
            </a:r>
            <a:r>
              <a:rPr lang="en-US" b="1" u="sng" dirty="0" err="1"/>
              <a:t>oVEMP</a:t>
            </a:r>
            <a:r>
              <a:rPr lang="en-US" b="1" u="sng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B7C815-B996-2BBF-CBB7-E0CBA8312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913"/>
            <a:ext cx="12192000" cy="7198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993B4-548A-7050-2CE2-9207FBD8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340912"/>
            <a:ext cx="12192000" cy="3457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406400" y="2936591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ree Serif" panose="02000503040000020004" pitchFamily="2" charset="77"/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71B2F-1E8D-A0BB-D169-585BE63AF6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40" y="255188"/>
            <a:ext cx="5615920" cy="19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325587-F9D3-E6F1-79C0-E66EBA386507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58F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02837-3E5C-AC6A-EAE2-8B44CA03D139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FBE800-77B6-35A9-0C06-DBF5C236DD7D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Learning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9079-DA44-6719-118F-4946866F1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2" name="Subtitle 8">
            <a:extLst>
              <a:ext uri="{FF2B5EF4-FFF2-40B4-BE49-F238E27FC236}">
                <a16:creationId xmlns:a16="http://schemas.microsoft.com/office/drawing/2014/main" id="{59E43CED-DAFA-E333-7CFC-F89183D8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332010"/>
            <a:ext cx="11074400" cy="1578653"/>
          </a:xfrm>
        </p:spPr>
        <p:txBody>
          <a:bodyPr>
            <a:normAutofit fontScale="25000" lnSpcReduction="20000"/>
          </a:bodyPr>
          <a:lstStyle/>
          <a:p>
            <a:pPr marL="1371600" indent="-1371600" algn="l">
              <a:buFont typeface="+mj-lt"/>
              <a:buAutoNum type="arabicPeriod"/>
            </a:pPr>
            <a:endParaRPr lang="en-US" sz="1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en-US" sz="1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sense of balance during motion  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en-US" sz="1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anatomy physiology of the Vestibular system and the Vestibular syndromes 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en-US" sz="1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a physical examination to test the </a:t>
            </a:r>
            <a:r>
              <a:rPr lang="en-US" sz="1320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system </a:t>
            </a:r>
            <a:endParaRPr lang="en-US" sz="1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Museo Sans 5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078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Sense of Balance During Motion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396A5-6E44-3B2F-8D4E-8412C1C2E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4" y="1354998"/>
            <a:ext cx="2674470" cy="1778522"/>
          </a:xfrm>
          <a:prstGeom prst="rect">
            <a:avLst/>
          </a:prstGeom>
        </p:spPr>
      </p:pic>
      <p:pic>
        <p:nvPicPr>
          <p:cNvPr id="3" name="Picture 2" descr="Image result for train   nystagmus">
            <a:extLst>
              <a:ext uri="{FF2B5EF4-FFF2-40B4-BE49-F238E27FC236}">
                <a16:creationId xmlns:a16="http://schemas.microsoft.com/office/drawing/2014/main" id="{BBA61BDA-A5D7-91BE-BA3F-C0FB2F38F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3"/>
          <a:stretch/>
        </p:blipFill>
        <p:spPr bwMode="auto">
          <a:xfrm>
            <a:off x="4063882" y="1321188"/>
            <a:ext cx="4834410" cy="18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EKKING STEEP">
            <a:extLst>
              <a:ext uri="{FF2B5EF4-FFF2-40B4-BE49-F238E27FC236}">
                <a16:creationId xmlns:a16="http://schemas.microsoft.com/office/drawing/2014/main" id="{A54A4A34-172D-F11D-4A43-41ADD225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" y="1332571"/>
            <a:ext cx="3155240" cy="17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969F5-D168-752E-1B7B-E5CD280C6D6B}"/>
              </a:ext>
            </a:extLst>
          </p:cNvPr>
          <p:cNvSpPr txBox="1">
            <a:spLocks/>
          </p:cNvSpPr>
          <p:nvPr/>
        </p:nvSpPr>
        <p:spPr>
          <a:xfrm>
            <a:off x="103920" y="3395967"/>
            <a:ext cx="11264900" cy="3220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dirty="0"/>
              <a:t>Sensory input from 3 systems is integrated and processed by the brainstem</a:t>
            </a:r>
          </a:p>
          <a:p>
            <a:pPr marL="914400" lvl="1" indent="-457200" algn="l" fontAlgn="base">
              <a:buFont typeface="+mj-lt"/>
              <a:buAutoNum type="arabicPeriod"/>
            </a:pPr>
            <a:r>
              <a:rPr lang="en-US" dirty="0"/>
              <a:t>Vestibular </a:t>
            </a:r>
          </a:p>
          <a:p>
            <a:pPr marL="914400" lvl="1" indent="-457200" algn="l" fontAlgn="base">
              <a:buFont typeface="+mj-lt"/>
              <a:buAutoNum type="arabicPeriod"/>
            </a:pPr>
            <a:r>
              <a:rPr lang="en-US" dirty="0"/>
              <a:t>Visual</a:t>
            </a:r>
          </a:p>
          <a:p>
            <a:pPr marL="914400" lvl="1" indent="-457200" algn="l" fontAlgn="base">
              <a:buFont typeface="+mj-lt"/>
              <a:buAutoNum type="arabicPeriod"/>
            </a:pPr>
            <a:r>
              <a:rPr lang="en-US" dirty="0"/>
              <a:t>Proprioception </a:t>
            </a:r>
          </a:p>
          <a:p>
            <a:pPr algn="l" fontAlgn="base"/>
            <a:endParaRPr lang="en-US" dirty="0"/>
          </a:p>
          <a:p>
            <a:pPr algn="l" fontAlgn="base"/>
            <a:r>
              <a:rPr lang="en-US" dirty="0"/>
              <a:t>Pathological situations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0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Vestibular System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45BAAB3-A597-8072-5190-EC557A4BC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511300"/>
            <a:ext cx="11074400" cy="50038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Reflex pathways that are responsible for making compensatory movements and adjustments in body position.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Pathways that project to the cortex to provide perceptions of gravity and movement.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Components: 3 semicircular ducts (horizontal, anterior and posterior), 2 otolith organs (saccule and utricle), vestibular nuclei, central connections, cortical regions 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896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Acceleration</a:t>
            </a:r>
          </a:p>
        </p:txBody>
      </p:sp>
      <p:pic>
        <p:nvPicPr>
          <p:cNvPr id="8" name="Picture 4" descr="The Vestibular System | Neupsy Key">
            <a:extLst>
              <a:ext uri="{FF2B5EF4-FFF2-40B4-BE49-F238E27FC236}">
                <a16:creationId xmlns:a16="http://schemas.microsoft.com/office/drawing/2014/main" id="{5DB2C6AB-59A3-0E0E-2A47-3851E258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26" y="1141662"/>
            <a:ext cx="3473007" cy="54637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8246D4F-1653-2AA0-BB08-F1170E126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6" t="21286" r="63122" b="18447"/>
          <a:stretch/>
        </p:blipFill>
        <p:spPr>
          <a:xfrm>
            <a:off x="4908469" y="2063294"/>
            <a:ext cx="3872915" cy="4219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97747-D056-4F30-B11A-09420E166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242" y="2122706"/>
            <a:ext cx="2639522" cy="242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359D25-AF63-B94C-819E-52DA557612FD}"/>
              </a:ext>
            </a:extLst>
          </p:cNvPr>
          <p:cNvSpPr txBox="1">
            <a:spLocks/>
          </p:cNvSpPr>
          <p:nvPr/>
        </p:nvSpPr>
        <p:spPr>
          <a:xfrm>
            <a:off x="5080345" y="1240696"/>
            <a:ext cx="6283188" cy="67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Semicircular</a:t>
            </a:r>
            <a:r>
              <a:rPr lang="fr-F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ducts</a:t>
            </a:r>
            <a:r>
              <a:rPr lang="fr-F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lang="fr-F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fr-FR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Utricle</a:t>
            </a:r>
            <a:r>
              <a:rPr lang="fr-F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horizontal plane – linear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fr-FR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Saccule:  vertical plane – linear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fr-FR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0F865-764E-7E84-4088-88214D95BD8D}"/>
              </a:ext>
            </a:extLst>
          </p:cNvPr>
          <p:cNvSpPr txBox="1"/>
          <p:nvPr/>
        </p:nvSpPr>
        <p:spPr>
          <a:xfrm>
            <a:off x="9633857" y="6389914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sz="800" b="0" i="0" dirty="0">
                <a:solidFill>
                  <a:srgbClr val="000000"/>
                </a:solidFill>
                <a:effectLst/>
                <a:latin typeface="Google Sans"/>
              </a:rPr>
              <a:t>The Vestibular System |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Google Sans"/>
              </a:rPr>
              <a:t>Neupsy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Google Sans"/>
              </a:rPr>
              <a:t> Key</a:t>
            </a:r>
          </a:p>
          <a:p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4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Semicircular ducts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523C6-1ED7-6058-7FA1-1FBFFA0A44F8}"/>
              </a:ext>
            </a:extLst>
          </p:cNvPr>
          <p:cNvSpPr/>
          <p:nvPr/>
        </p:nvSpPr>
        <p:spPr>
          <a:xfrm>
            <a:off x="1209964" y="1376218"/>
            <a:ext cx="5957454" cy="69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338DF-2A53-D6B6-F1B3-78B1FE33B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4" t="25362" r="64375" b="17247"/>
          <a:stretch/>
        </p:blipFill>
        <p:spPr>
          <a:xfrm>
            <a:off x="285922" y="1377619"/>
            <a:ext cx="5745423" cy="4164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768E9C-7478-433F-CD0D-479BC3821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1" t="25652" r="64620" b="17827"/>
          <a:stretch/>
        </p:blipFill>
        <p:spPr>
          <a:xfrm>
            <a:off x="6257869" y="1426379"/>
            <a:ext cx="5577236" cy="41161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B541FA-235F-9274-802A-9DE7D3E54A27}"/>
              </a:ext>
            </a:extLst>
          </p:cNvPr>
          <p:cNvSpPr txBox="1"/>
          <p:nvPr/>
        </p:nvSpPr>
        <p:spPr>
          <a:xfrm>
            <a:off x="3990739" y="5914576"/>
            <a:ext cx="3892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>
                <a:solidFill>
                  <a:srgbClr val="000000"/>
                </a:solidFill>
                <a:effectLst/>
              </a:rPr>
              <a:t>Neuroscience Online - https://nba.uth.tmc.edu/neuroscience/m/s2/chapter10.html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38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Otolith organs (saccule and utricle)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523C6-1ED7-6058-7FA1-1FBFFA0A44F8}"/>
              </a:ext>
            </a:extLst>
          </p:cNvPr>
          <p:cNvSpPr/>
          <p:nvPr/>
        </p:nvSpPr>
        <p:spPr>
          <a:xfrm>
            <a:off x="1209964" y="1376218"/>
            <a:ext cx="5957454" cy="69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B1F988F-C6C5-A0DF-5731-7DE98A2C5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7585" r="61603"/>
          <a:stretch/>
        </p:blipFill>
        <p:spPr>
          <a:xfrm>
            <a:off x="500191" y="1444337"/>
            <a:ext cx="4747110" cy="4621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57649-EA80-1BA4-F460-397B266D7354}"/>
              </a:ext>
            </a:extLst>
          </p:cNvPr>
          <p:cNvSpPr txBox="1"/>
          <p:nvPr/>
        </p:nvSpPr>
        <p:spPr>
          <a:xfrm>
            <a:off x="6011420" y="6507220"/>
            <a:ext cx="24272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https://www.youtube.com/watch?v=5iZAnn5HlVw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89254-F9BC-FCC5-175C-F789B4ED4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5" t="7318" r="58103" b="2260"/>
          <a:stretch/>
        </p:blipFill>
        <p:spPr>
          <a:xfrm>
            <a:off x="5559475" y="1444337"/>
            <a:ext cx="5937084" cy="46212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773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Reflex pathways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DA5B76B-5118-BC85-C0EC-453BB6F45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9" t="10073" r="15179" b="28935"/>
          <a:stretch/>
        </p:blipFill>
        <p:spPr>
          <a:xfrm>
            <a:off x="1466687" y="1592118"/>
            <a:ext cx="8761016" cy="4621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E523C6-1ED7-6058-7FA1-1FBFFA0A44F8}"/>
              </a:ext>
            </a:extLst>
          </p:cNvPr>
          <p:cNvSpPr/>
          <p:nvPr/>
        </p:nvSpPr>
        <p:spPr>
          <a:xfrm>
            <a:off x="1209964" y="1376218"/>
            <a:ext cx="5957454" cy="69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0f3d7d-c843-496b-b3d2-4f1419bb44d7">
      <Terms xmlns="http://schemas.microsoft.com/office/infopath/2007/PartnerControls"/>
    </lcf76f155ced4ddcb4097134ff3c332f>
    <TaxCatchAll xmlns="4144f6a5-e3a2-484d-9ecf-4b2ed24e3b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8" ma:contentTypeDescription="Create a new document." ma:contentTypeScope="" ma:versionID="3fac22398924e6492a34165618e1d6a9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019078d0a07b7119eff1482834b89006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338b5-23ad-486c-98c0-77a984379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edf2f5-81ae-4e09-8eec-05131d6984c1}" ma:internalName="TaxCatchAll" ma:showField="CatchAllData" ma:web="4144f6a5-e3a2-484d-9ecf-4b2ed24e3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CD1ED7-76D2-46F8-80D1-AA0EE4C308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2D821-56B1-45C0-810E-9429F36ECC09}">
  <ds:schemaRefs>
    <ds:schemaRef ds:uri="http://schemas.microsoft.com/office/2006/metadata/properties"/>
    <ds:schemaRef ds:uri="1b0f3d7d-c843-496b-b3d2-4f1419bb44d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4144f6a5-e3a2-484d-9ecf-4b2ed24e3b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45C250-D791-46FE-A835-6EF7D16EC0D5}"/>
</file>

<file path=docProps/app.xml><?xml version="1.0" encoding="utf-8"?>
<Properties xmlns="http://schemas.openxmlformats.org/officeDocument/2006/extended-properties" xmlns:vt="http://schemas.openxmlformats.org/officeDocument/2006/docPropsVTypes">
  <TotalTime>25168</TotalTime>
  <Words>1250</Words>
  <Application>Microsoft Office PowerPoint</Application>
  <PresentationFormat>Widescreen</PresentationFormat>
  <Paragraphs>167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AdvPSA88A</vt:lpstr>
      <vt:lpstr>Arial</vt:lpstr>
      <vt:lpstr>Bree Serif</vt:lpstr>
      <vt:lpstr>Calibri</vt:lpstr>
      <vt:lpstr>Calibri Light</vt:lpstr>
      <vt:lpstr>Google Sans</vt:lpstr>
      <vt:lpstr>Gotham</vt:lpstr>
      <vt:lpstr>Museo Sans 300</vt:lpstr>
      <vt:lpstr>Museo Sans 500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Lauren Sinclair</cp:lastModifiedBy>
  <cp:revision>59</cp:revision>
  <dcterms:created xsi:type="dcterms:W3CDTF">2022-11-26T12:11:37Z</dcterms:created>
  <dcterms:modified xsi:type="dcterms:W3CDTF">2024-01-05T17:55:03Z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  <property fmtid="{D5CDD505-2E9C-101B-9397-08002B2CF9AE}" pid="3" name="MediaServiceImageTags">
    <vt:lpwstr/>
  </property>
</Properties>
</file>