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olors1.xml" ContentType="application/vnd.ms-office.chartcolorstyle+xml"/>
  <Override PartName="/ppt/charts/style1.xml" ContentType="application/vnd.ms-office.chartstyle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32"/>
  </p:notesMasterIdLst>
  <p:sldIdLst>
    <p:sldId id="256" r:id="rId3"/>
    <p:sldId id="295" r:id="rId4"/>
    <p:sldId id="296" r:id="rId5"/>
    <p:sldId id="405" r:id="rId6"/>
    <p:sldId id="266" r:id="rId7"/>
    <p:sldId id="384" r:id="rId8"/>
    <p:sldId id="385" r:id="rId9"/>
    <p:sldId id="386" r:id="rId10"/>
    <p:sldId id="387" r:id="rId11"/>
    <p:sldId id="321" r:id="rId12"/>
    <p:sldId id="322" r:id="rId13"/>
    <p:sldId id="323" r:id="rId14"/>
    <p:sldId id="324" r:id="rId15"/>
    <p:sldId id="327" r:id="rId16"/>
    <p:sldId id="342" r:id="rId17"/>
    <p:sldId id="344" r:id="rId18"/>
    <p:sldId id="408" r:id="rId19"/>
    <p:sldId id="409" r:id="rId20"/>
    <p:sldId id="286" r:id="rId21"/>
    <p:sldId id="282" r:id="rId22"/>
    <p:sldId id="285" r:id="rId23"/>
    <p:sldId id="287" r:id="rId24"/>
    <p:sldId id="290" r:id="rId25"/>
    <p:sldId id="289" r:id="rId26"/>
    <p:sldId id="291" r:id="rId27"/>
    <p:sldId id="297" r:id="rId28"/>
    <p:sldId id="293" r:id="rId29"/>
    <p:sldId id="294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E4BDFB"/>
    <a:srgbClr val="C4A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0"/>
    <p:restoredTop sz="95833"/>
  </p:normalViewPr>
  <p:slideViewPr>
    <p:cSldViewPr snapToGrid="0">
      <p:cViewPr>
        <p:scale>
          <a:sx n="95" d="100"/>
          <a:sy n="95" d="100"/>
        </p:scale>
        <p:origin x="128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9473081328804E-2"/>
          <c:y val="0.165865384615385"/>
          <c:w val="0.91294387170675795"/>
          <c:h val="0.6947115384615389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Seizure Freedom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650-9F48-94FF-860AFACA488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1st Anti-seizure Monotherapy</c:v>
                </c:pt>
                <c:pt idx="1">
                  <c:v>2nd Anti-seizure Monotherapy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47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50-9F48-94FF-860AFACA4885}"/>
            </c:ext>
          </c:extLst>
        </c:ser>
        <c:ser>
          <c:idx val="3"/>
          <c:order val="1"/>
          <c:tx>
            <c:strRef>
              <c:f>Sheet1!$A$5</c:f>
              <c:strCache>
                <c:ptCount val="1"/>
                <c:pt idx="0">
                  <c:v>Seizure Remission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1st Anti-seizure Monotherapy</c:v>
                </c:pt>
                <c:pt idx="1">
                  <c:v>2nd Anti-seizure Monotherapy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44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50-9F48-94FF-860AFACA4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4095464"/>
        <c:axId val="2134098472"/>
      </c:barChart>
      <c:catAx>
        <c:axId val="2134095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134098472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134098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134095464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67926689576174104"/>
          <c:y val="0.25"/>
          <c:w val="0.32073310423825901"/>
          <c:h val="0.1658653846153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ASM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6695985634040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2E-574C-B118-7638E4E53B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Seizure Free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2E-574C-B118-7638E4E53B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Second ASM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1567419307959317E-2"/>
                  <c:y val="-5.197132016453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2E-574C-B118-7638E4E53B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Seizure Free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0.11600000000000001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2E-574C-B118-7638E4E53B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Third ASM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507870892734903E-2"/>
                  <c:y val="-8.0319312981557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2E-574C-B118-7638E4E53B13}"/>
                </c:ext>
              </c:extLst>
            </c:dLbl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Seizure Free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2E-574C-B118-7638E4E53B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6072816"/>
        <c:axId val="589633488"/>
        <c:axId val="0"/>
      </c:bar3DChart>
      <c:catAx>
        <c:axId val="860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633488"/>
        <c:crosses val="autoZero"/>
        <c:auto val="1"/>
        <c:lblAlgn val="ctr"/>
        <c:lblOffset val="100"/>
        <c:noMultiLvlLbl val="0"/>
      </c:catAx>
      <c:valAx>
        <c:axId val="58963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7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0ADB7-FF1E-450A-B8D9-0A6548A4B47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EF068-8CF4-4D9A-966E-9EFFDB39B739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Trauma</a:t>
          </a:r>
        </a:p>
      </dgm:t>
    </dgm:pt>
    <dgm:pt modelId="{27E8DCCC-4DC7-45DC-859D-C238A6BC96AA}" type="parTrans" cxnId="{F804C825-6CDB-4B35-B314-12097D5DE72D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19C477CA-D041-4FA0-BA9F-3270290DEDF3}" type="sibTrans" cxnId="{F804C825-6CDB-4B35-B314-12097D5DE72D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8798E0CD-8642-499C-8DCD-DF871E4A1C4A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 dirty="0">
              <a:solidFill>
                <a:schemeClr val="tx1">
                  <a:lumMod val="20000"/>
                  <a:lumOff val="80000"/>
                </a:schemeClr>
              </a:solidFill>
            </a:rPr>
            <a:t>Cognitive Difficulties</a:t>
          </a:r>
        </a:p>
      </dgm:t>
    </dgm:pt>
    <dgm:pt modelId="{27DFADFF-FC7B-4E40-A550-24BE381DC71A}" type="parTrans" cxnId="{4797CD72-6447-444E-9247-2DA56B866AA0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1F988056-E5B6-4F45-877A-E7C3C080E1CC}" type="sibTrans" cxnId="{4797CD72-6447-444E-9247-2DA56B866AA0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E2CC7F5A-A535-447A-A825-EE7A2D80223E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Status Epilepticus</a:t>
          </a:r>
        </a:p>
      </dgm:t>
    </dgm:pt>
    <dgm:pt modelId="{5C68B70C-5B22-43A2-BDCC-30A08EAC6FAE}" type="parTrans" cxnId="{20EF6AFA-CDC6-40C2-B1DF-ECE41E8CEDF8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F5EA7AE6-D6B5-424A-A542-30A6447309D4}" type="sibTrans" cxnId="{20EF6AFA-CDC6-40C2-B1DF-ECE41E8CEDF8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9AC29D93-FE1B-4E9B-A9E3-089DBFE85E6B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Depression</a:t>
          </a:r>
        </a:p>
      </dgm:t>
    </dgm:pt>
    <dgm:pt modelId="{08114940-19D4-46F0-A07C-7509F3353F64}" type="parTrans" cxnId="{306C9C38-2155-48F1-AFBC-5D898A8680EB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01C16BFB-B577-4878-AEB7-2BEF138DAA34}" type="sibTrans" cxnId="{306C9C38-2155-48F1-AFBC-5D898A8680EB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6C957CC6-3CBC-4F97-9F3B-44E3A6FF8B59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Employment Issues</a:t>
          </a:r>
        </a:p>
      </dgm:t>
    </dgm:pt>
    <dgm:pt modelId="{18F78538-8E3A-4851-AF4D-35D965B6A7D5}" type="parTrans" cxnId="{89D3F5DE-4808-4FD7-80A1-FE9974AA5AD2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C0258A2B-8B8F-40D6-9CF0-4C5C6DB7A407}" type="sibTrans" cxnId="{89D3F5DE-4808-4FD7-80A1-FE9974AA5AD2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3513DA86-5279-42F7-9EC2-5CD724C642B9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Sexual and Reproductive Problems</a:t>
          </a:r>
        </a:p>
      </dgm:t>
    </dgm:pt>
    <dgm:pt modelId="{C66B7246-4B07-4541-A9C6-5DB03BF5A84B}" type="parTrans" cxnId="{9D841E4A-8543-4B35-8B7E-5BC0AE2B3BB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9B777E5F-D667-44F2-9A67-A7141C147D85}" type="sibTrans" cxnId="{9D841E4A-8543-4B35-8B7E-5BC0AE2B3BB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3C55DA34-171C-4D1B-B8C8-492CF895F3C5}">
      <dgm:prSet custT="1"/>
      <dgm:spPr>
        <a:solidFill>
          <a:schemeClr val="tx2"/>
        </a:solidFill>
      </dgm:spPr>
      <dgm:t>
        <a:bodyPr/>
        <a:lstStyle/>
        <a:p>
          <a:r>
            <a:rPr lang="en-US" sz="900" b="1">
              <a:solidFill>
                <a:schemeClr val="tx1">
                  <a:lumMod val="20000"/>
                  <a:lumOff val="80000"/>
                </a:schemeClr>
              </a:solidFill>
            </a:rPr>
            <a:t>SUDEP</a:t>
          </a:r>
        </a:p>
      </dgm:t>
    </dgm:pt>
    <dgm:pt modelId="{B5859247-08E2-4864-BFFB-C71489B70D65}" type="parTrans" cxnId="{DD496C77-6873-40B6-836D-1BF2860C2E8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8F3C781F-B61C-4717-B1FC-39EF4F103C8D}" type="sibTrans" cxnId="{DD496C77-6873-40B6-836D-1BF2860C2E8C}">
      <dgm:prSet/>
      <dgm:spPr/>
      <dgm:t>
        <a:bodyPr/>
        <a:lstStyle/>
        <a:p>
          <a:endParaRPr lang="en-US" sz="3200">
            <a:solidFill>
              <a:schemeClr val="tx2"/>
            </a:solidFill>
          </a:endParaRPr>
        </a:p>
      </dgm:t>
    </dgm:pt>
    <dgm:pt modelId="{74CC6798-058C-5545-A513-61DFF6487C68}" type="pres">
      <dgm:prSet presAssocID="{AF20ADB7-FF1E-450A-B8D9-0A6548A4B478}" presName="diagram" presStyleCnt="0">
        <dgm:presLayoutVars>
          <dgm:dir/>
          <dgm:resizeHandles val="exact"/>
        </dgm:presLayoutVars>
      </dgm:prSet>
      <dgm:spPr/>
    </dgm:pt>
    <dgm:pt modelId="{3E543A31-9A83-F54B-838D-E4377B2D1F59}" type="pres">
      <dgm:prSet presAssocID="{9CEEF068-8CF4-4D9A-966E-9EFFDB39B739}" presName="arrow" presStyleLbl="node1" presStyleIdx="0" presStyleCnt="7">
        <dgm:presLayoutVars>
          <dgm:bulletEnabled val="1"/>
        </dgm:presLayoutVars>
      </dgm:prSet>
      <dgm:spPr/>
    </dgm:pt>
    <dgm:pt modelId="{1C616B88-596D-6D4B-911C-294BC8561CB8}" type="pres">
      <dgm:prSet presAssocID="{8798E0CD-8642-499C-8DCD-DF871E4A1C4A}" presName="arrow" presStyleLbl="node1" presStyleIdx="1" presStyleCnt="7">
        <dgm:presLayoutVars>
          <dgm:bulletEnabled val="1"/>
        </dgm:presLayoutVars>
      </dgm:prSet>
      <dgm:spPr/>
    </dgm:pt>
    <dgm:pt modelId="{28C39736-9E83-8B4B-B250-05D66D07C53E}" type="pres">
      <dgm:prSet presAssocID="{E2CC7F5A-A535-447A-A825-EE7A2D80223E}" presName="arrow" presStyleLbl="node1" presStyleIdx="2" presStyleCnt="7">
        <dgm:presLayoutVars>
          <dgm:bulletEnabled val="1"/>
        </dgm:presLayoutVars>
      </dgm:prSet>
      <dgm:spPr/>
    </dgm:pt>
    <dgm:pt modelId="{0DBA5588-1B57-3245-B180-07F5258EB72F}" type="pres">
      <dgm:prSet presAssocID="{9AC29D93-FE1B-4E9B-A9E3-089DBFE85E6B}" presName="arrow" presStyleLbl="node1" presStyleIdx="3" presStyleCnt="7">
        <dgm:presLayoutVars>
          <dgm:bulletEnabled val="1"/>
        </dgm:presLayoutVars>
      </dgm:prSet>
      <dgm:spPr/>
    </dgm:pt>
    <dgm:pt modelId="{796F51E6-564E-834F-AE91-7948646D73BF}" type="pres">
      <dgm:prSet presAssocID="{6C957CC6-3CBC-4F97-9F3B-44E3A6FF8B59}" presName="arrow" presStyleLbl="node1" presStyleIdx="4" presStyleCnt="7">
        <dgm:presLayoutVars>
          <dgm:bulletEnabled val="1"/>
        </dgm:presLayoutVars>
      </dgm:prSet>
      <dgm:spPr/>
    </dgm:pt>
    <dgm:pt modelId="{E8C94BF4-5002-C040-B74E-B1712D87A458}" type="pres">
      <dgm:prSet presAssocID="{3513DA86-5279-42F7-9EC2-5CD724C642B9}" presName="arrow" presStyleLbl="node1" presStyleIdx="5" presStyleCnt="7">
        <dgm:presLayoutVars>
          <dgm:bulletEnabled val="1"/>
        </dgm:presLayoutVars>
      </dgm:prSet>
      <dgm:spPr/>
    </dgm:pt>
    <dgm:pt modelId="{9BD28046-14BC-4241-8BCB-ADFA31017565}" type="pres">
      <dgm:prSet presAssocID="{3C55DA34-171C-4D1B-B8C8-492CF895F3C5}" presName="arrow" presStyleLbl="node1" presStyleIdx="6" presStyleCnt="7">
        <dgm:presLayoutVars>
          <dgm:bulletEnabled val="1"/>
        </dgm:presLayoutVars>
      </dgm:prSet>
      <dgm:spPr/>
    </dgm:pt>
  </dgm:ptLst>
  <dgm:cxnLst>
    <dgm:cxn modelId="{F804C825-6CDB-4B35-B314-12097D5DE72D}" srcId="{AF20ADB7-FF1E-450A-B8D9-0A6548A4B478}" destId="{9CEEF068-8CF4-4D9A-966E-9EFFDB39B739}" srcOrd="0" destOrd="0" parTransId="{27E8DCCC-4DC7-45DC-859D-C238A6BC96AA}" sibTransId="{19C477CA-D041-4FA0-BA9F-3270290DEDF3}"/>
    <dgm:cxn modelId="{F2036329-DBCB-7A41-98D3-D20074410C4C}" type="presOf" srcId="{E2CC7F5A-A535-447A-A825-EE7A2D80223E}" destId="{28C39736-9E83-8B4B-B250-05D66D07C53E}" srcOrd="0" destOrd="0" presId="urn:microsoft.com/office/officeart/2005/8/layout/arrow5"/>
    <dgm:cxn modelId="{CDBE0230-55BA-8341-9658-BD4CFD978FF4}" type="presOf" srcId="{6C957CC6-3CBC-4F97-9F3B-44E3A6FF8B59}" destId="{796F51E6-564E-834F-AE91-7948646D73BF}" srcOrd="0" destOrd="0" presId="urn:microsoft.com/office/officeart/2005/8/layout/arrow5"/>
    <dgm:cxn modelId="{306C9C38-2155-48F1-AFBC-5D898A8680EB}" srcId="{AF20ADB7-FF1E-450A-B8D9-0A6548A4B478}" destId="{9AC29D93-FE1B-4E9B-A9E3-089DBFE85E6B}" srcOrd="3" destOrd="0" parTransId="{08114940-19D4-46F0-A07C-7509F3353F64}" sibTransId="{01C16BFB-B577-4878-AEB7-2BEF138DAA34}"/>
    <dgm:cxn modelId="{9D841E4A-8543-4B35-8B7E-5BC0AE2B3BBC}" srcId="{AF20ADB7-FF1E-450A-B8D9-0A6548A4B478}" destId="{3513DA86-5279-42F7-9EC2-5CD724C642B9}" srcOrd="5" destOrd="0" parTransId="{C66B7246-4B07-4541-A9C6-5DB03BF5A84B}" sibTransId="{9B777E5F-D667-44F2-9A67-A7141C147D85}"/>
    <dgm:cxn modelId="{4797CD72-6447-444E-9247-2DA56B866AA0}" srcId="{AF20ADB7-FF1E-450A-B8D9-0A6548A4B478}" destId="{8798E0CD-8642-499C-8DCD-DF871E4A1C4A}" srcOrd="1" destOrd="0" parTransId="{27DFADFF-FC7B-4E40-A550-24BE381DC71A}" sibTransId="{1F988056-E5B6-4F45-877A-E7C3C080E1CC}"/>
    <dgm:cxn modelId="{DD496C77-6873-40B6-836D-1BF2860C2E8C}" srcId="{AF20ADB7-FF1E-450A-B8D9-0A6548A4B478}" destId="{3C55DA34-171C-4D1B-B8C8-492CF895F3C5}" srcOrd="6" destOrd="0" parTransId="{B5859247-08E2-4864-BFFB-C71489B70D65}" sibTransId="{8F3C781F-B61C-4717-B1FC-39EF4F103C8D}"/>
    <dgm:cxn modelId="{36676E7A-935D-1742-9CC6-C0BFF6096275}" type="presOf" srcId="{9AC29D93-FE1B-4E9B-A9E3-089DBFE85E6B}" destId="{0DBA5588-1B57-3245-B180-07F5258EB72F}" srcOrd="0" destOrd="0" presId="urn:microsoft.com/office/officeart/2005/8/layout/arrow5"/>
    <dgm:cxn modelId="{030B117E-93CE-CB4C-B041-35A634C54A50}" type="presOf" srcId="{9CEEF068-8CF4-4D9A-966E-9EFFDB39B739}" destId="{3E543A31-9A83-F54B-838D-E4377B2D1F59}" srcOrd="0" destOrd="0" presId="urn:microsoft.com/office/officeart/2005/8/layout/arrow5"/>
    <dgm:cxn modelId="{35B56D83-C616-3443-88D5-67BF1BCFFF6D}" type="presOf" srcId="{AF20ADB7-FF1E-450A-B8D9-0A6548A4B478}" destId="{74CC6798-058C-5545-A513-61DFF6487C68}" srcOrd="0" destOrd="0" presId="urn:microsoft.com/office/officeart/2005/8/layout/arrow5"/>
    <dgm:cxn modelId="{E3C662B3-60F3-9043-8896-A7D00DC8BAE5}" type="presOf" srcId="{3C55DA34-171C-4D1B-B8C8-492CF895F3C5}" destId="{9BD28046-14BC-4241-8BCB-ADFA31017565}" srcOrd="0" destOrd="0" presId="urn:microsoft.com/office/officeart/2005/8/layout/arrow5"/>
    <dgm:cxn modelId="{7A1FF0B7-6002-1941-83E2-CD3637E79AA4}" type="presOf" srcId="{8798E0CD-8642-499C-8DCD-DF871E4A1C4A}" destId="{1C616B88-596D-6D4B-911C-294BC8561CB8}" srcOrd="0" destOrd="0" presId="urn:microsoft.com/office/officeart/2005/8/layout/arrow5"/>
    <dgm:cxn modelId="{AC7299DB-5B80-1B4E-8A30-6166C68C0F5D}" type="presOf" srcId="{3513DA86-5279-42F7-9EC2-5CD724C642B9}" destId="{E8C94BF4-5002-C040-B74E-B1712D87A458}" srcOrd="0" destOrd="0" presId="urn:microsoft.com/office/officeart/2005/8/layout/arrow5"/>
    <dgm:cxn modelId="{89D3F5DE-4808-4FD7-80A1-FE9974AA5AD2}" srcId="{AF20ADB7-FF1E-450A-B8D9-0A6548A4B478}" destId="{6C957CC6-3CBC-4F97-9F3B-44E3A6FF8B59}" srcOrd="4" destOrd="0" parTransId="{18F78538-8E3A-4851-AF4D-35D965B6A7D5}" sibTransId="{C0258A2B-8B8F-40D6-9CF0-4C5C6DB7A407}"/>
    <dgm:cxn modelId="{20EF6AFA-CDC6-40C2-B1DF-ECE41E8CEDF8}" srcId="{AF20ADB7-FF1E-450A-B8D9-0A6548A4B478}" destId="{E2CC7F5A-A535-447A-A825-EE7A2D80223E}" srcOrd="2" destOrd="0" parTransId="{5C68B70C-5B22-43A2-BDCC-30A08EAC6FAE}" sibTransId="{F5EA7AE6-D6B5-424A-A542-30A6447309D4}"/>
    <dgm:cxn modelId="{0F7C40A7-2ABF-8947-A5D1-5E41C7C01394}" type="presParOf" srcId="{74CC6798-058C-5545-A513-61DFF6487C68}" destId="{3E543A31-9A83-F54B-838D-E4377B2D1F59}" srcOrd="0" destOrd="0" presId="urn:microsoft.com/office/officeart/2005/8/layout/arrow5"/>
    <dgm:cxn modelId="{C91E0D14-82AE-A847-9A21-637E8B3E4258}" type="presParOf" srcId="{74CC6798-058C-5545-A513-61DFF6487C68}" destId="{1C616B88-596D-6D4B-911C-294BC8561CB8}" srcOrd="1" destOrd="0" presId="urn:microsoft.com/office/officeart/2005/8/layout/arrow5"/>
    <dgm:cxn modelId="{58B1D807-311C-364E-AF60-ED9CDDB037CA}" type="presParOf" srcId="{74CC6798-058C-5545-A513-61DFF6487C68}" destId="{28C39736-9E83-8B4B-B250-05D66D07C53E}" srcOrd="2" destOrd="0" presId="urn:microsoft.com/office/officeart/2005/8/layout/arrow5"/>
    <dgm:cxn modelId="{D0A7B7BC-614A-FA4D-AB8B-3D1CE3AA18B9}" type="presParOf" srcId="{74CC6798-058C-5545-A513-61DFF6487C68}" destId="{0DBA5588-1B57-3245-B180-07F5258EB72F}" srcOrd="3" destOrd="0" presId="urn:microsoft.com/office/officeart/2005/8/layout/arrow5"/>
    <dgm:cxn modelId="{A4483250-EAE7-CB4F-AF73-7D5262687F03}" type="presParOf" srcId="{74CC6798-058C-5545-A513-61DFF6487C68}" destId="{796F51E6-564E-834F-AE91-7948646D73BF}" srcOrd="4" destOrd="0" presId="urn:microsoft.com/office/officeart/2005/8/layout/arrow5"/>
    <dgm:cxn modelId="{FF524EC3-1115-8F49-9AC1-7A9D36C22050}" type="presParOf" srcId="{74CC6798-058C-5545-A513-61DFF6487C68}" destId="{E8C94BF4-5002-C040-B74E-B1712D87A458}" srcOrd="5" destOrd="0" presId="urn:microsoft.com/office/officeart/2005/8/layout/arrow5"/>
    <dgm:cxn modelId="{A2A1D3C4-DF33-5648-902F-D344925D44B0}" type="presParOf" srcId="{74CC6798-058C-5545-A513-61DFF6487C68}" destId="{9BD28046-14BC-4241-8BCB-ADFA31017565}" srcOrd="6" destOrd="0" presId="urn:microsoft.com/office/officeart/2005/8/layout/arrow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43A31-9A83-F54B-838D-E4377B2D1F59}">
      <dsp:nvSpPr>
        <dsp:cNvPr id="0" name=""/>
        <dsp:cNvSpPr/>
      </dsp:nvSpPr>
      <dsp:spPr>
        <a:xfrm>
          <a:off x="4768758" y="798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Trauma</a:t>
          </a:r>
        </a:p>
      </dsp:txBody>
      <dsp:txXfrm>
        <a:off x="5194859" y="798"/>
        <a:ext cx="852201" cy="1406132"/>
      </dsp:txXfrm>
    </dsp:sp>
    <dsp:sp modelId="{1C616B88-596D-6D4B-911C-294BC8561CB8}">
      <dsp:nvSpPr>
        <dsp:cNvPr id="0" name=""/>
        <dsp:cNvSpPr/>
      </dsp:nvSpPr>
      <dsp:spPr>
        <a:xfrm rot="3085714">
          <a:off x="6580112" y="873100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>
                  <a:lumMod val="20000"/>
                  <a:lumOff val="80000"/>
                </a:schemeClr>
              </a:solidFill>
            </a:rPr>
            <a:t>Cognitive Difficulties</a:t>
          </a:r>
        </a:p>
      </dsp:txBody>
      <dsp:txXfrm rot="-5400000">
        <a:off x="6845846" y="1206216"/>
        <a:ext cx="1406132" cy="852201"/>
      </dsp:txXfrm>
    </dsp:sp>
    <dsp:sp modelId="{28C39736-9E83-8B4B-B250-05D66D07C53E}">
      <dsp:nvSpPr>
        <dsp:cNvPr id="0" name=""/>
        <dsp:cNvSpPr/>
      </dsp:nvSpPr>
      <dsp:spPr>
        <a:xfrm rot="6171429">
          <a:off x="7027479" y="2833144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Status Epilepticus</a:t>
          </a:r>
        </a:p>
      </dsp:txBody>
      <dsp:txXfrm rot="-5400000">
        <a:off x="7322010" y="3292430"/>
        <a:ext cx="1406132" cy="852201"/>
      </dsp:txXfrm>
    </dsp:sp>
    <dsp:sp modelId="{0DBA5588-1B57-3245-B180-07F5258EB72F}">
      <dsp:nvSpPr>
        <dsp:cNvPr id="0" name=""/>
        <dsp:cNvSpPr/>
      </dsp:nvSpPr>
      <dsp:spPr>
        <a:xfrm rot="9257143">
          <a:off x="5773984" y="4404978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Depression</a:t>
          </a:r>
        </a:p>
      </dsp:txBody>
      <dsp:txXfrm rot="10800000">
        <a:off x="6264791" y="4688479"/>
        <a:ext cx="852201" cy="1406132"/>
      </dsp:txXfrm>
    </dsp:sp>
    <dsp:sp modelId="{796F51E6-564E-834F-AE91-7948646D73BF}">
      <dsp:nvSpPr>
        <dsp:cNvPr id="0" name=""/>
        <dsp:cNvSpPr/>
      </dsp:nvSpPr>
      <dsp:spPr>
        <a:xfrm rot="12342857">
          <a:off x="3763533" y="4404978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Employment Issues</a:t>
          </a:r>
        </a:p>
      </dsp:txBody>
      <dsp:txXfrm rot="10800000">
        <a:off x="4124926" y="4688479"/>
        <a:ext cx="852201" cy="1406132"/>
      </dsp:txXfrm>
    </dsp:sp>
    <dsp:sp modelId="{E8C94BF4-5002-C040-B74E-B1712D87A458}">
      <dsp:nvSpPr>
        <dsp:cNvPr id="0" name=""/>
        <dsp:cNvSpPr/>
      </dsp:nvSpPr>
      <dsp:spPr>
        <a:xfrm rot="15428571">
          <a:off x="2510037" y="2833144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Sexual and Reproductive Problems</a:t>
          </a:r>
        </a:p>
      </dsp:txBody>
      <dsp:txXfrm rot="5400000">
        <a:off x="2513777" y="3292429"/>
        <a:ext cx="1406132" cy="852201"/>
      </dsp:txXfrm>
    </dsp:sp>
    <dsp:sp modelId="{9BD28046-14BC-4241-8BCB-ADFA31017565}">
      <dsp:nvSpPr>
        <dsp:cNvPr id="0" name=""/>
        <dsp:cNvSpPr/>
      </dsp:nvSpPr>
      <dsp:spPr>
        <a:xfrm rot="18514286">
          <a:off x="2957405" y="873100"/>
          <a:ext cx="1704402" cy="1704402"/>
        </a:xfrm>
        <a:prstGeom prst="downArrow">
          <a:avLst>
            <a:gd name="adj1" fmla="val 50000"/>
            <a:gd name="adj2" fmla="val 3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1">
                  <a:lumMod val="20000"/>
                  <a:lumOff val="80000"/>
                </a:schemeClr>
              </a:solidFill>
            </a:rPr>
            <a:t>SUDEP</a:t>
          </a:r>
        </a:p>
      </dsp:txBody>
      <dsp:txXfrm rot="5400000">
        <a:off x="2989942" y="1206215"/>
        <a:ext cx="1406132" cy="852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304C7-A0F9-9244-B3C3-FE4E38223C7E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42257-0AD2-BF46-980C-9E215A0F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0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Despite the fact that seizures are “provoked” in reflex epilepsies, these are considered epilepsy, because</a:t>
            </a:r>
            <a:r>
              <a:rPr lang="is-IS" sz="2000" dirty="0"/>
              <a:t>…</a:t>
            </a:r>
          </a:p>
          <a:p>
            <a:r>
              <a:rPr lang="is-IS" sz="2000" dirty="0"/>
              <a:t>If the seizure threshold were not altered, these precipitants would typically not cause seizures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e.g., </a:t>
            </a:r>
            <a:r>
              <a:rPr lang="is-IS" sz="2000" dirty="0">
                <a:solidFill>
                  <a:srgbClr val="FF0000"/>
                </a:solidFill>
              </a:rPr>
              <a:t> </a:t>
            </a:r>
            <a:r>
              <a:rPr lang="is-IS" sz="2000" dirty="0"/>
              <a:t>photosensitive epilepsy, eating epilepsy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CCC44-76D4-458C-8E6F-EB4E7A9648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13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Can be focal or gen., with or without alteration of awareness.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CCC44-76D4-458C-8E6F-EB4E7A9648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9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Can be focal or gen., with or without alteration of awareness.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CCC44-76D4-458C-8E6F-EB4E7A9648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0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69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34703" indent="-282578" defTabSz="913669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30313" indent="-226063" defTabSz="913669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82438" indent="-226063" defTabSz="913669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34563" indent="-226063" defTabSz="913669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486688" indent="-226063" defTabSz="91366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38813" indent="-226063" defTabSz="91366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390938" indent="-226063" defTabSz="91366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43063" indent="-226063" defTabSz="91366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366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50425-E690-484C-861A-FCFEB855A8E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36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92150"/>
            <a:ext cx="6072187" cy="3416300"/>
          </a:xfrm>
          <a:ln w="12700" cap="flat">
            <a:solidFill>
              <a:schemeClr val="tx1"/>
            </a:solidFill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102" y="4343283"/>
            <a:ext cx="5032230" cy="41153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683" rIns="91366" bIns="45683"/>
          <a:lstStyle/>
          <a:p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FB65F2F-D04E-EEDF-356D-28FBB13DC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6378"/>
            <a:ext cx="12138837" cy="6089650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A434C9B-1492-6769-0346-2C18644F7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6945"/>
          <a:stretch/>
        </p:blipFill>
        <p:spPr>
          <a:xfrm>
            <a:off x="1523999" y="3474720"/>
            <a:ext cx="9144001" cy="103660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53084A3A-EFBB-4FD2-2E9D-43570AD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6945"/>
          <a:stretch/>
        </p:blipFill>
        <p:spPr>
          <a:xfrm>
            <a:off x="1523999" y="971123"/>
            <a:ext cx="9144001" cy="103660"/>
          </a:xfrm>
          <a:prstGeom prst="rect">
            <a:avLst/>
          </a:prstGeom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E82334-0736-906E-D4BC-41C8F71BFE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086" y="6065561"/>
            <a:ext cx="5575827" cy="771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F7A09-9B43-1BF9-C27B-461149D6B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89FF4-F1DE-58DD-3EEC-13318BE60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29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7FC0-1272-7BB6-063B-DB5B92F9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8D9AD-5A2D-6389-0B32-FC849A6B2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0CF6A-E02E-758E-DBEA-16EA00042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425BF-709B-9DA5-267D-8127E20C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6D284-E5E3-ED05-DA61-F55CDAC4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C7183-33EE-56DD-CC42-3A2FF0C4E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0B522-2604-DA91-7E86-89063F21B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7ADD-A2DB-67D7-6213-3F69968D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06EA0-D996-4A21-A31D-7E90CB20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F01BD-7B9D-2FB9-1A92-48875547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marke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99" y="350400"/>
            <a:ext cx="8469543" cy="638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05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8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7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16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0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0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BEA998-651D-9ED0-37A8-4903BA8DD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6378"/>
            <a:ext cx="12138837" cy="6089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328E3-1F7C-4221-6B9C-48A98770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B2D74-6546-406B-DA88-08EED8507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079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BBF0A01-0B75-4D62-7F61-7F63D1DDD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6945"/>
          <a:stretch/>
        </p:blipFill>
        <p:spPr>
          <a:xfrm>
            <a:off x="838200" y="349884"/>
            <a:ext cx="10550107" cy="64387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778890B-7E63-FC7A-E3BE-26D059803F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086" y="6080801"/>
            <a:ext cx="5575827" cy="771323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87DF632-2D14-5A1D-6A64-D39E80D4D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6945"/>
          <a:stretch/>
        </p:blipFill>
        <p:spPr>
          <a:xfrm>
            <a:off x="824844" y="1690688"/>
            <a:ext cx="10550107" cy="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6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08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9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45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4C61B0-70F9-4A43-9CE0-6BAAF6DA8EA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DCC2AB-2515-4252-9404-2FB2998DD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8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AB294-3529-4FAA-9560-F19180C9A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381A2A-D097-A969-81A6-6F5726507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6378"/>
            <a:ext cx="12138837" cy="6089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9C0A0-0C9B-835C-6A15-4D2D48F5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F6B3A-2878-B455-4B86-79712C91A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D5E28E2-458B-2D17-A2BA-A08436D08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8086" y="6065561"/>
            <a:ext cx="5575827" cy="7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9FD8-A06D-A5DC-F4E4-9759C851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A666-F592-4747-D576-6281CEBC4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8BA12-3091-7E35-C80E-05C91C6BA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574C8-99AA-8B67-FB16-8519298C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75A3C-68E9-DA9A-F111-1AA635F1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65D1B-19F4-7AE6-1E4A-E19A69D5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0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52E7-FE02-D091-5417-93694858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357EE-9CB2-B2CF-1B68-2E4EA2922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998AC-0843-2A9B-013F-99D296298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148F6-439A-D750-1674-F2F6236B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317E2-AB70-6C42-5A23-8193ADE0B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5635E-3510-0B5B-A0EC-E84609EB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93CC2-C7C4-8B1E-C2C5-59B7C19D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CFAFA-2741-4D63-B386-B3180503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8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A7B6-4B6D-237B-FFA9-C1B22042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9712E-38A2-887B-1934-748C1DCC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A9813-9255-4DE0-4B7F-7700A4EA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24FCA-11F7-CFE8-63E1-B32CE9A6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5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39826-DE12-94C5-E3BC-2571D4B4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715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BF66D-83E8-D95A-A131-08CF552E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159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9B760-76C2-B2C3-C00B-D1943AA9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15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57A-FFA0-D02F-6387-CD9B1D1C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340CB-D517-7088-0A59-794F3EB4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F86A9-104F-124D-71BD-B4EBAB26B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E8185-1D6B-CA36-4C25-E0B76A28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19AF7-CCB8-5FAB-701B-9C27A9E9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F3771-5E62-643D-1781-438351FE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4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630A-9F61-3E38-2CCD-A54E73A5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F706D2-79AC-5987-E799-5CB7357F9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9168-26FF-A479-E3CB-8E89A3736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9CB6E-4C3A-972C-6E39-7747E65B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75E48-6780-0148-B31C-2D2730922CF6}" type="datetimeFigureOut">
              <a:rPr lang="en-US" smtClean="0"/>
              <a:pPr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394F-6B5A-E982-997F-60383304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C0CCE-278A-F5E6-9147-AFE89A7D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8FA494-0B02-DC4D-8788-5BB8183A3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1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D5DF6E-CE92-0C09-3697-7B0B10E9DF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76378"/>
            <a:ext cx="12138837" cy="6089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66D45-16F2-1EC6-9056-DD305EE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E1645-1C26-38D3-2E70-472283F14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E1CBFF1-A57D-7D2B-9DD6-17EE6CE32D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08086" y="6065561"/>
            <a:ext cx="5575827" cy="7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6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2" descr="http://www.gwumc.edu/smhs/neurology/themes/phase3/img/neurology-hero-small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87" y="6194204"/>
            <a:ext cx="4572813" cy="66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ran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89" y="6194205"/>
            <a:ext cx="2345411" cy="66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609600" y="6194206"/>
            <a:ext cx="4064000" cy="6637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12" descr="The George Washington University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2" y="6391273"/>
            <a:ext cx="1104900" cy="314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www.gwumc.edu/smhs/neurology/themes/phase3/img/examples/smhs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6391274"/>
            <a:ext cx="2146300" cy="314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0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785-1DB0-79BD-BE9C-3DA050295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4436"/>
            <a:ext cx="9144000" cy="2387600"/>
          </a:xfrm>
        </p:spPr>
        <p:txBody>
          <a:bodyPr/>
          <a:lstStyle/>
          <a:p>
            <a:r>
              <a:rPr lang="en-US" dirty="0"/>
              <a:t>Indications for Epilepsy Surgery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3156-128C-F6F7-03C1-6208EE8D2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2256"/>
            <a:ext cx="9144000" cy="1655762"/>
          </a:xfrm>
        </p:spPr>
        <p:txBody>
          <a:bodyPr/>
          <a:lstStyle/>
          <a:p>
            <a:r>
              <a:rPr lang="en-US" dirty="0"/>
              <a:t>Mohamad Z. Koubeissi</a:t>
            </a:r>
          </a:p>
          <a:p>
            <a:r>
              <a:rPr lang="en-US" dirty="0"/>
              <a:t>George Washington University</a:t>
            </a:r>
          </a:p>
        </p:txBody>
      </p:sp>
    </p:spTree>
    <p:extLst>
      <p:ext uri="{BB962C8B-B14F-4D97-AF65-F5344CB8AC3E}">
        <p14:creationId xmlns:p14="http://schemas.microsoft.com/office/powerpoint/2010/main" val="12726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287DC6F-8FE4-42DC-B870-9C36D1134526}" type="slidenum">
              <a:rPr lang="en-US" altLang="en-US">
                <a:solidFill>
                  <a:prstClr val="white"/>
                </a:solidFill>
              </a:rPr>
              <a:pPr eaLnBrk="1" hangingPunct="1"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76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Focal Seizures</a:t>
            </a:r>
          </a:p>
        </p:txBody>
      </p:sp>
    </p:spTree>
    <p:extLst>
      <p:ext uri="{BB962C8B-B14F-4D97-AF65-F5344CB8AC3E}">
        <p14:creationId xmlns:p14="http://schemas.microsoft.com/office/powerpoint/2010/main" val="1022097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8D671F1-05BA-4EC8-9F91-B710ABD5C2B6}" type="slidenum">
              <a:rPr lang="en-US" altLang="en-US">
                <a:solidFill>
                  <a:prstClr val="white"/>
                </a:solidFill>
              </a:rPr>
              <a:pPr eaLnBrk="1" hangingPunct="1"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Focal Aware Seizures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Motor, sensory, psychic or autonomic signs or symptoms</a:t>
            </a:r>
          </a:p>
          <a:p>
            <a:pPr eaLnBrk="1" hangingPunct="1"/>
            <a:r>
              <a:rPr lang="en-US" altLang="en-US" dirty="0"/>
              <a:t>Preservation of consciousness &amp; awareness</a:t>
            </a:r>
          </a:p>
          <a:p>
            <a:pPr eaLnBrk="1" hangingPunct="1"/>
            <a:r>
              <a:rPr lang="en-US" altLang="en-US" dirty="0"/>
              <a:t>May progress to dyscognitive seizures or tonic-</a:t>
            </a:r>
            <a:r>
              <a:rPr lang="en-US" altLang="en-US" dirty="0" err="1"/>
              <a:t>clonic</a:t>
            </a:r>
            <a:r>
              <a:rPr lang="en-US" altLang="en-US" dirty="0"/>
              <a:t> seizures</a:t>
            </a:r>
          </a:p>
          <a:p>
            <a:pPr eaLnBrk="1" hangingPunct="1"/>
            <a:r>
              <a:rPr lang="en-US" altLang="en-US" dirty="0"/>
              <a:t>EEG: Interictal-focal sharp or slow; ictal- rhythmic discharge or often normal!</a:t>
            </a:r>
          </a:p>
        </p:txBody>
      </p:sp>
    </p:spTree>
    <p:extLst>
      <p:ext uri="{BB962C8B-B14F-4D97-AF65-F5344CB8AC3E}">
        <p14:creationId xmlns:p14="http://schemas.microsoft.com/office/powerpoint/2010/main" val="298304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006F619-0EF3-4EA1-BF47-E4B7E4BEFA00}" type="slidenum">
              <a:rPr lang="en-US" altLang="en-US">
                <a:solidFill>
                  <a:prstClr val="white"/>
                </a:solidFill>
              </a:rPr>
              <a:pPr eaLnBrk="1" hangingPunct="1"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3" name="simple-partial-adversive-1a.mp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533401"/>
            <a:ext cx="6781800" cy="4623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060" y="5898369"/>
            <a:ext cx="824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Abou</a:t>
            </a:r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Khalil &amp; </a:t>
            </a:r>
            <a:r>
              <a:rPr lang="en-US" sz="1400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Misulis</a:t>
            </a:r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. Atlas of EEG and Seizure Semiology. Elsevier 2006.</a:t>
            </a:r>
          </a:p>
        </p:txBody>
      </p:sp>
    </p:spTree>
    <p:extLst>
      <p:ext uri="{BB962C8B-B14F-4D97-AF65-F5344CB8AC3E}">
        <p14:creationId xmlns:p14="http://schemas.microsoft.com/office/powerpoint/2010/main" val="35538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DCB1FFD-609D-4E70-BFF5-FD0D8BDC1955}" type="slidenum">
              <a:rPr lang="en-US" altLang="en-US">
                <a:solidFill>
                  <a:prstClr val="white"/>
                </a:solidFill>
              </a:rPr>
              <a:pPr eaLnBrk="1" hangingPunct="1"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3" name="SPS1.mp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762000"/>
            <a:ext cx="70408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77D66B-92D5-499F-A9DC-8B3D7F2C8E3A}" type="slidenum">
              <a:rPr lang="en-US" altLang="en-US">
                <a:solidFill>
                  <a:prstClr val="white"/>
                </a:solidFill>
              </a:rPr>
              <a:pPr eaLnBrk="1" hangingPunct="1"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3" name="RH-CPS.mp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533400"/>
            <a:ext cx="6929120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060" y="5898369"/>
            <a:ext cx="824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Abou</a:t>
            </a:r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Khalil &amp; </a:t>
            </a:r>
            <a:r>
              <a:rPr lang="en-US" sz="1400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Misulis</a:t>
            </a:r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. Atlas of EEG and Seizure Semiology. Elsevier 2006.</a:t>
            </a:r>
          </a:p>
        </p:txBody>
      </p:sp>
    </p:spTree>
    <p:extLst>
      <p:ext uri="{BB962C8B-B14F-4D97-AF65-F5344CB8AC3E}">
        <p14:creationId xmlns:p14="http://schemas.microsoft.com/office/powerpoint/2010/main" val="117636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686110" y="1600200"/>
          <a:ext cx="6747308" cy="320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 rot="16200000">
            <a:off x="907286" y="2869376"/>
            <a:ext cx="3157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dirty="0">
                <a:solidFill>
                  <a:prstClr val="white"/>
                </a:solidFill>
                <a:latin typeface="Calibri"/>
              </a:rPr>
              <a:t>Patients (%)</a:t>
            </a:r>
          </a:p>
        </p:txBody>
      </p:sp>
      <p:sp>
        <p:nvSpPr>
          <p:cNvPr id="7" name="Text Box 28"/>
          <p:cNvSpPr txBox="1">
            <a:spLocks noChangeAspect="1" noChangeArrowheads="1"/>
          </p:cNvSpPr>
          <p:nvPr/>
        </p:nvSpPr>
        <p:spPr bwMode="auto">
          <a:xfrm>
            <a:off x="1809750" y="5043206"/>
            <a:ext cx="8629650" cy="105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</a:pPr>
            <a:r>
              <a:rPr lang="en-US" altLang="en-US" sz="1600" dirty="0">
                <a:solidFill>
                  <a:prstClr val="white"/>
                </a:solidFill>
                <a:latin typeface="Calibri"/>
              </a:rPr>
              <a:t>Note: Seizure freedom=no seizures of any type for ≥1 year; seizure remission=no further seizures after achieving seizure freedom. Patients were followed for 13 years.</a:t>
            </a:r>
            <a:endParaRPr lang="en-US" altLang="en-US" sz="160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</a:pPr>
            <a:endParaRPr lang="en-US" altLang="en-US" sz="140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</a:pPr>
            <a:r>
              <a:rPr lang="en-US" altLang="en-US" sz="1400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Kwan P, and Brodie, M. </a:t>
            </a:r>
            <a:r>
              <a:rPr lang="en-US" altLang="en-US" sz="1400" i="1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N </a:t>
            </a:r>
            <a:r>
              <a:rPr lang="en-US" altLang="en-US" sz="1400" i="1" dirty="0" err="1">
                <a:solidFill>
                  <a:prstClr val="white"/>
                </a:solidFill>
                <a:latin typeface="Calibri"/>
                <a:ea typeface="MS PGothic" pitchFamily="34" charset="-128"/>
              </a:rPr>
              <a:t>Engl</a:t>
            </a:r>
            <a:r>
              <a:rPr lang="en-US" altLang="en-US" sz="1400" i="1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 J Med</a:t>
            </a:r>
            <a:r>
              <a:rPr lang="en-US" altLang="en-US" sz="1400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. 2000;342:314-319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06563" y="242888"/>
            <a:ext cx="8921750" cy="1143000"/>
          </a:xfrm>
        </p:spPr>
        <p:txBody>
          <a:bodyPr/>
          <a:lstStyle/>
          <a:p>
            <a:r>
              <a:rPr lang="en-US" altLang="en-US" sz="2800" dirty="0"/>
              <a:t>Initial Monotherapy in Newly Diagnosed Patients</a:t>
            </a:r>
          </a:p>
        </p:txBody>
      </p:sp>
    </p:spTree>
    <p:extLst>
      <p:ext uri="{BB962C8B-B14F-4D97-AF65-F5344CB8AC3E}">
        <p14:creationId xmlns:p14="http://schemas.microsoft.com/office/powerpoint/2010/main" val="25902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7634289" y="0"/>
            <a:ext cx="3033712" cy="381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62950" y="5740400"/>
            <a:ext cx="2400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alt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77963" y="211080"/>
            <a:ext cx="72318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600" u="sng" dirty="0">
                <a:solidFill>
                  <a:prstClr val="white"/>
                </a:solidFill>
                <a:latin typeface="Calibri"/>
              </a:rPr>
              <a:t>Anti-Seizure Medications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34000" y="5943601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dirty="0">
                <a:solidFill>
                  <a:prstClr val="white"/>
                </a:solidFill>
                <a:latin typeface="Calibri"/>
              </a:rPr>
              <a:t>Calendar year</a:t>
            </a: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2403475" y="1382713"/>
            <a:ext cx="7285038" cy="4221163"/>
          </a:xfrm>
          <a:custGeom>
            <a:avLst/>
            <a:gdLst>
              <a:gd name="T0" fmla="*/ 0 w 4416"/>
              <a:gd name="T1" fmla="*/ 0 h 2688"/>
              <a:gd name="T2" fmla="*/ 0 w 4416"/>
              <a:gd name="T3" fmla="*/ 2147483647 h 2688"/>
              <a:gd name="T4" fmla="*/ 2147483647 w 4416"/>
              <a:gd name="T5" fmla="*/ 2147483647 h 2688"/>
              <a:gd name="T6" fmla="*/ 0 60000 65536"/>
              <a:gd name="T7" fmla="*/ 0 60000 65536"/>
              <a:gd name="T8" fmla="*/ 0 60000 65536"/>
              <a:gd name="T9" fmla="*/ 0 w 4416"/>
              <a:gd name="T10" fmla="*/ 0 h 2688"/>
              <a:gd name="T11" fmla="*/ 4416 w 4416"/>
              <a:gd name="T12" fmla="*/ 2688 h 26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2688">
                <a:moveTo>
                  <a:pt x="0" y="0"/>
                </a:moveTo>
                <a:lnTo>
                  <a:pt x="0" y="2688"/>
                </a:lnTo>
                <a:lnTo>
                  <a:pt x="4416" y="2688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03475" y="5589588"/>
            <a:ext cx="1588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222625" y="5589588"/>
            <a:ext cx="0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040189" y="5589588"/>
            <a:ext cx="1587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4859339" y="5589588"/>
            <a:ext cx="1587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676900" y="5589588"/>
            <a:ext cx="1588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6496050" y="5589588"/>
            <a:ext cx="1588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7315200" y="5589588"/>
            <a:ext cx="1588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8132764" y="5589588"/>
            <a:ext cx="1587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8951914" y="5589588"/>
            <a:ext cx="1587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119314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1840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946401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1860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62376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1880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583114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1900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402264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1920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219826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1940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038976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1960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848601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1980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8667751" y="5702301"/>
            <a:ext cx="550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solidFill>
                  <a:prstClr val="white"/>
                </a:solidFill>
                <a:latin typeface="Calibri"/>
              </a:rPr>
              <a:t>2000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5400000">
            <a:off x="2350295" y="5536407"/>
            <a:ext cx="1587" cy="104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5400000">
            <a:off x="2350294" y="4560094"/>
            <a:ext cx="1588" cy="104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5400000">
            <a:off x="2350295" y="3583782"/>
            <a:ext cx="1587" cy="104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rot="5400000">
            <a:off x="2350295" y="2605882"/>
            <a:ext cx="1587" cy="104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 rot="5400000">
            <a:off x="2350295" y="1631157"/>
            <a:ext cx="1587" cy="104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2000250" y="5424487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2000250" y="4446587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1905001" y="3471862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1905001" y="2495551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1905001" y="1520826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728913" y="5049838"/>
            <a:ext cx="72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Bromide</a:t>
            </a: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4527551" y="4826001"/>
            <a:ext cx="1064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Phenobarbital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5607051" y="4678363"/>
            <a:ext cx="8098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Phenytoin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7050089" y="4741863"/>
            <a:ext cx="827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Primidone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6181725" y="4327526"/>
            <a:ext cx="10308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Ethosuximide</a:t>
            </a: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6438900" y="3760788"/>
            <a:ext cx="12917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Sodium Valproate</a:t>
            </a: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7634289" y="4314826"/>
            <a:ext cx="1260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Benzodiazepines</a:t>
            </a: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7848600" y="405923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Carbamazepine</a:t>
            </a:r>
          </a:p>
        </p:txBody>
      </p:sp>
      <p:sp>
        <p:nvSpPr>
          <p:cNvPr id="45" name="Oval 41"/>
          <p:cNvSpPr>
            <a:spLocks noChangeArrowheads="1"/>
          </p:cNvSpPr>
          <p:nvPr/>
        </p:nvSpPr>
        <p:spPr bwMode="auto">
          <a:xfrm>
            <a:off x="3082925" y="5319712"/>
            <a:ext cx="127000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2"/>
          <p:cNvSpPr>
            <a:spLocks noChangeArrowheads="1"/>
          </p:cNvSpPr>
          <p:nvPr/>
        </p:nvSpPr>
        <p:spPr bwMode="auto">
          <a:xfrm>
            <a:off x="5310188" y="5097462"/>
            <a:ext cx="127000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3"/>
          <p:cNvSpPr>
            <a:spLocks noChangeArrowheads="1"/>
          </p:cNvSpPr>
          <p:nvPr/>
        </p:nvSpPr>
        <p:spPr bwMode="auto">
          <a:xfrm>
            <a:off x="6327775" y="4903787"/>
            <a:ext cx="127000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4"/>
          <p:cNvSpPr>
            <a:spLocks noChangeArrowheads="1"/>
          </p:cNvSpPr>
          <p:nvPr/>
        </p:nvSpPr>
        <p:spPr bwMode="auto">
          <a:xfrm>
            <a:off x="6981825" y="4703762"/>
            <a:ext cx="128588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5"/>
          <p:cNvSpPr>
            <a:spLocks noChangeArrowheads="1"/>
          </p:cNvSpPr>
          <p:nvPr/>
        </p:nvSpPr>
        <p:spPr bwMode="auto">
          <a:xfrm>
            <a:off x="7223125" y="4491037"/>
            <a:ext cx="127000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6"/>
          <p:cNvSpPr>
            <a:spLocks noChangeArrowheads="1"/>
          </p:cNvSpPr>
          <p:nvPr/>
        </p:nvSpPr>
        <p:spPr bwMode="auto">
          <a:xfrm>
            <a:off x="7527925" y="4291012"/>
            <a:ext cx="127000" cy="134938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47"/>
          <p:cNvSpPr>
            <a:spLocks noChangeArrowheads="1"/>
          </p:cNvSpPr>
          <p:nvPr/>
        </p:nvSpPr>
        <p:spPr bwMode="auto">
          <a:xfrm>
            <a:off x="7780338" y="4087812"/>
            <a:ext cx="127000" cy="133350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813675" y="3895726"/>
            <a:ext cx="127000" cy="134937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1477964" y="1006475"/>
            <a:ext cx="220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400">
                <a:solidFill>
                  <a:prstClr val="white"/>
                </a:solidFill>
                <a:latin typeface="Calibri"/>
              </a:rPr>
              <a:t>Antiepileptic drugs</a:t>
            </a: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8510588" y="3575051"/>
            <a:ext cx="8358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Vigabatrin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7502526" y="3357563"/>
            <a:ext cx="972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 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Zonisamide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xt Box 53"/>
          <p:cNvSpPr txBox="1">
            <a:spLocks noChangeArrowheads="1"/>
          </p:cNvSpPr>
          <p:nvPr/>
        </p:nvSpPr>
        <p:spPr bwMode="auto">
          <a:xfrm>
            <a:off x="8548689" y="3257551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Lamotrigine</a:t>
            </a:r>
          </a:p>
        </p:txBody>
      </p:sp>
      <p:sp>
        <p:nvSpPr>
          <p:cNvPr id="57" name="Text Box 54"/>
          <p:cNvSpPr txBox="1">
            <a:spLocks noChangeArrowheads="1"/>
          </p:cNvSpPr>
          <p:nvPr/>
        </p:nvSpPr>
        <p:spPr bwMode="auto">
          <a:xfrm>
            <a:off x="7681913" y="2987676"/>
            <a:ext cx="8413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Felbamate</a:t>
            </a: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8610600" y="2840038"/>
            <a:ext cx="9126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Gabapentin</a:t>
            </a: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7653339" y="2571751"/>
            <a:ext cx="8872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Topiramate</a:t>
            </a:r>
          </a:p>
        </p:txBody>
      </p:sp>
      <p:sp>
        <p:nvSpPr>
          <p:cNvPr id="60" name="Text Box 57"/>
          <p:cNvSpPr txBox="1">
            <a:spLocks noChangeArrowheads="1"/>
          </p:cNvSpPr>
          <p:nvPr/>
        </p:nvSpPr>
        <p:spPr bwMode="auto">
          <a:xfrm>
            <a:off x="8824914" y="2459037"/>
            <a:ext cx="1063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Fosphenytoin</a:t>
            </a:r>
          </a:p>
        </p:txBody>
      </p:sp>
      <p:sp>
        <p:nvSpPr>
          <p:cNvPr id="61" name="Text Box 58"/>
          <p:cNvSpPr txBox="1">
            <a:spLocks noChangeArrowheads="1"/>
          </p:cNvSpPr>
          <p:nvPr/>
        </p:nvSpPr>
        <p:spPr bwMode="auto">
          <a:xfrm>
            <a:off x="8870950" y="2062163"/>
            <a:ext cx="1111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Oxcarbazepine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Text Box 59"/>
          <p:cNvSpPr txBox="1">
            <a:spLocks noChangeArrowheads="1"/>
          </p:cNvSpPr>
          <p:nvPr/>
        </p:nvSpPr>
        <p:spPr bwMode="auto">
          <a:xfrm>
            <a:off x="7862889" y="2206626"/>
            <a:ext cx="798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Tiagabine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 Box 60"/>
          <p:cNvSpPr txBox="1">
            <a:spLocks noChangeArrowheads="1"/>
          </p:cNvSpPr>
          <p:nvPr/>
        </p:nvSpPr>
        <p:spPr bwMode="auto">
          <a:xfrm>
            <a:off x="7770814" y="1739901"/>
            <a:ext cx="10711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Levetiracetam</a:t>
            </a:r>
          </a:p>
        </p:txBody>
      </p:sp>
      <p:sp>
        <p:nvSpPr>
          <p:cNvPr id="64" name="Oval 61"/>
          <p:cNvSpPr>
            <a:spLocks noChangeArrowheads="1"/>
          </p:cNvSpPr>
          <p:nvPr/>
        </p:nvSpPr>
        <p:spPr bwMode="auto">
          <a:xfrm>
            <a:off x="8397875" y="3695701"/>
            <a:ext cx="127000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2"/>
          <p:cNvSpPr>
            <a:spLocks noChangeArrowheads="1"/>
          </p:cNvSpPr>
          <p:nvPr/>
        </p:nvSpPr>
        <p:spPr bwMode="auto">
          <a:xfrm>
            <a:off x="8402639" y="3505201"/>
            <a:ext cx="128587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63"/>
          <p:cNvSpPr>
            <a:spLocks noChangeArrowheads="1"/>
          </p:cNvSpPr>
          <p:nvPr/>
        </p:nvSpPr>
        <p:spPr bwMode="auto">
          <a:xfrm>
            <a:off x="8459788" y="3302000"/>
            <a:ext cx="127000" cy="13335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4"/>
          <p:cNvSpPr>
            <a:spLocks noChangeArrowheads="1"/>
          </p:cNvSpPr>
          <p:nvPr/>
        </p:nvSpPr>
        <p:spPr bwMode="auto">
          <a:xfrm>
            <a:off x="8531225" y="3106737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5"/>
          <p:cNvSpPr>
            <a:spLocks noChangeArrowheads="1"/>
          </p:cNvSpPr>
          <p:nvPr/>
        </p:nvSpPr>
        <p:spPr bwMode="auto">
          <a:xfrm>
            <a:off x="8555038" y="2906712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6"/>
          <p:cNvSpPr>
            <a:spLocks noChangeArrowheads="1"/>
          </p:cNvSpPr>
          <p:nvPr/>
        </p:nvSpPr>
        <p:spPr bwMode="auto">
          <a:xfrm>
            <a:off x="8616950" y="2687637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7"/>
          <p:cNvSpPr>
            <a:spLocks noChangeArrowheads="1"/>
          </p:cNvSpPr>
          <p:nvPr/>
        </p:nvSpPr>
        <p:spPr bwMode="auto">
          <a:xfrm>
            <a:off x="8737600" y="2509837"/>
            <a:ext cx="128588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68"/>
          <p:cNvSpPr>
            <a:spLocks noChangeArrowheads="1"/>
          </p:cNvSpPr>
          <p:nvPr/>
        </p:nvSpPr>
        <p:spPr bwMode="auto">
          <a:xfrm>
            <a:off x="8770938" y="2290762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69"/>
          <p:cNvSpPr>
            <a:spLocks noChangeArrowheads="1"/>
          </p:cNvSpPr>
          <p:nvPr/>
        </p:nvSpPr>
        <p:spPr bwMode="auto">
          <a:xfrm>
            <a:off x="8780463" y="2114551"/>
            <a:ext cx="127000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0"/>
          <p:cNvSpPr>
            <a:spLocks noChangeArrowheads="1"/>
          </p:cNvSpPr>
          <p:nvPr/>
        </p:nvSpPr>
        <p:spPr bwMode="auto">
          <a:xfrm>
            <a:off x="8815388" y="1841501"/>
            <a:ext cx="127000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Text Box 71"/>
          <p:cNvSpPr txBox="1">
            <a:spLocks noChangeArrowheads="1"/>
          </p:cNvSpPr>
          <p:nvPr/>
        </p:nvSpPr>
        <p:spPr bwMode="auto">
          <a:xfrm>
            <a:off x="8366126" y="1341438"/>
            <a:ext cx="922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Pregabalin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5" name="Oval 72"/>
          <p:cNvSpPr>
            <a:spLocks noChangeArrowheads="1"/>
          </p:cNvSpPr>
          <p:nvPr/>
        </p:nvSpPr>
        <p:spPr bwMode="auto">
          <a:xfrm>
            <a:off x="9017000" y="1628775"/>
            <a:ext cx="127000" cy="13335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Line 73"/>
          <p:cNvSpPr>
            <a:spLocks noChangeShapeType="1"/>
          </p:cNvSpPr>
          <p:nvPr/>
        </p:nvSpPr>
        <p:spPr bwMode="auto">
          <a:xfrm rot="20839225" flipV="1">
            <a:off x="8882064" y="1698626"/>
            <a:ext cx="269875" cy="142875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Freeform 74"/>
          <p:cNvSpPr>
            <a:spLocks/>
          </p:cNvSpPr>
          <p:nvPr/>
        </p:nvSpPr>
        <p:spPr bwMode="auto">
          <a:xfrm>
            <a:off x="3165476" y="1984376"/>
            <a:ext cx="5724525" cy="3411537"/>
          </a:xfrm>
          <a:custGeom>
            <a:avLst/>
            <a:gdLst>
              <a:gd name="T0" fmla="*/ 0 w 3860"/>
              <a:gd name="T1" fmla="*/ 2147483647 h 2180"/>
              <a:gd name="T2" fmla="*/ 2147483647 w 3860"/>
              <a:gd name="T3" fmla="*/ 2147483647 h 2180"/>
              <a:gd name="T4" fmla="*/ 2147483647 w 3860"/>
              <a:gd name="T5" fmla="*/ 2147483647 h 2180"/>
              <a:gd name="T6" fmla="*/ 2147483647 w 3860"/>
              <a:gd name="T7" fmla="*/ 2147483647 h 2180"/>
              <a:gd name="T8" fmla="*/ 2147483647 w 3860"/>
              <a:gd name="T9" fmla="*/ 2147483647 h 2180"/>
              <a:gd name="T10" fmla="*/ 2147483647 w 3860"/>
              <a:gd name="T11" fmla="*/ 2147483647 h 2180"/>
              <a:gd name="T12" fmla="*/ 2147483647 w 3860"/>
              <a:gd name="T13" fmla="*/ 2147483647 h 2180"/>
              <a:gd name="T14" fmla="*/ 2147483647 w 3860"/>
              <a:gd name="T15" fmla="*/ 2147483647 h 2180"/>
              <a:gd name="T16" fmla="*/ 2147483647 w 3860"/>
              <a:gd name="T17" fmla="*/ 2147483647 h 2180"/>
              <a:gd name="T18" fmla="*/ 2147483647 w 3860"/>
              <a:gd name="T19" fmla="*/ 2147483647 h 2180"/>
              <a:gd name="T20" fmla="*/ 2147483647 w 3860"/>
              <a:gd name="T21" fmla="*/ 2147483647 h 2180"/>
              <a:gd name="T22" fmla="*/ 2147483647 w 3860"/>
              <a:gd name="T23" fmla="*/ 2147483647 h 2180"/>
              <a:gd name="T24" fmla="*/ 2147483647 w 3860"/>
              <a:gd name="T25" fmla="*/ 2147483647 h 2180"/>
              <a:gd name="T26" fmla="*/ 2147483647 w 3860"/>
              <a:gd name="T27" fmla="*/ 2147483647 h 2180"/>
              <a:gd name="T28" fmla="*/ 2147483647 w 3860"/>
              <a:gd name="T29" fmla="*/ 2147483647 h 2180"/>
              <a:gd name="T30" fmla="*/ 2147483647 w 3860"/>
              <a:gd name="T31" fmla="*/ 2147483647 h 2180"/>
              <a:gd name="T32" fmla="*/ 2147483647 w 3860"/>
              <a:gd name="T33" fmla="*/ 2147483647 h 2180"/>
              <a:gd name="T34" fmla="*/ 2147483647 w 3860"/>
              <a:gd name="T35" fmla="*/ 0 h 21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60"/>
              <a:gd name="T55" fmla="*/ 0 h 2180"/>
              <a:gd name="T56" fmla="*/ 3860 w 3860"/>
              <a:gd name="T57" fmla="*/ 2180 h 21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60" h="2180">
                <a:moveTo>
                  <a:pt x="0" y="2180"/>
                </a:moveTo>
                <a:lnTo>
                  <a:pt x="1500" y="2035"/>
                </a:lnTo>
                <a:lnTo>
                  <a:pt x="2190" y="1910"/>
                </a:lnTo>
                <a:lnTo>
                  <a:pt x="2625" y="1785"/>
                </a:lnTo>
                <a:lnTo>
                  <a:pt x="2790" y="1645"/>
                </a:lnTo>
                <a:lnTo>
                  <a:pt x="3000" y="1520"/>
                </a:lnTo>
                <a:lnTo>
                  <a:pt x="3170" y="1390"/>
                </a:lnTo>
                <a:lnTo>
                  <a:pt x="3190" y="1265"/>
                </a:lnTo>
                <a:lnTo>
                  <a:pt x="3590" y="1145"/>
                </a:lnTo>
                <a:lnTo>
                  <a:pt x="3590" y="1020"/>
                </a:lnTo>
                <a:lnTo>
                  <a:pt x="3625" y="885"/>
                </a:lnTo>
                <a:lnTo>
                  <a:pt x="3675" y="765"/>
                </a:lnTo>
                <a:lnTo>
                  <a:pt x="3690" y="635"/>
                </a:lnTo>
                <a:lnTo>
                  <a:pt x="3730" y="500"/>
                </a:lnTo>
                <a:lnTo>
                  <a:pt x="3820" y="380"/>
                </a:lnTo>
                <a:lnTo>
                  <a:pt x="3835" y="240"/>
                </a:lnTo>
                <a:lnTo>
                  <a:pt x="3845" y="130"/>
                </a:lnTo>
                <a:lnTo>
                  <a:pt x="3860" y="0"/>
                </a:lnTo>
              </a:path>
            </a:pathLst>
          </a:custGeom>
          <a:noFill/>
          <a:ln w="381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5"/>
          <p:cNvSpPr>
            <a:spLocks noChangeArrowheads="1"/>
          </p:cNvSpPr>
          <p:nvPr/>
        </p:nvSpPr>
        <p:spPr bwMode="auto">
          <a:xfrm>
            <a:off x="9218613" y="1416050"/>
            <a:ext cx="127000" cy="13335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6"/>
          <p:cNvSpPr>
            <a:spLocks noChangeArrowheads="1"/>
          </p:cNvSpPr>
          <p:nvPr/>
        </p:nvSpPr>
        <p:spPr bwMode="auto">
          <a:xfrm>
            <a:off x="9420225" y="1273176"/>
            <a:ext cx="127000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 Box 77"/>
          <p:cNvSpPr txBox="1">
            <a:spLocks noChangeArrowheads="1"/>
          </p:cNvSpPr>
          <p:nvPr/>
        </p:nvSpPr>
        <p:spPr bwMode="auto">
          <a:xfrm>
            <a:off x="9134476" y="1568451"/>
            <a:ext cx="83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Stiripentol</a:t>
            </a:r>
          </a:p>
        </p:txBody>
      </p:sp>
      <p:sp>
        <p:nvSpPr>
          <p:cNvPr id="81" name="Text Box 78"/>
          <p:cNvSpPr txBox="1">
            <a:spLocks noChangeArrowheads="1"/>
          </p:cNvSpPr>
          <p:nvPr/>
        </p:nvSpPr>
        <p:spPr bwMode="auto">
          <a:xfrm>
            <a:off x="8510589" y="1125538"/>
            <a:ext cx="914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Rufinamide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Line 79"/>
          <p:cNvSpPr>
            <a:spLocks noChangeShapeType="1"/>
          </p:cNvSpPr>
          <p:nvPr/>
        </p:nvSpPr>
        <p:spPr bwMode="auto">
          <a:xfrm rot="20839225" flipV="1">
            <a:off x="9017001" y="1555751"/>
            <a:ext cx="269875" cy="142875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Line 80"/>
          <p:cNvSpPr>
            <a:spLocks noChangeShapeType="1"/>
          </p:cNvSpPr>
          <p:nvPr/>
        </p:nvSpPr>
        <p:spPr bwMode="auto">
          <a:xfrm rot="12484" flipV="1">
            <a:off x="9283701" y="1341438"/>
            <a:ext cx="201613" cy="142875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Text Box 81"/>
          <p:cNvSpPr txBox="1">
            <a:spLocks noChangeArrowheads="1"/>
          </p:cNvSpPr>
          <p:nvPr/>
        </p:nvSpPr>
        <p:spPr bwMode="auto">
          <a:xfrm>
            <a:off x="8870950" y="909638"/>
            <a:ext cx="9191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Lacosamide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2"/>
          <p:cNvSpPr>
            <a:spLocks noChangeArrowheads="1"/>
          </p:cNvSpPr>
          <p:nvPr/>
        </p:nvSpPr>
        <p:spPr bwMode="auto">
          <a:xfrm>
            <a:off x="9677400" y="1087437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Line 83"/>
          <p:cNvSpPr>
            <a:spLocks noChangeShapeType="1"/>
          </p:cNvSpPr>
          <p:nvPr/>
        </p:nvSpPr>
        <p:spPr bwMode="auto">
          <a:xfrm rot="12484" flipV="1">
            <a:off x="9490075" y="1162051"/>
            <a:ext cx="254000" cy="204787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4"/>
          <p:cNvSpPr>
            <a:spLocks noChangeArrowheads="1"/>
          </p:cNvSpPr>
          <p:nvPr/>
        </p:nvSpPr>
        <p:spPr bwMode="auto">
          <a:xfrm>
            <a:off x="9879013" y="765176"/>
            <a:ext cx="127000" cy="13493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Line 85"/>
          <p:cNvSpPr>
            <a:spLocks noChangeShapeType="1"/>
          </p:cNvSpPr>
          <p:nvPr/>
        </p:nvSpPr>
        <p:spPr bwMode="auto">
          <a:xfrm rot="20658714" flipV="1">
            <a:off x="9753600" y="858837"/>
            <a:ext cx="254000" cy="204788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 Box 86"/>
          <p:cNvSpPr txBox="1">
            <a:spLocks noChangeArrowheads="1"/>
          </p:cNvSpPr>
          <p:nvPr/>
        </p:nvSpPr>
        <p:spPr bwMode="auto">
          <a:xfrm>
            <a:off x="8726489" y="622301"/>
            <a:ext cx="11641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Eslicarbazepine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Text Box 86"/>
          <p:cNvSpPr txBox="1">
            <a:spLocks noChangeArrowheads="1"/>
          </p:cNvSpPr>
          <p:nvPr/>
        </p:nvSpPr>
        <p:spPr bwMode="auto">
          <a:xfrm>
            <a:off x="9158289" y="404813"/>
            <a:ext cx="8435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Retigabine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84"/>
          <p:cNvSpPr>
            <a:spLocks noChangeArrowheads="1"/>
          </p:cNvSpPr>
          <p:nvPr/>
        </p:nvSpPr>
        <p:spPr bwMode="auto">
          <a:xfrm>
            <a:off x="10094913" y="477837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 Box 86"/>
          <p:cNvSpPr txBox="1">
            <a:spLocks noChangeArrowheads="1"/>
          </p:cNvSpPr>
          <p:nvPr/>
        </p:nvSpPr>
        <p:spPr bwMode="auto">
          <a:xfrm>
            <a:off x="9229725" y="188913"/>
            <a:ext cx="9318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solidFill>
                  <a:prstClr val="white"/>
                </a:solidFill>
                <a:latin typeface="Calibri"/>
              </a:rPr>
              <a:t>Perampanel</a:t>
            </a:r>
          </a:p>
        </p:txBody>
      </p:sp>
      <p:sp>
        <p:nvSpPr>
          <p:cNvPr id="93" name="Oval 84"/>
          <p:cNvSpPr>
            <a:spLocks noChangeArrowheads="1"/>
          </p:cNvSpPr>
          <p:nvPr/>
        </p:nvSpPr>
        <p:spPr bwMode="auto">
          <a:xfrm>
            <a:off x="10166350" y="261937"/>
            <a:ext cx="127000" cy="1349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Line 79"/>
          <p:cNvSpPr>
            <a:spLocks noChangeShapeType="1"/>
          </p:cNvSpPr>
          <p:nvPr/>
        </p:nvSpPr>
        <p:spPr bwMode="auto">
          <a:xfrm rot="20839225" flipV="1">
            <a:off x="10167938" y="269875"/>
            <a:ext cx="100012" cy="2540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Line 85"/>
          <p:cNvSpPr>
            <a:spLocks noChangeShapeType="1"/>
          </p:cNvSpPr>
          <p:nvPr/>
        </p:nvSpPr>
        <p:spPr bwMode="auto">
          <a:xfrm rot="20658714" flipV="1">
            <a:off x="9906001" y="517526"/>
            <a:ext cx="333375" cy="280987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6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Intractable Epilepsy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treatment, &gt;1 million individuals in the US continue to have seizures</a:t>
            </a:r>
          </a:p>
          <a:p>
            <a:r>
              <a:rPr lang="en-US" dirty="0"/>
              <a:t>&gt;900,000 individuals on ≥2 medications continue to have seizures </a:t>
            </a:r>
          </a:p>
          <a:p>
            <a:r>
              <a:rPr lang="en-US" dirty="0"/>
              <a:t>Epilepsy Foundation: Goal of treatment =</a:t>
            </a:r>
          </a:p>
          <a:p>
            <a:pPr marL="0" indent="0" algn="ctr">
              <a:buNone/>
            </a:pPr>
            <a:r>
              <a:rPr lang="en-US" u="sng" dirty="0"/>
              <a:t>No Seizures and No Side Effects</a:t>
            </a:r>
          </a:p>
        </p:txBody>
      </p:sp>
    </p:spTree>
    <p:extLst>
      <p:ext uri="{BB962C8B-B14F-4D97-AF65-F5344CB8AC3E}">
        <p14:creationId xmlns:p14="http://schemas.microsoft.com/office/powerpoint/2010/main" val="130222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FB16-5500-E2E9-AFCD-70464073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65D88-1B70-8717-81A6-94753BE3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MTS, R ictal discharge, semiology consistent with MTLE</a:t>
            </a:r>
          </a:p>
          <a:p>
            <a:r>
              <a:rPr lang="en-US" dirty="0"/>
              <a:t>Left temporal cavernoma, visual aura </a:t>
            </a:r>
            <a:r>
              <a:rPr lang="en-US" dirty="0">
                <a:sym typeface="Wingdings" pitchFamily="2" charset="2"/>
              </a:rPr>
              <a:t> left hand automatisms and right hand posturing</a:t>
            </a:r>
          </a:p>
          <a:p>
            <a:r>
              <a:rPr lang="en-US" dirty="0">
                <a:sym typeface="Wingdings" pitchFamily="2" charset="2"/>
              </a:rPr>
              <a:t>Nocturnal </a:t>
            </a:r>
            <a:r>
              <a:rPr lang="en-US" dirty="0" err="1">
                <a:sym typeface="Wingdings" pitchFamily="2" charset="2"/>
              </a:rPr>
              <a:t>hypermotor</a:t>
            </a:r>
            <a:r>
              <a:rPr lang="en-US" dirty="0">
                <a:sym typeface="Wingdings" pitchFamily="2" charset="2"/>
              </a:rPr>
              <a:t> seizures, normal 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6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Invasive Monitoring</a:t>
            </a: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167" t="26682" r="10557" b="13890"/>
          <a:stretch>
            <a:fillRect/>
          </a:stretch>
        </p:blipFill>
        <p:spPr>
          <a:xfrm>
            <a:off x="6400800" y="1752600"/>
            <a:ext cx="3633278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Documents and Settings\mkoubeissi\My Documents\RESEARCH\Subdural Electrodes and Seizures\Figures x\Zell_ Jay PICT0002 b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mkoubeissi\My Documents\RESEARCH\Subdural Electrodes and Seizures\Figures x\Zell_ Jay PICT0008 b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68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76F9-3150-44AA-8907-420C371D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72F31-6B1A-565F-8F49-3E5B1CE3F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Nothing to Disclose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4566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CD4D64-191B-0F93-6971-01B0D562787C}"/>
              </a:ext>
            </a:extLst>
          </p:cNvPr>
          <p:cNvSpPr/>
          <p:nvPr/>
        </p:nvSpPr>
        <p:spPr>
          <a:xfrm>
            <a:off x="630936" y="912304"/>
            <a:ext cx="11053402" cy="508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80582" y="167827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marL="0" indent="0" defTabSz="1219170">
              <a:buNone/>
            </a:pPr>
            <a:r>
              <a:rPr lang="en-US" b="1" dirty="0">
                <a:solidFill>
                  <a:srgbClr val="7030A0"/>
                </a:solidFill>
              </a:rPr>
              <a:t>Evidence for surgical superiority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888C25-2804-723A-BD97-F0F5E48D34D4}"/>
              </a:ext>
            </a:extLst>
          </p:cNvPr>
          <p:cNvGrpSpPr/>
          <p:nvPr/>
        </p:nvGrpSpPr>
        <p:grpSpPr>
          <a:xfrm>
            <a:off x="3903235" y="1533962"/>
            <a:ext cx="8217091" cy="2174941"/>
            <a:chOff x="664859" y="1885950"/>
            <a:chExt cx="6348671" cy="16579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9442FA-5B0D-F7AB-E695-DB72B5F8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59" y="2533116"/>
              <a:ext cx="6348671" cy="771874"/>
            </a:xfrm>
            <a:prstGeom prst="rect">
              <a:avLst/>
            </a:prstGeom>
          </p:spPr>
        </p:pic>
        <p:pic>
          <p:nvPicPr>
            <p:cNvPr id="17" name="Content Placeholder 14">
              <a:extLst>
                <a:ext uri="{FF2B5EF4-FFF2-40B4-BE49-F238E27FC236}">
                  <a16:creationId xmlns:a16="http://schemas.microsoft.com/office/drawing/2014/main" id="{F68E777A-8AD5-D610-61DA-5AEE36555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09" y="3187684"/>
              <a:ext cx="4078673" cy="356194"/>
            </a:xfrm>
            <a:prstGeom prst="rect">
              <a:avLst/>
            </a:prstGeom>
          </p:spPr>
        </p:pic>
        <p:pic>
          <p:nvPicPr>
            <p:cNvPr id="18" name="Content Placeholder 5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AAF848CE-D585-FFE0-3CB0-F9387E83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137" y="1885950"/>
              <a:ext cx="2625619" cy="879582"/>
            </a:xfrm>
            <a:prstGeom prst="rect">
              <a:avLst/>
            </a:prstGeom>
          </p:spPr>
        </p:pic>
      </p:grpSp>
      <p:pic>
        <p:nvPicPr>
          <p:cNvPr id="29" name="Content Placeholder 28" descr="A graph of patients with medical groups&#10;&#10;Description automatically generated">
            <a:extLst>
              <a:ext uri="{FF2B5EF4-FFF2-40B4-BE49-F238E27FC236}">
                <a16:creationId xmlns:a16="http://schemas.microsoft.com/office/drawing/2014/main" id="{8F0D249A-72FA-E46E-CBA8-ADC09B7C4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47100"/>
          <a:stretch/>
        </p:blipFill>
        <p:spPr>
          <a:xfrm>
            <a:off x="385430" y="1895132"/>
            <a:ext cx="3794791" cy="2070573"/>
          </a:xfrm>
        </p:spPr>
      </p:pic>
      <p:pic>
        <p:nvPicPr>
          <p:cNvPr id="30" name="Content Placeholder 28" descr="A graph of patients with medical groups&#10;&#10;Description automatically generated">
            <a:extLst>
              <a:ext uri="{FF2B5EF4-FFF2-40B4-BE49-F238E27FC236}">
                <a16:creationId xmlns:a16="http://schemas.microsoft.com/office/drawing/2014/main" id="{4A38B7A8-E085-2D14-6EF4-8D2417E01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5"/>
          <a:stretch/>
        </p:blipFill>
        <p:spPr>
          <a:xfrm>
            <a:off x="385430" y="3872497"/>
            <a:ext cx="3794791" cy="2139725"/>
          </a:xfrm>
          <a:prstGeom prst="rect">
            <a:avLst/>
          </a:prstGeom>
        </p:spPr>
      </p:pic>
      <p:pic>
        <p:nvPicPr>
          <p:cNvPr id="32" name="Picture 31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F9073C56-923D-9AF7-4812-2167002C0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82" y="3603986"/>
            <a:ext cx="3136843" cy="240823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1B0C9A1-F239-AC79-9304-5131724D315A}"/>
              </a:ext>
            </a:extLst>
          </p:cNvPr>
          <p:cNvGrpSpPr/>
          <p:nvPr/>
        </p:nvGrpSpPr>
        <p:grpSpPr>
          <a:xfrm>
            <a:off x="7591625" y="3718916"/>
            <a:ext cx="3302152" cy="2283293"/>
            <a:chOff x="5569380" y="2933742"/>
            <a:chExt cx="2476614" cy="1712470"/>
          </a:xfrm>
        </p:grpSpPr>
        <p:pic>
          <p:nvPicPr>
            <p:cNvPr id="34" name="Picture 33" descr="A graph of medical groups&#10;&#10;Description automatically generated">
              <a:extLst>
                <a:ext uri="{FF2B5EF4-FFF2-40B4-BE49-F238E27FC236}">
                  <a16:creationId xmlns:a16="http://schemas.microsoft.com/office/drawing/2014/main" id="{8A6E59E3-E3B0-7545-F121-E6B7BD6CB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380" y="2957065"/>
              <a:ext cx="2476614" cy="1689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17EAE8-6807-861A-208F-4487EC13CF6E}"/>
                </a:ext>
              </a:extLst>
            </p:cNvPr>
            <p:cNvSpPr txBox="1"/>
            <p:nvPr/>
          </p:nvSpPr>
          <p:spPr>
            <a:xfrm>
              <a:off x="6378723" y="2933742"/>
              <a:ext cx="799065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33" dirty="0">
                  <a:solidFill>
                    <a:schemeClr val="bg2">
                      <a:lumMod val="50000"/>
                    </a:schemeClr>
                  </a:solidFill>
                </a:rPr>
                <a:t>Employment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7AA63-FDC5-B740-F3C5-763F49B7FEE3}"/>
              </a:ext>
            </a:extLst>
          </p:cNvPr>
          <p:cNvSpPr txBox="1"/>
          <p:nvPr/>
        </p:nvSpPr>
        <p:spPr>
          <a:xfrm>
            <a:off x="6727870" y="367145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7030A0"/>
                </a:solidFill>
                <a:effectLst/>
                <a:latin typeface="Helvetica" pitchFamily="2" charset="0"/>
              </a:rPr>
              <a:t>P&lt;0.001</a:t>
            </a:r>
            <a:endParaRPr lang="en-US" sz="1400" b="1" dirty="0">
              <a:solidFill>
                <a:srgbClr val="7030A0"/>
              </a:solidFill>
              <a:effectLst/>
              <a:latin typeface="Helvetica" pitchFamily="2" charset="0"/>
            </a:endParaRPr>
          </a:p>
          <a:p>
            <a:pPr algn="l"/>
            <a:endParaRPr lang="en-US" sz="1400" b="1" dirty="0" err="1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1490C-4ADB-8D7B-490C-92305CAA322E}"/>
              </a:ext>
            </a:extLst>
          </p:cNvPr>
          <p:cNvSpPr txBox="1"/>
          <p:nvPr/>
        </p:nvSpPr>
        <p:spPr>
          <a:xfrm>
            <a:off x="9960683" y="3732553"/>
            <a:ext cx="743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7030A0"/>
                </a:solidFill>
                <a:effectLst/>
                <a:latin typeface="Helvetica" pitchFamily="2" charset="0"/>
              </a:rPr>
              <a:t>P=0.11</a:t>
            </a:r>
            <a:endParaRPr lang="en-US" sz="1400" b="1" dirty="0">
              <a:solidFill>
                <a:srgbClr val="7030A0"/>
              </a:solidFill>
              <a:effectLst/>
              <a:latin typeface="Helvetica" pitchFamily="2" charset="0"/>
            </a:endParaRPr>
          </a:p>
          <a:p>
            <a:pPr algn="l"/>
            <a:endParaRPr lang="en-US" sz="1400" b="1" dirty="0" err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BAE1E6-8FD7-0A5F-BB7B-B9B0A7635C38}"/>
              </a:ext>
            </a:extLst>
          </p:cNvPr>
          <p:cNvSpPr/>
          <p:nvPr/>
        </p:nvSpPr>
        <p:spPr>
          <a:xfrm>
            <a:off x="3860800" y="1466101"/>
            <a:ext cx="7468569" cy="182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Surgical Evaluation Gap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Underutilization of epilepsy surgery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2009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11AC02-E818-F3FA-6631-6835BE419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02" y="1686413"/>
            <a:ext cx="4469575" cy="47766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C95CE-6C8F-529C-40F4-DD24502C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31" y="2181877"/>
            <a:ext cx="7063915" cy="746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AE3FB-E19A-464F-6EFA-899579438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7"/>
          <a:stretch/>
        </p:blipFill>
        <p:spPr>
          <a:xfrm>
            <a:off x="4509037" y="2824352"/>
            <a:ext cx="6122903" cy="29886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B9C43D9-9C03-E8DD-A705-656A8BFB4755}"/>
              </a:ext>
            </a:extLst>
          </p:cNvPr>
          <p:cNvSpPr txBox="1">
            <a:spLocks/>
          </p:cNvSpPr>
          <p:nvPr/>
        </p:nvSpPr>
        <p:spPr>
          <a:xfrm>
            <a:off x="1219200" y="4059548"/>
            <a:ext cx="10879732" cy="279845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55600" indent="-183600" algn="l" defTabSz="685800" rtl="0" eaLnBrk="1" latinLnBrk="0" hangingPunct="1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47200" indent="-183600" algn="l" defTabSz="685800" rtl="0" eaLnBrk="1" latinLnBrk="0" hangingPunct="1">
              <a:lnSpc>
                <a:spcPct val="100000"/>
              </a:lnSpc>
              <a:spcBef>
                <a:spcPts val="336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57250" indent="-183600" algn="l" defTabSz="685800" rtl="0" eaLnBrk="1" latinLnBrk="0" hangingPunct="1">
              <a:lnSpc>
                <a:spcPct val="100000"/>
              </a:lnSpc>
              <a:spcBef>
                <a:spcPts val="288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00150" indent="-183600" algn="l" defTabSz="685800" rtl="0" eaLnBrk="1" latinLnBrk="0" hangingPunct="1">
              <a:lnSpc>
                <a:spcPct val="100000"/>
              </a:lnSpc>
              <a:spcBef>
                <a:spcPts val="264"/>
              </a:spcBef>
              <a:buFont typeface="Franklin Gothic Book" panose="020B0503020102020204" pitchFamily="34" charset="0"/>
              <a:buChar char="□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43050" indent="-183600" algn="l" defTabSz="685800" rtl="0" eaLnBrk="1" latinLnBrk="0" hangingPunct="1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>
                <a:solidFill>
                  <a:schemeClr val="tx1"/>
                </a:solidFill>
              </a:rPr>
              <a:t>484 (16.1%) underwent surgery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234 patients had intracranial monitoring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182 (</a:t>
            </a:r>
            <a:r>
              <a:rPr lang="en-US" sz="1600" b="1" dirty="0">
                <a:solidFill>
                  <a:srgbClr val="7030A0"/>
                </a:solidFill>
              </a:rPr>
              <a:t>6.06%</a:t>
            </a:r>
            <a:r>
              <a:rPr lang="en-US" sz="1600" dirty="0">
                <a:solidFill>
                  <a:schemeClr val="tx1"/>
                </a:solidFill>
              </a:rPr>
              <a:t>) had lobectomy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68 (2.26%) had both procedures in the same hospitalization</a:t>
            </a:r>
          </a:p>
          <a:p>
            <a:r>
              <a:rPr lang="en-US" sz="1867" b="1" dirty="0">
                <a:solidFill>
                  <a:srgbClr val="7030A0"/>
                </a:solidFill>
              </a:rPr>
              <a:t>Procedure utilization insignificantly increased over the 6 years studied (p = 0.06). </a:t>
            </a:r>
          </a:p>
          <a:p>
            <a:r>
              <a:rPr lang="en-US" sz="1867" dirty="0">
                <a:solidFill>
                  <a:schemeClr val="tx1"/>
                </a:solidFill>
              </a:rPr>
              <a:t>Although the risks of invasive monitoring and lobectomy are low, epilepsy surgery continues to be underutilized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8230248-A47E-2B02-E6C7-83B97A0395F1}"/>
              </a:ext>
            </a:extLst>
          </p:cNvPr>
          <p:cNvSpPr txBox="1">
            <a:spLocks/>
          </p:cNvSpPr>
          <p:nvPr/>
        </p:nvSpPr>
        <p:spPr>
          <a:xfrm>
            <a:off x="1219200" y="3360790"/>
            <a:ext cx="9865864" cy="13010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5600" indent="-183600" algn="l" defTabSz="685800" rtl="0" eaLnBrk="1" latinLnBrk="0" hangingPunct="1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47200" indent="-183600" algn="l" defTabSz="685800" rtl="0" eaLnBrk="1" latinLnBrk="0" hangingPunct="1">
              <a:lnSpc>
                <a:spcPct val="100000"/>
              </a:lnSpc>
              <a:spcBef>
                <a:spcPts val="336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57250" indent="-183600" algn="l" defTabSz="685800" rtl="0" eaLnBrk="1" latinLnBrk="0" hangingPunct="1">
              <a:lnSpc>
                <a:spcPct val="100000"/>
              </a:lnSpc>
              <a:spcBef>
                <a:spcPts val="288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00150" indent="-183600" algn="l" defTabSz="685800" rtl="0" eaLnBrk="1" latinLnBrk="0" hangingPunct="1">
              <a:lnSpc>
                <a:spcPct val="100000"/>
              </a:lnSpc>
              <a:spcBef>
                <a:spcPts val="264"/>
              </a:spcBef>
              <a:buFont typeface="Franklin Gothic Book" panose="020B0503020102020204" pitchFamily="34" charset="0"/>
              <a:buChar char="□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43050" indent="-183600" algn="l" defTabSz="685800" rtl="0" eaLnBrk="1" latinLnBrk="0" hangingPunct="1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>
                <a:solidFill>
                  <a:schemeClr val="tx1"/>
                </a:solidFill>
              </a:rPr>
              <a:t>NIS 2000–2005: 3,005 patients with intractable FIAS</a:t>
            </a:r>
          </a:p>
          <a:p>
            <a:r>
              <a:rPr lang="en-US" sz="1867" dirty="0">
                <a:solidFill>
                  <a:schemeClr val="tx1"/>
                </a:solidFill>
              </a:rPr>
              <a:t>Teaching hospitals admitted the majority (93%)</a:t>
            </a:r>
          </a:p>
        </p:txBody>
      </p:sp>
    </p:spTree>
    <p:extLst>
      <p:ext uri="{BB962C8B-B14F-4D97-AF65-F5344CB8AC3E}">
        <p14:creationId xmlns:p14="http://schemas.microsoft.com/office/powerpoint/2010/main" val="185380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Surgical Evaluation Gap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Underutilization of epilepsy surgery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2012</a:t>
            </a:r>
          </a:p>
        </p:txBody>
      </p:sp>
      <p:pic>
        <p:nvPicPr>
          <p:cNvPr id="8" name="Content Placeholder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AB8F792E-5467-ABDD-CD37-D050862F9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04" y="1513289"/>
            <a:ext cx="6513417" cy="1720400"/>
          </a:xfrm>
        </p:spPr>
      </p:pic>
      <p:pic>
        <p:nvPicPr>
          <p:cNvPr id="16" name="Picture 15" descr="A group of names on a white background&#10;&#10;Description automatically generated">
            <a:extLst>
              <a:ext uri="{FF2B5EF4-FFF2-40B4-BE49-F238E27FC236}">
                <a16:creationId xmlns:a16="http://schemas.microsoft.com/office/drawing/2014/main" id="{CE3D99BE-96F9-4C2D-DC8D-D0EC8AF89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54" y="2158011"/>
            <a:ext cx="1420863" cy="105839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13A9CD2-7CE1-222F-5F9C-64E66DFDDCBF}"/>
              </a:ext>
            </a:extLst>
          </p:cNvPr>
          <p:cNvSpPr txBox="1">
            <a:spLocks/>
          </p:cNvSpPr>
          <p:nvPr/>
        </p:nvSpPr>
        <p:spPr>
          <a:xfrm>
            <a:off x="1761067" y="3490810"/>
            <a:ext cx="8906933" cy="31100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55600" indent="-183600" algn="l" defTabSz="685800" rtl="0" eaLnBrk="1" latinLnBrk="0" hangingPunct="1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47200" indent="-183600" algn="l" defTabSz="685800" rtl="0" eaLnBrk="1" latinLnBrk="0" hangingPunct="1">
              <a:lnSpc>
                <a:spcPct val="100000"/>
              </a:lnSpc>
              <a:spcBef>
                <a:spcPts val="336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57250" indent="-183600" algn="l" defTabSz="685800" rtl="0" eaLnBrk="1" latinLnBrk="0" hangingPunct="1">
              <a:lnSpc>
                <a:spcPct val="100000"/>
              </a:lnSpc>
              <a:spcBef>
                <a:spcPts val="288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00150" indent="-183600" algn="l" defTabSz="685800" rtl="0" eaLnBrk="1" latinLnBrk="0" hangingPunct="1">
              <a:lnSpc>
                <a:spcPct val="100000"/>
              </a:lnSpc>
              <a:spcBef>
                <a:spcPts val="264"/>
              </a:spcBef>
              <a:buFont typeface="Franklin Gothic Book" panose="020B0503020102020204" pitchFamily="34" charset="0"/>
              <a:buChar char="□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43050" indent="-183600" algn="l" defTabSz="685800" rtl="0" eaLnBrk="1" latinLnBrk="0" hangingPunct="1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>
                <a:solidFill>
                  <a:schemeClr val="tx1"/>
                </a:solidFill>
              </a:rPr>
              <a:t>20,808 hospitalizations for intractable focal epilepsy</a:t>
            </a:r>
          </a:p>
          <a:p>
            <a:r>
              <a:rPr lang="en-US" sz="1867" dirty="0">
                <a:solidFill>
                  <a:schemeClr val="tx1"/>
                </a:solidFill>
              </a:rPr>
              <a:t>Lobectomy during only 1,326 (6.4%) of these hospitalizations</a:t>
            </a:r>
          </a:p>
          <a:p>
            <a:r>
              <a:rPr lang="en-US" sz="1867" dirty="0">
                <a:solidFill>
                  <a:schemeClr val="tx1"/>
                </a:solidFill>
              </a:rPr>
              <a:t>Extrapolating over the US, weighted data estimated: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112,026 hospitalizations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6,653 (</a:t>
            </a:r>
            <a:r>
              <a:rPr lang="en-US" sz="1600" b="1" dirty="0">
                <a:solidFill>
                  <a:srgbClr val="7030A0"/>
                </a:solidFill>
              </a:rPr>
              <a:t>5.9%</a:t>
            </a:r>
            <a:r>
              <a:rPr lang="en-US" sz="1600" dirty="0">
                <a:solidFill>
                  <a:schemeClr val="tx1"/>
                </a:solidFill>
              </a:rPr>
              <a:t>) lobectomies</a:t>
            </a:r>
          </a:p>
          <a:p>
            <a:r>
              <a:rPr lang="en-US" sz="1867" dirty="0">
                <a:solidFill>
                  <a:schemeClr val="tx1"/>
                </a:solidFill>
              </a:rPr>
              <a:t>Hospitalizations for intractable epilepsy doubled between 1990 and 2008</a:t>
            </a:r>
          </a:p>
          <a:p>
            <a:r>
              <a:rPr lang="en-US" sz="1867" dirty="0">
                <a:solidFill>
                  <a:schemeClr val="tx1"/>
                </a:solidFill>
              </a:rPr>
              <a:t>Lobectomies did not increase. Rather, decreased </a:t>
            </a:r>
            <a:r>
              <a:rPr lang="en-US" sz="1867" b="1" dirty="0">
                <a:solidFill>
                  <a:srgbClr val="7030A0"/>
                </a:solidFill>
              </a:rPr>
              <a:t>from 6.9% </a:t>
            </a:r>
            <a:r>
              <a:rPr lang="en-US" sz="1867" dirty="0">
                <a:solidFill>
                  <a:schemeClr val="tx1"/>
                </a:solidFill>
              </a:rPr>
              <a:t>between 1990-94 </a:t>
            </a:r>
            <a:r>
              <a:rPr lang="en-US" sz="1867" b="1" dirty="0">
                <a:solidFill>
                  <a:srgbClr val="7030A0"/>
                </a:solidFill>
              </a:rPr>
              <a:t>to 4.3% </a:t>
            </a:r>
            <a:r>
              <a:rPr lang="en-US" sz="1867" dirty="0">
                <a:solidFill>
                  <a:schemeClr val="tx1"/>
                </a:solidFill>
              </a:rPr>
              <a:t>between 2000-04</a:t>
            </a:r>
          </a:p>
        </p:txBody>
      </p:sp>
    </p:spTree>
    <p:extLst>
      <p:ext uri="{BB962C8B-B14F-4D97-AF65-F5344CB8AC3E}">
        <p14:creationId xmlns:p14="http://schemas.microsoft.com/office/powerpoint/2010/main" val="1402686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81FC08-86EB-FF92-E980-5EF1274FF131}"/>
              </a:ext>
            </a:extLst>
          </p:cNvPr>
          <p:cNvSpPr/>
          <p:nvPr/>
        </p:nvSpPr>
        <p:spPr>
          <a:xfrm>
            <a:off x="1367830" y="2016384"/>
            <a:ext cx="9456339" cy="3202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Surgical Evaluation Gap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Underutilization of epilepsy surgery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2012</a:t>
            </a:r>
          </a:p>
        </p:txBody>
      </p:sp>
      <p:pic>
        <p:nvPicPr>
          <p:cNvPr id="7" name="Content Placeholder 6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2C96F1B-D1AE-67DB-7EEF-15518BFBC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31" y="2307696"/>
            <a:ext cx="9456339" cy="224260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EEC9F-8BF1-F33A-B0F5-85B905466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31" y="4550304"/>
            <a:ext cx="2426184" cy="420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21AEF-84DD-4C25-2869-DB04B849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12" y="4565459"/>
            <a:ext cx="5738461" cy="6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Surgical Evaluation Gap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Current trends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2022</a:t>
            </a:r>
          </a:p>
        </p:txBody>
      </p:sp>
      <p:pic>
        <p:nvPicPr>
          <p:cNvPr id="10" name="Content Placeholder 9" descr="A close-up of a card&#10;&#10;Description automatically generated">
            <a:extLst>
              <a:ext uri="{FF2B5EF4-FFF2-40B4-BE49-F238E27FC236}">
                <a16:creationId xmlns:a16="http://schemas.microsoft.com/office/drawing/2014/main" id="{20620B4F-A521-6EBD-D46C-7CD31C644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8" y="1386018"/>
            <a:ext cx="6045464" cy="1941837"/>
          </a:xfrm>
        </p:spPr>
      </p:pic>
      <p:pic>
        <p:nvPicPr>
          <p:cNvPr id="14" name="Picture 13" descr="A graph of a number of levels&#10;&#10;Description automatically generated with medium confidence">
            <a:extLst>
              <a:ext uri="{FF2B5EF4-FFF2-40B4-BE49-F238E27FC236}">
                <a16:creationId xmlns:a16="http://schemas.microsoft.com/office/drawing/2014/main" id="{ACB89FDF-3ED9-2CFF-ADE2-16EC292BC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8" y="2265335"/>
            <a:ext cx="3697480" cy="2540253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C61E13E-697D-8A20-B1A0-269C307360A3}"/>
              </a:ext>
            </a:extLst>
          </p:cNvPr>
          <p:cNvSpPr/>
          <p:nvPr/>
        </p:nvSpPr>
        <p:spPr>
          <a:xfrm>
            <a:off x="1163359" y="4457991"/>
            <a:ext cx="614253" cy="223365"/>
          </a:xfrm>
          <a:prstGeom prst="roundRect">
            <a:avLst/>
          </a:prstGeom>
          <a:noFill/>
          <a:ln w="28575" cap="flat" cmpd="sng" algn="ctr">
            <a:solidFill>
              <a:schemeClr val="tx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17357A-DC48-90B0-951E-F570402E2ADD}"/>
              </a:ext>
            </a:extLst>
          </p:cNvPr>
          <p:cNvSpPr/>
          <p:nvPr/>
        </p:nvSpPr>
        <p:spPr>
          <a:xfrm>
            <a:off x="2101503" y="4457991"/>
            <a:ext cx="614253" cy="223365"/>
          </a:xfrm>
          <a:prstGeom prst="roundRect">
            <a:avLst/>
          </a:prstGeom>
          <a:noFill/>
          <a:ln w="28575" cap="flat" cmpd="sng" algn="ctr">
            <a:solidFill>
              <a:schemeClr val="tx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5117E1F-9EE9-3611-8FDB-11DC39F1C34C}"/>
              </a:ext>
            </a:extLst>
          </p:cNvPr>
          <p:cNvSpPr/>
          <p:nvPr/>
        </p:nvSpPr>
        <p:spPr>
          <a:xfrm>
            <a:off x="3039647" y="4457991"/>
            <a:ext cx="614253" cy="223365"/>
          </a:xfrm>
          <a:prstGeom prst="roundRect">
            <a:avLst/>
          </a:prstGeom>
          <a:noFill/>
          <a:ln w="28575" cap="flat" cmpd="sng" algn="ctr">
            <a:solidFill>
              <a:schemeClr val="tx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335C63-DA2C-D080-93F0-4656C0238A2D}"/>
              </a:ext>
            </a:extLst>
          </p:cNvPr>
          <p:cNvSpPr txBox="1"/>
          <p:nvPr/>
        </p:nvSpPr>
        <p:spPr>
          <a:xfrm>
            <a:off x="1101907" y="1916170"/>
            <a:ext cx="46839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67" b="1" dirty="0">
                <a:solidFill>
                  <a:srgbClr val="7030A0"/>
                </a:solidFill>
                <a:cs typeface="AL BAYAN PLAIN" pitchFamily="2" charset="-78"/>
              </a:rPr>
              <a:t>161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54BFD1-1643-660E-EFFA-A3ABFC93C239}"/>
              </a:ext>
            </a:extLst>
          </p:cNvPr>
          <p:cNvSpPr txBox="1"/>
          <p:nvPr/>
        </p:nvSpPr>
        <p:spPr>
          <a:xfrm>
            <a:off x="2164311" y="1916170"/>
            <a:ext cx="46839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67" b="1" dirty="0">
                <a:solidFill>
                  <a:srgbClr val="7030A0"/>
                </a:solidFill>
                <a:cs typeface="AL BAYAN PLAIN" pitchFamily="2" charset="-78"/>
              </a:rPr>
              <a:t>224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8DD83C-3BF7-C5D8-7355-DF4DF39F5EAE}"/>
              </a:ext>
            </a:extLst>
          </p:cNvPr>
          <p:cNvSpPr txBox="1"/>
          <p:nvPr/>
        </p:nvSpPr>
        <p:spPr>
          <a:xfrm>
            <a:off x="3160640" y="1916170"/>
            <a:ext cx="46839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67" b="1" dirty="0">
                <a:solidFill>
                  <a:srgbClr val="7030A0"/>
                </a:solidFill>
                <a:cs typeface="AL BAYAN PLAIN" pitchFamily="2" charset="-78"/>
              </a:rPr>
              <a:t>256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14DB73-C225-1150-5A4B-16C3C2AAE6CC}"/>
              </a:ext>
            </a:extLst>
          </p:cNvPr>
          <p:cNvCxnSpPr/>
          <p:nvPr/>
        </p:nvCxnSpPr>
        <p:spPr>
          <a:xfrm>
            <a:off x="2544881" y="5529460"/>
            <a:ext cx="1009169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Up Arrow 23">
            <a:extLst>
              <a:ext uri="{FF2B5EF4-FFF2-40B4-BE49-F238E27FC236}">
                <a16:creationId xmlns:a16="http://schemas.microsoft.com/office/drawing/2014/main" id="{AD8538DF-5028-EEF6-5F24-02ED4A289180}"/>
              </a:ext>
            </a:extLst>
          </p:cNvPr>
          <p:cNvSpPr/>
          <p:nvPr/>
        </p:nvSpPr>
        <p:spPr>
          <a:xfrm>
            <a:off x="3702603" y="4636416"/>
            <a:ext cx="1034784" cy="850360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41%</a:t>
            </a: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B9CD06B2-06E1-115D-A73C-5F38FC483ECB}"/>
              </a:ext>
            </a:extLst>
          </p:cNvPr>
          <p:cNvSpPr/>
          <p:nvPr/>
        </p:nvSpPr>
        <p:spPr>
          <a:xfrm>
            <a:off x="5084968" y="4954018"/>
            <a:ext cx="1034784" cy="532759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26%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83AE5B17-8E5D-9DD0-8CA2-682BB8102ABA}"/>
              </a:ext>
            </a:extLst>
          </p:cNvPr>
          <p:cNvSpPr/>
          <p:nvPr/>
        </p:nvSpPr>
        <p:spPr>
          <a:xfrm>
            <a:off x="6323713" y="3859472"/>
            <a:ext cx="1034784" cy="1627304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109%</a:t>
            </a: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E59F7E93-F443-D334-83F1-CFF33F8E99F5}"/>
              </a:ext>
            </a:extLst>
          </p:cNvPr>
          <p:cNvSpPr/>
          <p:nvPr/>
        </p:nvSpPr>
        <p:spPr>
          <a:xfrm>
            <a:off x="7695832" y="4467354"/>
            <a:ext cx="1034784" cy="1019423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61%</a:t>
            </a: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4E92759D-BBBF-1A82-E78D-CA7907133D3D}"/>
              </a:ext>
            </a:extLst>
          </p:cNvPr>
          <p:cNvSpPr/>
          <p:nvPr/>
        </p:nvSpPr>
        <p:spPr>
          <a:xfrm>
            <a:off x="8870636" y="3668226"/>
            <a:ext cx="1034784" cy="1818551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114%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05E1645C-ECDA-9673-9E84-565668DDBE76}"/>
              </a:ext>
            </a:extLst>
          </p:cNvPr>
          <p:cNvSpPr/>
          <p:nvPr/>
        </p:nvSpPr>
        <p:spPr>
          <a:xfrm>
            <a:off x="10345976" y="2879336"/>
            <a:ext cx="1034784" cy="2607440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152%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1D01FB-1A71-AF67-3FA0-05CC07DB8EC4}"/>
              </a:ext>
            </a:extLst>
          </p:cNvPr>
          <p:cNvSpPr txBox="1"/>
          <p:nvPr/>
        </p:nvSpPr>
        <p:spPr>
          <a:xfrm>
            <a:off x="3683631" y="5580689"/>
            <a:ext cx="107273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EMU 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Admissions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6A8678-A545-D06B-031F-A28D021FC3B9}"/>
              </a:ext>
            </a:extLst>
          </p:cNvPr>
          <p:cNvSpPr txBox="1"/>
          <p:nvPr/>
        </p:nvSpPr>
        <p:spPr>
          <a:xfrm>
            <a:off x="5298432" y="5580689"/>
            <a:ext cx="607859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EMU 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Beds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4B40A9-518E-E1F4-22FA-7F7D22DD4D4B}"/>
              </a:ext>
            </a:extLst>
          </p:cNvPr>
          <p:cNvSpPr txBox="1"/>
          <p:nvPr/>
        </p:nvSpPr>
        <p:spPr>
          <a:xfrm>
            <a:off x="6177238" y="5580689"/>
            <a:ext cx="1327736" cy="3181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Epileptologists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F5DD8-A69D-80E2-40F5-22D4643F423C}"/>
              </a:ext>
            </a:extLst>
          </p:cNvPr>
          <p:cNvSpPr txBox="1"/>
          <p:nvPr/>
        </p:nvSpPr>
        <p:spPr>
          <a:xfrm>
            <a:off x="7963444" y="5580689"/>
            <a:ext cx="499560" cy="3181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 err="1">
                <a:solidFill>
                  <a:srgbClr val="00B050"/>
                </a:solidFill>
              </a:rPr>
              <a:t>LiTT</a:t>
            </a:r>
            <a:endParaRPr lang="en-US" sz="1467" b="1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208B16-F169-94C5-8876-09A84F99B6DB}"/>
              </a:ext>
            </a:extLst>
          </p:cNvPr>
          <p:cNvSpPr txBox="1"/>
          <p:nvPr/>
        </p:nvSpPr>
        <p:spPr>
          <a:xfrm>
            <a:off x="9136999" y="5580689"/>
            <a:ext cx="502061" cy="3181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RNS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47C8D-561F-C921-D642-5721944960E0}"/>
              </a:ext>
            </a:extLst>
          </p:cNvPr>
          <p:cNvSpPr txBox="1"/>
          <p:nvPr/>
        </p:nvSpPr>
        <p:spPr>
          <a:xfrm>
            <a:off x="9861621" y="5580689"/>
            <a:ext cx="2003497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Intracranial Monitoring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Without Resection</a:t>
            </a:r>
          </a:p>
        </p:txBody>
      </p:sp>
    </p:spTree>
    <p:extLst>
      <p:ext uri="{BB962C8B-B14F-4D97-AF65-F5344CB8AC3E}">
        <p14:creationId xmlns:p14="http://schemas.microsoft.com/office/powerpoint/2010/main" val="7876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/>
      <p:bldP spid="21" grpId="0"/>
      <p:bldP spid="2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uble Brace 39">
            <a:extLst>
              <a:ext uri="{FF2B5EF4-FFF2-40B4-BE49-F238E27FC236}">
                <a16:creationId xmlns:a16="http://schemas.microsoft.com/office/drawing/2014/main" id="{302C4A7B-85FB-8CA6-1084-0B770E40C0AA}"/>
              </a:ext>
            </a:extLst>
          </p:cNvPr>
          <p:cNvSpPr/>
          <p:nvPr/>
        </p:nvSpPr>
        <p:spPr>
          <a:xfrm>
            <a:off x="3108088" y="3535461"/>
            <a:ext cx="4231484" cy="1558639"/>
          </a:xfrm>
          <a:prstGeom prst="bracePair">
            <a:avLst/>
          </a:prstGeom>
          <a:solidFill>
            <a:srgbClr val="FF2600">
              <a:alpha val="17647"/>
            </a:srgbClr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Decrease in median volumes </a:t>
            </a:r>
            <a:r>
              <a:rPr lang="en-US" sz="1600" b="1" i="1" dirty="0">
                <a:solidFill>
                  <a:srgbClr val="00B050"/>
                </a:solidFill>
              </a:rPr>
              <a:t>per center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Surgical Evaluation Gap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Current trends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2022</a:t>
            </a:r>
          </a:p>
        </p:txBody>
      </p:sp>
      <p:pic>
        <p:nvPicPr>
          <p:cNvPr id="10" name="Content Placeholder 9" descr="A close-up of a card&#10;&#10;Description automatically generated">
            <a:extLst>
              <a:ext uri="{FF2B5EF4-FFF2-40B4-BE49-F238E27FC236}">
                <a16:creationId xmlns:a16="http://schemas.microsoft.com/office/drawing/2014/main" id="{20620B4F-A521-6EBD-D46C-7CD31C644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26" y="1463668"/>
            <a:ext cx="6045464" cy="1941837"/>
          </a:xfr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C02A8B-0E41-813A-60CF-AB733800C5E2}"/>
              </a:ext>
            </a:extLst>
          </p:cNvPr>
          <p:cNvCxnSpPr/>
          <p:nvPr/>
        </p:nvCxnSpPr>
        <p:spPr>
          <a:xfrm>
            <a:off x="847904" y="5144247"/>
            <a:ext cx="1009169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 Arrow 4">
            <a:extLst>
              <a:ext uri="{FF2B5EF4-FFF2-40B4-BE49-F238E27FC236}">
                <a16:creationId xmlns:a16="http://schemas.microsoft.com/office/drawing/2014/main" id="{B8A99D2C-F211-1D35-8EE5-86019DFAB18E}"/>
              </a:ext>
            </a:extLst>
          </p:cNvPr>
          <p:cNvSpPr/>
          <p:nvPr/>
        </p:nvSpPr>
        <p:spPr>
          <a:xfrm rot="10800000">
            <a:off x="7874897" y="5177645"/>
            <a:ext cx="1034784" cy="732161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13 %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4C5A7BE-C384-DFC8-2AC1-872199CC51DE}"/>
              </a:ext>
            </a:extLst>
          </p:cNvPr>
          <p:cNvSpPr/>
          <p:nvPr/>
        </p:nvSpPr>
        <p:spPr>
          <a:xfrm rot="10800000">
            <a:off x="9287857" y="5176787"/>
            <a:ext cx="1034784" cy="503149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2.4%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9F4F8C1-7261-0CC6-AC12-8ABCCBB7B070}"/>
              </a:ext>
            </a:extLst>
          </p:cNvPr>
          <p:cNvSpPr/>
          <p:nvPr/>
        </p:nvSpPr>
        <p:spPr>
          <a:xfrm>
            <a:off x="3243035" y="4556345"/>
            <a:ext cx="1034784" cy="537755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6%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84E24DCC-4D39-1B82-AF07-F71A8E2C9B8D}"/>
              </a:ext>
            </a:extLst>
          </p:cNvPr>
          <p:cNvSpPr/>
          <p:nvPr/>
        </p:nvSpPr>
        <p:spPr>
          <a:xfrm>
            <a:off x="2073304" y="3275550"/>
            <a:ext cx="1034784" cy="1818551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59%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3D14B-2C8C-9857-A5D4-76259182CE89}"/>
              </a:ext>
            </a:extLst>
          </p:cNvPr>
          <p:cNvSpPr txBox="1"/>
          <p:nvPr/>
        </p:nvSpPr>
        <p:spPr>
          <a:xfrm>
            <a:off x="7751858" y="4755500"/>
            <a:ext cx="128086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C00000"/>
                </a:solidFill>
              </a:rPr>
              <a:t>Callosotomies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C1419-5B22-8511-ADFA-DE286D62F3A4}"/>
              </a:ext>
            </a:extLst>
          </p:cNvPr>
          <p:cNvSpPr txBox="1"/>
          <p:nvPr/>
        </p:nvSpPr>
        <p:spPr>
          <a:xfrm>
            <a:off x="3203624" y="5174037"/>
            <a:ext cx="1216743" cy="5438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Temporal 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Lobectomies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E50BEF-E948-976A-ADAB-BE0E5B9EFD39}"/>
              </a:ext>
            </a:extLst>
          </p:cNvPr>
          <p:cNvSpPr txBox="1"/>
          <p:nvPr/>
        </p:nvSpPr>
        <p:spPr>
          <a:xfrm>
            <a:off x="1921154" y="5174036"/>
            <a:ext cx="133908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Center Growth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52B649-8ED4-C678-8BF0-4F222B99D1C4}"/>
              </a:ext>
            </a:extLst>
          </p:cNvPr>
          <p:cNvSpPr txBox="1"/>
          <p:nvPr/>
        </p:nvSpPr>
        <p:spPr>
          <a:xfrm>
            <a:off x="9551813" y="4767448"/>
            <a:ext cx="50687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C00000"/>
                </a:solidFill>
              </a:rPr>
              <a:t>VNS</a:t>
            </a:r>
          </a:p>
        </p:txBody>
      </p:sp>
      <p:sp>
        <p:nvSpPr>
          <p:cNvPr id="36" name="Up Arrow 35">
            <a:extLst>
              <a:ext uri="{FF2B5EF4-FFF2-40B4-BE49-F238E27FC236}">
                <a16:creationId xmlns:a16="http://schemas.microsoft.com/office/drawing/2014/main" id="{7B10D275-56DD-4FE0-CC7C-CB07327150F8}"/>
              </a:ext>
            </a:extLst>
          </p:cNvPr>
          <p:cNvSpPr/>
          <p:nvPr/>
        </p:nvSpPr>
        <p:spPr>
          <a:xfrm>
            <a:off x="4563916" y="4556345"/>
            <a:ext cx="1034784" cy="537755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12%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7DBD25-3531-13BD-759E-80FDCF366671}"/>
              </a:ext>
            </a:extLst>
          </p:cNvPr>
          <p:cNvSpPr txBox="1"/>
          <p:nvPr/>
        </p:nvSpPr>
        <p:spPr>
          <a:xfrm>
            <a:off x="4462372" y="5174037"/>
            <a:ext cx="1341008" cy="5438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Extratemporal 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Resections </a:t>
            </a:r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8264909B-2514-7E3D-8C3D-4144836783CB}"/>
              </a:ext>
            </a:extLst>
          </p:cNvPr>
          <p:cNvSpPr/>
          <p:nvPr/>
        </p:nvSpPr>
        <p:spPr>
          <a:xfrm>
            <a:off x="6133336" y="4447913"/>
            <a:ext cx="1034784" cy="646188"/>
          </a:xfrm>
          <a:prstGeom prst="up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13%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B0DEE3-8E75-7877-0F06-DD44B706658D}"/>
              </a:ext>
            </a:extLst>
          </p:cNvPr>
          <p:cNvSpPr txBox="1"/>
          <p:nvPr/>
        </p:nvSpPr>
        <p:spPr>
          <a:xfrm>
            <a:off x="5792016" y="5174037"/>
            <a:ext cx="1820563" cy="5438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rgbClr val="00B050"/>
                </a:solidFill>
              </a:rPr>
              <a:t>Hemispherectomies/</a:t>
            </a:r>
          </a:p>
          <a:p>
            <a:pPr algn="ctr"/>
            <a:r>
              <a:rPr lang="en-US" sz="1467" b="1" dirty="0" err="1">
                <a:solidFill>
                  <a:srgbClr val="00B050"/>
                </a:solidFill>
              </a:rPr>
              <a:t>otomies</a:t>
            </a:r>
            <a:r>
              <a:rPr lang="en-US" sz="1467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 animBg="1"/>
      <p:bldP spid="6" grpId="0" animBg="1"/>
      <p:bldP spid="7" grpId="0" animBg="1"/>
      <p:bldP spid="8" grpId="0" animBg="1"/>
      <p:bldP spid="9" grpId="0"/>
      <p:bldP spid="12" grpId="0"/>
      <p:bldP spid="16" grpId="0"/>
      <p:bldP spid="17" grpId="0"/>
      <p:bldP spid="36" grpId="0" animBg="1"/>
      <p:bldP spid="37" grpId="0"/>
      <p:bldP spid="3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DE85CF8-03F3-13AC-0E01-FBD136C0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CADE91-00AE-2515-CEFA-2E0AD6A82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7030A0"/>
                </a:solidFill>
              </a:rPr>
              <a:t>Implications for DRE Patients and Families</a:t>
            </a:r>
          </a:p>
        </p:txBody>
      </p:sp>
    </p:spTree>
    <p:extLst>
      <p:ext uri="{BB962C8B-B14F-4D97-AF65-F5344CB8AC3E}">
        <p14:creationId xmlns:p14="http://schemas.microsoft.com/office/powerpoint/2010/main" val="2598191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3F316A-052B-5491-F0AA-D117F14FB256}"/>
              </a:ext>
            </a:extLst>
          </p:cNvPr>
          <p:cNvSpPr/>
          <p:nvPr/>
        </p:nvSpPr>
        <p:spPr>
          <a:xfrm>
            <a:off x="0" y="2156505"/>
            <a:ext cx="5600871" cy="4701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1E42AE-AA22-F0EB-A300-A47F10CFEA14}"/>
              </a:ext>
            </a:extLst>
          </p:cNvPr>
          <p:cNvSpPr/>
          <p:nvPr/>
        </p:nvSpPr>
        <p:spPr>
          <a:xfrm>
            <a:off x="4475989" y="20708"/>
            <a:ext cx="7716011" cy="3051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718E-3410-92AE-0F74-E00F0A5C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defTabSz="1219170"/>
            <a:r>
              <a:rPr lang="en-US" sz="3200" dirty="0"/>
              <a:t>Implications of Underutilization of Epilepsy Surgery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8A401-DE6C-99D1-6B92-B541C5B263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4295" y="502920"/>
            <a:ext cx="6894576" cy="146304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 indent="-304792" defTabSz="1219170">
              <a:buFont typeface="Arial" panose="020B0604020202020204" pitchFamily="34" charset="0"/>
              <a:buChar char="•"/>
            </a:pPr>
            <a:r>
              <a:rPr lang="en-US" sz="2267" dirty="0">
                <a:solidFill>
                  <a:schemeClr val="tx1"/>
                </a:solidFill>
              </a:rPr>
              <a:t>ASM Success in achieving seizure freedom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6110B-E88A-76C0-8E39-76CBD6D6E64F}"/>
              </a:ext>
            </a:extLst>
          </p:cNvPr>
          <p:cNvSpPr txBox="1"/>
          <p:nvPr/>
        </p:nvSpPr>
        <p:spPr>
          <a:xfrm>
            <a:off x="10466738" y="-703"/>
            <a:ext cx="172526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152549" dist="48426" dir="5460000" sx="103863" sy="103863" algn="tl" rotWithShape="0">
                    <a:schemeClr val="tx2">
                      <a:alpha val="66000"/>
                    </a:schemeClr>
                  </a:outerShdw>
                </a:effectLst>
                <a:latin typeface="Blackadder ITC" pitchFamily="82" charset="77"/>
                <a:cs typeface="Baguet Script" panose="020F0502020204030204" pitchFamily="34" charset="0"/>
              </a:rPr>
              <a:t>2018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13A9CD2-7CE1-222F-5F9C-64E66DFDDCBF}"/>
              </a:ext>
            </a:extLst>
          </p:cNvPr>
          <p:cNvSpPr txBox="1">
            <a:spLocks/>
          </p:cNvSpPr>
          <p:nvPr/>
        </p:nvSpPr>
        <p:spPr>
          <a:xfrm>
            <a:off x="5133735" y="3573606"/>
            <a:ext cx="6498471" cy="31100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55600" indent="-183600" algn="l" defTabSz="685800" rtl="0" eaLnBrk="1" latinLnBrk="0" hangingPunct="1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47200" indent="-183600" algn="l" defTabSz="685800" rtl="0" eaLnBrk="1" latinLnBrk="0" hangingPunct="1">
              <a:lnSpc>
                <a:spcPct val="100000"/>
              </a:lnSpc>
              <a:spcBef>
                <a:spcPts val="336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57250" indent="-183600" algn="l" defTabSz="685800" rtl="0" eaLnBrk="1" latinLnBrk="0" hangingPunct="1">
              <a:lnSpc>
                <a:spcPct val="100000"/>
              </a:lnSpc>
              <a:spcBef>
                <a:spcPts val="288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00150" indent="-183600" algn="l" defTabSz="685800" rtl="0" eaLnBrk="1" latinLnBrk="0" hangingPunct="1">
              <a:lnSpc>
                <a:spcPct val="100000"/>
              </a:lnSpc>
              <a:spcBef>
                <a:spcPts val="264"/>
              </a:spcBef>
              <a:buFont typeface="Franklin Gothic Book" panose="020B0503020102020204" pitchFamily="34" charset="0"/>
              <a:buChar char="□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43050" indent="-183600" algn="l" defTabSz="685800" rtl="0" eaLnBrk="1" latinLnBrk="0" hangingPunct="1">
              <a:lnSpc>
                <a:spcPct val="100000"/>
              </a:lnSpc>
              <a:spcBef>
                <a:spcPts val="24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67" dirty="0"/>
          </a:p>
        </p:txBody>
      </p:sp>
      <p:pic>
        <p:nvPicPr>
          <p:cNvPr id="7" name="Content Placeholder 6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3E71B55F-2EE0-B605-37B1-CAABC340A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6505"/>
            <a:ext cx="5600871" cy="128727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1EFFA-1F28-8529-24BB-27679DE0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94" y="2832463"/>
            <a:ext cx="1763889" cy="363415"/>
          </a:xfrm>
          <a:prstGeom prst="rect">
            <a:avLst/>
          </a:prstGeom>
        </p:spPr>
      </p:pic>
      <p:pic>
        <p:nvPicPr>
          <p:cNvPr id="14" name="Picture 13" descr="A graph showing the number of medicines&#10;&#10;Description automatically generated">
            <a:extLst>
              <a:ext uri="{FF2B5EF4-FFF2-40B4-BE49-F238E27FC236}">
                <a16:creationId xmlns:a16="http://schemas.microsoft.com/office/drawing/2014/main" id="{D78FB425-31E3-640A-D91C-AA5B8B01F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4635"/>
            <a:ext cx="5133735" cy="3233364"/>
          </a:xfrm>
          <a:prstGeom prst="rect">
            <a:avLst/>
          </a:prstGeom>
        </p:spPr>
      </p:pic>
      <p:pic>
        <p:nvPicPr>
          <p:cNvPr id="18" name="Picture 1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9933D2A6-238C-FD63-B04E-CBE689E56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45" y="1612690"/>
            <a:ext cx="6169571" cy="1486959"/>
          </a:xfrm>
          <a:prstGeom prst="rect">
            <a:avLst/>
          </a:prstGeom>
        </p:spPr>
      </p:pic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639EEFF7-CFC0-9539-5004-3DE68B695A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395587"/>
              </p:ext>
            </p:extLst>
          </p:nvPr>
        </p:nvGraphicFramePr>
        <p:xfrm>
          <a:off x="4572434" y="3117801"/>
          <a:ext cx="8046271" cy="358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53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C548EEB-EC08-307B-370B-7CD627779A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0"/>
          <a:ext cx="11241920" cy="611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87CB0-BB5F-A6F6-089C-507ED5767A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480" y="350400"/>
            <a:ext cx="3732755" cy="638400"/>
          </a:xfrm>
        </p:spPr>
        <p:txBody>
          <a:bodyPr>
            <a:normAutofit/>
          </a:bodyPr>
          <a:lstStyle/>
          <a:p>
            <a:r>
              <a:rPr lang="en-US" dirty="0"/>
              <a:t>DRE Consequences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505CCD-7488-8F83-EFE8-7D51E05C2692}"/>
              </a:ext>
            </a:extLst>
          </p:cNvPr>
          <p:cNvSpPr/>
          <p:nvPr/>
        </p:nvSpPr>
        <p:spPr>
          <a:xfrm>
            <a:off x="5160216" y="2154864"/>
            <a:ext cx="2140688" cy="2079963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rgbClr val="519D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555"/>
            <a:r>
              <a:rPr lang="en-US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Drug Resistant Epilepsy</a:t>
            </a:r>
            <a:endParaRPr lang="en-US" sz="2400" kern="0" dirty="0">
              <a:solidFill>
                <a:schemeClr val="tx1">
                  <a:lumMod val="20000"/>
                  <a:lumOff val="8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777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B33F7-66FB-4435-816C-5567A67CBB39}"/>
              </a:ext>
            </a:extLst>
          </p:cNvPr>
          <p:cNvSpPr/>
          <p:nvPr/>
        </p:nvSpPr>
        <p:spPr>
          <a:xfrm>
            <a:off x="4751304" y="3536853"/>
            <a:ext cx="2689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Franklin Gothic Demi" panose="020B0603020102020204" pitchFamily="34" charset="0"/>
                <a:ea typeface="Arial" charset="0"/>
                <a:cs typeface="Arial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6708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EBDE-9122-BD53-5D35-268C4244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B02C-C819-9B90-92A6-BCA7D9706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understand the indications for surgical evaluation in epilepsy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identify the current surgical underutilization in intractable epilepsy 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127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Broadened Definition by the ILAE Task Force: 2013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Epilepsy is defined by any of the following conditions:</a:t>
            </a:r>
          </a:p>
          <a:p>
            <a:pPr lvl="1"/>
            <a:r>
              <a:rPr lang="en-US" dirty="0"/>
              <a:t>1. At least two unprovoked seizures more than 24 </a:t>
            </a:r>
            <a:r>
              <a:rPr lang="en-US" dirty="0" err="1"/>
              <a:t>hrs</a:t>
            </a:r>
            <a:r>
              <a:rPr lang="en-US" dirty="0"/>
              <a:t> apart</a:t>
            </a:r>
          </a:p>
          <a:p>
            <a:pPr lvl="1"/>
            <a:r>
              <a:rPr lang="en-US" dirty="0"/>
              <a:t>2. One unprovoked seizure and a probability of further seizures similar to the general recurrence risk after two unprovoked seizures (approximately 75% or more)</a:t>
            </a:r>
          </a:p>
          <a:p>
            <a:pPr lvl="1"/>
            <a:r>
              <a:rPr lang="en-US" dirty="0"/>
              <a:t>3. At least two seizures in a setting of reflex epilepsy</a:t>
            </a:r>
          </a:p>
          <a:p>
            <a:r>
              <a:rPr lang="en-US" dirty="0"/>
              <a:t>Epilepsy is considered to be no longer present for</a:t>
            </a:r>
          </a:p>
          <a:p>
            <a:pPr lvl="1"/>
            <a:r>
              <a:rPr lang="en-US" dirty="0"/>
              <a:t>individuals who had an age-dependent epilepsy syndrome but are now past the applicable age </a:t>
            </a:r>
          </a:p>
          <a:p>
            <a:pPr lvl="1"/>
            <a:r>
              <a:rPr lang="en-US" dirty="0"/>
              <a:t>If seizure-free for at least 10 years off anti-seizure medicines, provided that there are no known risk factors associated with a high probability (&gt;75%) of future seizures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060" y="5923769"/>
            <a:ext cx="824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Fisher, R. et al. 2013. </a:t>
            </a:r>
            <a:r>
              <a:rPr lang="en-US" sz="1400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Epilepsia</a:t>
            </a:r>
            <a:endParaRPr lang="en-US" sz="1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4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4648200"/>
          </a:xfrm>
        </p:spPr>
        <p:txBody>
          <a:bodyPr/>
          <a:lstStyle/>
          <a:p>
            <a:r>
              <a:rPr lang="en-US" dirty="0"/>
              <a:t>Affects 1% of the population</a:t>
            </a:r>
          </a:p>
          <a:p>
            <a:r>
              <a:rPr lang="en-US" dirty="0"/>
              <a:t>Medications are effective in 60-70%</a:t>
            </a:r>
          </a:p>
          <a:p>
            <a:r>
              <a:rPr lang="en-US" dirty="0"/>
              <a:t>Intractability = Failure of </a:t>
            </a:r>
            <a:r>
              <a:rPr lang="en-US" u="sng" dirty="0"/>
              <a:t>&gt;</a:t>
            </a:r>
            <a:r>
              <a:rPr lang="en-US" dirty="0"/>
              <a:t> 2 anti-seizure medications to control seizures</a:t>
            </a:r>
          </a:p>
          <a:p>
            <a:r>
              <a:rPr lang="en-US" dirty="0"/>
              <a:t>Intractable patients with focal epilepsy are evaluated for 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76401" y="266700"/>
            <a:ext cx="8839200" cy="647700"/>
          </a:xfrm>
          <a:prstGeom prst="rect">
            <a:avLst/>
          </a:prstGeom>
        </p:spPr>
        <p:txBody>
          <a:bodyPr anchor="b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Epilepsy</a:t>
            </a:r>
          </a:p>
        </p:txBody>
      </p:sp>
    </p:spTree>
    <p:extLst>
      <p:ext uri="{BB962C8B-B14F-4D97-AF65-F5344CB8AC3E}">
        <p14:creationId xmlns:p14="http://schemas.microsoft.com/office/powerpoint/2010/main" val="84209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dirty="0"/>
              <a:t>ILAE 2017 Classification</a:t>
            </a:r>
            <a:r>
              <a:rPr lang="en-US" baseline="30000" dirty="0"/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295400"/>
            <a:ext cx="24384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Focal Onset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80468" y="1295400"/>
            <a:ext cx="27432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Generalized Onset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01466" y="1295400"/>
            <a:ext cx="26670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Unknown Onset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0" y="2057400"/>
            <a:ext cx="1066800" cy="6858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Aware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0" y="2057400"/>
            <a:ext cx="1219200" cy="6858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Impaired Awareness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2819400"/>
            <a:ext cx="1066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Motor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400" y="2819400"/>
            <a:ext cx="1219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Non-motor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3733800"/>
            <a:ext cx="24384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Focal to bilateral tonic-clonic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32868" y="2819400"/>
            <a:ext cx="10668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Motor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alibri"/>
              </a:rPr>
              <a:t>GTC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alibri"/>
              </a:rPr>
              <a:t>Other motor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2068" y="2819400"/>
            <a:ext cx="12192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Non-motor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- Absence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00" y="2819400"/>
            <a:ext cx="10668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Motor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alibri"/>
              </a:rPr>
              <a:t>GTC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alibri"/>
              </a:rPr>
              <a:t>Other motor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39200" y="2819400"/>
            <a:ext cx="12192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Non-motor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00" y="4419600"/>
            <a:ext cx="24384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Unclassified</a:t>
            </a:r>
            <a:r>
              <a:rPr lang="en-US" baseline="30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1200" y="51917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en-US" sz="1400" b="0" baseline="30000" dirty="0">
                <a:solidFill>
                  <a:prstClr val="white"/>
                </a:solidFill>
                <a:latin typeface="Arial"/>
                <a:cs typeface="Arial"/>
              </a:rPr>
              <a:t>1</a:t>
            </a:r>
            <a:r>
              <a:rPr lang="en-GB" altLang="en-US" sz="1400" b="0" dirty="0">
                <a:solidFill>
                  <a:prstClr val="white"/>
                </a:solidFill>
                <a:latin typeface="Arial"/>
                <a:cs typeface="Arial"/>
              </a:rPr>
              <a:t>  Definitions, other seizure types and descriptors are listed in the accompanying paper &amp; glossary of terms</a:t>
            </a:r>
          </a:p>
          <a:p>
            <a:r>
              <a:rPr lang="en-GB" altLang="en-US" sz="1400" b="0" baseline="30000" dirty="0">
                <a:solidFill>
                  <a:prstClr val="white"/>
                </a:solidFill>
                <a:latin typeface="Arial"/>
                <a:cs typeface="Arial"/>
              </a:rPr>
              <a:t>2</a:t>
            </a:r>
            <a:r>
              <a:rPr lang="en-GB" altLang="en-US" sz="1400" b="0" dirty="0">
                <a:solidFill>
                  <a:prstClr val="white"/>
                </a:solidFill>
                <a:latin typeface="Arial"/>
                <a:cs typeface="Arial"/>
              </a:rPr>
              <a:t>  Due to inadequate information or inability to place in other categories</a:t>
            </a:r>
            <a:endParaRPr lang="en-US" sz="1400" b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4944" y="5760009"/>
            <a:ext cx="677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From Fisher et al. Instruction manual for the ILAE 2017 operational classification of seizure types.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Epilepsia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: 10.1111/epi.13671</a:t>
            </a:r>
          </a:p>
        </p:txBody>
      </p:sp>
    </p:spTree>
    <p:extLst>
      <p:ext uri="{BB962C8B-B14F-4D97-AF65-F5344CB8AC3E}">
        <p14:creationId xmlns:p14="http://schemas.microsoft.com/office/powerpoint/2010/main" val="33566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ILAE 2017 Classification - Expanded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4944" y="5760009"/>
            <a:ext cx="677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From Fisher et al. Instruction manual for the ILAE 2017 operational classification of seizure types.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Epilepsia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: 10.1111/epi.13671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67000" y="1295400"/>
            <a:ext cx="69342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alibri"/>
              </a:rPr>
              <a:t>Focal Onset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67000" y="2209800"/>
            <a:ext cx="3124200" cy="2514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Motor Onset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prstClr val="white"/>
                </a:solidFill>
                <a:latin typeface="Arial"/>
                <a:cs typeface="Arial"/>
              </a:rPr>
              <a:t>   </a:t>
            </a: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automatisms</a:t>
            </a:r>
            <a:endParaRPr lang="en-US" altLang="en-US" sz="2400" baseline="300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atonic</a:t>
            </a:r>
            <a:r>
              <a:rPr lang="en-US" altLang="en-US" sz="2400" baseline="30000" dirty="0">
                <a:solidFill>
                  <a:prstClr val="white"/>
                </a:solidFill>
                <a:latin typeface="Arial"/>
                <a:cs typeface="Arial"/>
              </a:rPr>
              <a:t>*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epileptic spasms</a:t>
            </a:r>
            <a:r>
              <a:rPr lang="en-US" altLang="en-US" sz="2400" baseline="30000" dirty="0">
                <a:solidFill>
                  <a:prstClr val="white"/>
                </a:solidFill>
                <a:latin typeface="Arial"/>
                <a:cs typeface="Arial"/>
              </a:rPr>
              <a:t>*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hyperkinetic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myoclonic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tonic</a:t>
            </a: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7000" y="2209800"/>
            <a:ext cx="3124200" cy="2514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Non-Motor Onset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prstClr val="white"/>
                </a:solidFill>
                <a:latin typeface="Arial"/>
                <a:cs typeface="Arial"/>
              </a:rPr>
              <a:t>   </a:t>
            </a: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autonomic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behavior arrest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cognitive </a:t>
            </a:r>
            <a:endParaRPr lang="en-US" altLang="en-US" sz="2400" baseline="300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emotional </a:t>
            </a:r>
            <a:endParaRPr lang="en-US" altLang="en-US" sz="2400" baseline="300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sensory    </a:t>
            </a:r>
          </a:p>
          <a:p>
            <a:pPr algn="ctr"/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67000" y="4876800"/>
            <a:ext cx="6934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Focal to bilateral tonic-clonic</a:t>
            </a:r>
          </a:p>
        </p:txBody>
      </p:sp>
    </p:spTree>
    <p:extLst>
      <p:ext uri="{BB962C8B-B14F-4D97-AF65-F5344CB8AC3E}">
        <p14:creationId xmlns:p14="http://schemas.microsoft.com/office/powerpoint/2010/main" val="370549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ILAE 2017 Classification - Expanded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4944" y="5760009"/>
            <a:ext cx="677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From Fisher et al. Instruction manual for the ILAE 2017 operational classification of seizure types.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Epilepsia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: 10.1111/epi.13671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0800" y="1295400"/>
            <a:ext cx="69342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alibri"/>
              </a:rPr>
              <a:t>Generalized Onset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0800" y="2209800"/>
            <a:ext cx="3124200" cy="3505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Motor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tonic-clonic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tonic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myoclonic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myoclonic-tonic-clonic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myoclonic-atonic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atonic*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epileptic spasms</a:t>
            </a:r>
            <a:r>
              <a:rPr lang="en-US" altLang="en-US" sz="2400" baseline="30000" dirty="0">
                <a:solidFill>
                  <a:prstClr val="white"/>
                </a:solidFill>
                <a:latin typeface="Arial"/>
                <a:cs typeface="Arial"/>
              </a:rPr>
              <a:t>*</a:t>
            </a:r>
          </a:p>
          <a:p>
            <a:pPr>
              <a:spcBef>
                <a:spcPct val="0"/>
              </a:spcBef>
            </a:pPr>
            <a:endParaRPr lang="en-US" alt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00800" y="2209800"/>
            <a:ext cx="3124200" cy="3505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Non-Motor (absence)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typical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atypical</a:t>
            </a:r>
            <a:endParaRPr lang="en-US" altLang="en-US" sz="2400" baseline="300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myoclonic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prstClr val="white"/>
                </a:solidFill>
                <a:latin typeface="Arial"/>
                <a:cs typeface="Arial"/>
              </a:rPr>
              <a:t>   eyelid </a:t>
            </a:r>
            <a:r>
              <a:rPr lang="en-US" altLang="en-US" dirty="0" err="1">
                <a:solidFill>
                  <a:prstClr val="white"/>
                </a:solidFill>
                <a:latin typeface="Arial"/>
                <a:cs typeface="Arial"/>
              </a:rPr>
              <a:t>myoclonia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94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ILAE 2017 Classification - Expanded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4944" y="5760009"/>
            <a:ext cx="677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From Fisher et al. Instruction manual for the ILAE 2017 operational classification of seizure types.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Epilepsia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: 10.1111/epi.13671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0800" y="1295400"/>
            <a:ext cx="69342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alibri"/>
              </a:rPr>
              <a:t>Unknown Onset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0800" y="2209800"/>
            <a:ext cx="3124200" cy="2514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200" dirty="0">
                <a:solidFill>
                  <a:prstClr val="white"/>
                </a:solidFill>
                <a:latin typeface="Arial"/>
                <a:cs typeface="Arial"/>
              </a:rPr>
              <a:t>Motor</a:t>
            </a:r>
          </a:p>
          <a:p>
            <a:pPr>
              <a:spcBef>
                <a:spcPct val="0"/>
              </a:spcBef>
            </a:pPr>
            <a:r>
              <a:rPr lang="en-US" altLang="en-US" sz="3200" dirty="0">
                <a:solidFill>
                  <a:prstClr val="white"/>
                </a:solidFill>
                <a:latin typeface="Arial"/>
                <a:cs typeface="Arial"/>
              </a:rPr>
              <a:t>  </a:t>
            </a: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tonic-clonic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   epileptic spasms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00800" y="2209800"/>
            <a:ext cx="3124200" cy="2514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200" dirty="0">
                <a:solidFill>
                  <a:prstClr val="white"/>
                </a:solidFill>
                <a:latin typeface="Arial"/>
                <a:cs typeface="Arial"/>
              </a:rPr>
              <a:t>Non-Motor</a:t>
            </a:r>
          </a:p>
          <a:p>
            <a:pPr>
              <a:spcBef>
                <a:spcPct val="0"/>
              </a:spcBef>
            </a:pPr>
            <a:r>
              <a:rPr lang="en-US" altLang="en-US" sz="3200" dirty="0">
                <a:solidFill>
                  <a:prstClr val="white"/>
                </a:solidFill>
                <a:latin typeface="Arial"/>
                <a:cs typeface="Arial"/>
              </a:rPr>
              <a:t>  </a:t>
            </a: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behavior arrest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90800" y="4953000"/>
            <a:ext cx="6934200" cy="685800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alibri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071920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AA17441075E469833C8AD797131FC" ma:contentTypeVersion="18" ma:contentTypeDescription="Create a new document." ma:contentTypeScope="" ma:versionID="3fac22398924e6492a34165618e1d6a9">
  <xsd:schema xmlns:xsd="http://www.w3.org/2001/XMLSchema" xmlns:xs="http://www.w3.org/2001/XMLSchema" xmlns:p="http://schemas.microsoft.com/office/2006/metadata/properties" xmlns:ns2="1b0f3d7d-c843-496b-b3d2-4f1419bb44d7" xmlns:ns3="4144f6a5-e3a2-484d-9ecf-4b2ed24e3b2c" targetNamespace="http://schemas.microsoft.com/office/2006/metadata/properties" ma:root="true" ma:fieldsID="019078d0a07b7119eff1482834b89006" ns2:_="" ns3:_="">
    <xsd:import namespace="1b0f3d7d-c843-496b-b3d2-4f1419bb44d7"/>
    <xsd:import namespace="4144f6a5-e3a2-484d-9ecf-4b2ed24e3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f3d7d-c843-496b-b3d2-4f1419bb4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338b5-23ad-486c-98c0-77a984379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4f6a5-e3a2-484d-9ecf-4b2ed24e3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edf2f5-81ae-4e09-8eec-05131d6984c1}" ma:internalName="TaxCatchAll" ma:showField="CatchAllData" ma:web="4144f6a5-e3a2-484d-9ecf-4b2ed24e3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A8C172-1398-4827-9B92-735848275C03}"/>
</file>

<file path=customXml/itemProps2.xml><?xml version="1.0" encoding="utf-8"?>
<ds:datastoreItem xmlns:ds="http://schemas.openxmlformats.org/officeDocument/2006/customXml" ds:itemID="{B0437A5E-1D13-48AD-B903-01E62BD54D57}"/>
</file>

<file path=docProps/app.xml><?xml version="1.0" encoding="utf-8"?>
<Properties xmlns="http://schemas.openxmlformats.org/officeDocument/2006/extended-properties" xmlns:vt="http://schemas.openxmlformats.org/officeDocument/2006/docPropsVTypes">
  <TotalTime>5457</TotalTime>
  <Words>1073</Words>
  <Application>Microsoft Macintosh PowerPoint</Application>
  <PresentationFormat>Widescreen</PresentationFormat>
  <Paragraphs>254</Paragraphs>
  <Slides>29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AL BAYAN PLAIN</vt:lpstr>
      <vt:lpstr>Arial</vt:lpstr>
      <vt:lpstr>Blackadder ITC</vt:lpstr>
      <vt:lpstr>Calibri</vt:lpstr>
      <vt:lpstr>Calibri Light</vt:lpstr>
      <vt:lpstr>Franklin Gothic Demi</vt:lpstr>
      <vt:lpstr>Helvetica</vt:lpstr>
      <vt:lpstr>Wingdings</vt:lpstr>
      <vt:lpstr>Office Theme</vt:lpstr>
      <vt:lpstr>1_Office Theme</vt:lpstr>
      <vt:lpstr>Indications for Epilepsy Surgery</vt:lpstr>
      <vt:lpstr>Disclosure</vt:lpstr>
      <vt:lpstr>Learning Objectives</vt:lpstr>
      <vt:lpstr>Broadened Definition by the ILAE Task Force: 2013 </vt:lpstr>
      <vt:lpstr>PowerPoint Presentation</vt:lpstr>
      <vt:lpstr>ILAE 2017 Classification1</vt:lpstr>
      <vt:lpstr>ILAE 2017 Classification - Expanded</vt:lpstr>
      <vt:lpstr>ILAE 2017 Classification - Expanded</vt:lpstr>
      <vt:lpstr>ILAE 2017 Classification - Expanded</vt:lpstr>
      <vt:lpstr>Focal Seizures</vt:lpstr>
      <vt:lpstr>Focal Aware Seizures</vt:lpstr>
      <vt:lpstr>PowerPoint Presentation</vt:lpstr>
      <vt:lpstr>PowerPoint Presentation</vt:lpstr>
      <vt:lpstr>PowerPoint Presentation</vt:lpstr>
      <vt:lpstr>Initial Monotherapy in Newly Diagnosed Patients</vt:lpstr>
      <vt:lpstr>PowerPoint Presentation</vt:lpstr>
      <vt:lpstr>Intractable Epilepsy</vt:lpstr>
      <vt:lpstr>Scenarios</vt:lpstr>
      <vt:lpstr>Invasive Monitoring</vt:lpstr>
      <vt:lpstr>PowerPoint Presentation</vt:lpstr>
      <vt:lpstr>Surgical Evaluation Gap</vt:lpstr>
      <vt:lpstr>Surgical Evaluation Gap</vt:lpstr>
      <vt:lpstr>Surgical Evaluation Gap</vt:lpstr>
      <vt:lpstr>Surgical Evaluation Gap</vt:lpstr>
      <vt:lpstr>Surgical Evaluation Gap</vt:lpstr>
      <vt:lpstr>PowerPoint Presentation</vt:lpstr>
      <vt:lpstr>Implications of Underutilization of Epilepsy Surgery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Koubeissi, Mohamad Zakaria</dc:creator>
  <cp:lastModifiedBy>Mohamad Koubeissi</cp:lastModifiedBy>
  <cp:revision>13</cp:revision>
  <dcterms:created xsi:type="dcterms:W3CDTF">2022-11-12T00:49:10Z</dcterms:created>
  <dcterms:modified xsi:type="dcterms:W3CDTF">2024-01-14T12:40:36Z</dcterms:modified>
</cp:coreProperties>
</file>