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257" r:id="rId6"/>
    <p:sldId id="264" r:id="rId7"/>
    <p:sldId id="366" r:id="rId8"/>
    <p:sldId id="380" r:id="rId9"/>
    <p:sldId id="384" r:id="rId10"/>
    <p:sldId id="327" r:id="rId11"/>
    <p:sldId id="367" r:id="rId12"/>
    <p:sldId id="335" r:id="rId13"/>
    <p:sldId id="369" r:id="rId14"/>
    <p:sldId id="345" r:id="rId15"/>
    <p:sldId id="356" r:id="rId16"/>
    <p:sldId id="350" r:id="rId17"/>
    <p:sldId id="352" r:id="rId18"/>
    <p:sldId id="351" r:id="rId19"/>
    <p:sldId id="346" r:id="rId20"/>
    <p:sldId id="353" r:id="rId21"/>
    <p:sldId id="354" r:id="rId22"/>
    <p:sldId id="355" r:id="rId23"/>
    <p:sldId id="357" r:id="rId24"/>
    <p:sldId id="359" r:id="rId25"/>
    <p:sldId id="343" r:id="rId26"/>
    <p:sldId id="330" r:id="rId27"/>
    <p:sldId id="362" r:id="rId28"/>
    <p:sldId id="328" r:id="rId29"/>
    <p:sldId id="333" r:id="rId30"/>
    <p:sldId id="338" r:id="rId31"/>
    <p:sldId id="337" r:id="rId32"/>
    <p:sldId id="339" r:id="rId33"/>
    <p:sldId id="341" r:id="rId34"/>
    <p:sldId id="361" r:id="rId35"/>
    <p:sldId id="360" r:id="rId36"/>
    <p:sldId id="336" r:id="rId37"/>
    <p:sldId id="363" r:id="rId38"/>
    <p:sldId id="268" r:id="rId39"/>
    <p:sldId id="26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759"/>
    <a:srgbClr val="258FAE"/>
    <a:srgbClr val="2F5091"/>
    <a:srgbClr val="8CC15F"/>
    <a:srgbClr val="273777"/>
    <a:srgbClr val="171347"/>
    <a:srgbClr val="A0C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8" autoAdjust="0"/>
    <p:restoredTop sz="94994" autoAdjust="0"/>
  </p:normalViewPr>
  <p:slideViewPr>
    <p:cSldViewPr snapToGrid="0">
      <p:cViewPr>
        <p:scale>
          <a:sx n="110" d="100"/>
          <a:sy n="110"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D3115-65BC-4632-9B9B-D845777FB4DA}"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BA76-B6EB-4BA0-B956-7A73AB92F3A1}" type="slidenum">
              <a:rPr lang="en-US" smtClean="0"/>
              <a:t>‹#›</a:t>
            </a:fld>
            <a:endParaRPr lang="en-US"/>
          </a:p>
        </p:txBody>
      </p:sp>
    </p:spTree>
    <p:extLst>
      <p:ext uri="{BB962C8B-B14F-4D97-AF65-F5344CB8AC3E}">
        <p14:creationId xmlns:p14="http://schemas.microsoft.com/office/powerpoint/2010/main" val="186416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4</a:t>
            </a:fld>
            <a:endParaRPr lang="en-US"/>
          </a:p>
        </p:txBody>
      </p:sp>
    </p:spTree>
    <p:extLst>
      <p:ext uri="{BB962C8B-B14F-4D97-AF65-F5344CB8AC3E}">
        <p14:creationId xmlns:p14="http://schemas.microsoft.com/office/powerpoint/2010/main" val="190862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16</a:t>
            </a:fld>
            <a:endParaRPr lang="en-US"/>
          </a:p>
        </p:txBody>
      </p:sp>
    </p:spTree>
    <p:extLst>
      <p:ext uri="{BB962C8B-B14F-4D97-AF65-F5344CB8AC3E}">
        <p14:creationId xmlns:p14="http://schemas.microsoft.com/office/powerpoint/2010/main" val="113050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17</a:t>
            </a:fld>
            <a:endParaRPr lang="en-US"/>
          </a:p>
        </p:txBody>
      </p:sp>
    </p:spTree>
    <p:extLst>
      <p:ext uri="{BB962C8B-B14F-4D97-AF65-F5344CB8AC3E}">
        <p14:creationId xmlns:p14="http://schemas.microsoft.com/office/powerpoint/2010/main" val="230556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Cambria" panose="02040503050406030204" pitchFamily="18" charset="0"/>
              </a:rPr>
              <a:t>Auastralian</a:t>
            </a:r>
            <a:r>
              <a:rPr lang="en-US" b="0" i="0" dirty="0">
                <a:solidFill>
                  <a:srgbClr val="212121"/>
                </a:solidFill>
                <a:effectLst/>
                <a:latin typeface="Cambria" panose="02040503050406030204" pitchFamily="18" charset="0"/>
              </a:rPr>
              <a:t> group </a:t>
            </a:r>
          </a:p>
          <a:p>
            <a:r>
              <a:rPr lang="en-US" b="0" i="0" dirty="0">
                <a:solidFill>
                  <a:srgbClr val="212121"/>
                </a:solidFill>
                <a:effectLst/>
                <a:latin typeface="Cambria" panose="02040503050406030204" pitchFamily="18" charset="0"/>
              </a:rPr>
              <a:t>Conceptual model </a:t>
            </a:r>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18</a:t>
            </a:fld>
            <a:endParaRPr lang="en-US"/>
          </a:p>
        </p:txBody>
      </p:sp>
    </p:spTree>
    <p:extLst>
      <p:ext uri="{BB962C8B-B14F-4D97-AF65-F5344CB8AC3E}">
        <p14:creationId xmlns:p14="http://schemas.microsoft.com/office/powerpoint/2010/main" val="353238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https://pubmed.ncbi.nlm.nih.gov/34793938/</a:t>
            </a:r>
          </a:p>
        </p:txBody>
      </p:sp>
      <p:sp>
        <p:nvSpPr>
          <p:cNvPr id="4" name="Slide Number Placeholder 3"/>
          <p:cNvSpPr>
            <a:spLocks noGrp="1"/>
          </p:cNvSpPr>
          <p:nvPr>
            <p:ph type="sldNum" sz="quarter" idx="5"/>
          </p:nvPr>
        </p:nvSpPr>
        <p:spPr/>
        <p:txBody>
          <a:bodyPr/>
          <a:lstStyle/>
          <a:p>
            <a:fld id="{5C7CBA76-B6EB-4BA0-B956-7A73AB92F3A1}" type="slidenum">
              <a:rPr lang="en-US" smtClean="0"/>
              <a:t>19</a:t>
            </a:fld>
            <a:endParaRPr lang="en-US"/>
          </a:p>
        </p:txBody>
      </p:sp>
    </p:spTree>
    <p:extLst>
      <p:ext uri="{BB962C8B-B14F-4D97-AF65-F5344CB8AC3E}">
        <p14:creationId xmlns:p14="http://schemas.microsoft.com/office/powerpoint/2010/main" val="119394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https://pubmed.ncbi.nlm.nih.gov/34793938/</a:t>
            </a:r>
          </a:p>
        </p:txBody>
      </p:sp>
      <p:sp>
        <p:nvSpPr>
          <p:cNvPr id="4" name="Slide Number Placeholder 3"/>
          <p:cNvSpPr>
            <a:spLocks noGrp="1"/>
          </p:cNvSpPr>
          <p:nvPr>
            <p:ph type="sldNum" sz="quarter" idx="5"/>
          </p:nvPr>
        </p:nvSpPr>
        <p:spPr/>
        <p:txBody>
          <a:bodyPr/>
          <a:lstStyle/>
          <a:p>
            <a:fld id="{5C7CBA76-B6EB-4BA0-B956-7A73AB92F3A1}" type="slidenum">
              <a:rPr lang="en-US" smtClean="0"/>
              <a:t>20</a:t>
            </a:fld>
            <a:endParaRPr lang="en-US"/>
          </a:p>
        </p:txBody>
      </p:sp>
    </p:spTree>
    <p:extLst>
      <p:ext uri="{BB962C8B-B14F-4D97-AF65-F5344CB8AC3E}">
        <p14:creationId xmlns:p14="http://schemas.microsoft.com/office/powerpoint/2010/main" val="345830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Generalizable, cost effective </a:t>
            </a:r>
          </a:p>
          <a:p>
            <a:r>
              <a:rPr lang="en-US" b="0" i="0" dirty="0">
                <a:solidFill>
                  <a:srgbClr val="505050"/>
                </a:solidFill>
                <a:effectLst/>
                <a:latin typeface="Georgia" panose="02040502050405020303" pitchFamily="18" charset="0"/>
              </a:rPr>
              <a:t>Using routine care EMR data to develop the proposed models makes them accessible to a wide range of patients at a reduced cost. Despite this fact, the proposed models have a performance comparable to dementia models that are based on specialized medical tests such as MRI and cognitive tests</a:t>
            </a:r>
          </a:p>
          <a:p>
            <a:r>
              <a:rPr lang="en-US" b="0" i="0" dirty="0">
                <a:solidFill>
                  <a:srgbClr val="505050"/>
                </a:solidFill>
                <a:effectLst/>
                <a:latin typeface="Georgia" panose="02040502050405020303" pitchFamily="18" charset="0"/>
              </a:rPr>
              <a:t>support vector machine </a:t>
            </a:r>
          </a:p>
          <a:p>
            <a:r>
              <a:rPr lang="en-US" b="0" i="0" dirty="0">
                <a:solidFill>
                  <a:srgbClr val="505050"/>
                </a:solidFill>
                <a:effectLst/>
                <a:latin typeface="Georgia" panose="02040502050405020303" pitchFamily="18" charset="0"/>
              </a:rPr>
              <a:t>Random </a:t>
            </a:r>
            <a:r>
              <a:rPr lang="en-US" b="0" i="0" dirty="0" err="1">
                <a:solidFill>
                  <a:srgbClr val="505050"/>
                </a:solidFill>
                <a:effectLst/>
                <a:latin typeface="Georgia" panose="02040502050405020303" pitchFamily="18" charset="0"/>
              </a:rPr>
              <a:t>fiorrests</a:t>
            </a:r>
            <a:r>
              <a:rPr lang="en-US" b="0" i="0" dirty="0">
                <a:solidFill>
                  <a:srgbClr val="505050"/>
                </a:solidFill>
                <a:effectLst/>
                <a:latin typeface="Georgia" panose="02040502050405020303" pitchFamily="18" charset="0"/>
              </a:rPr>
              <a:t> </a:t>
            </a:r>
          </a:p>
          <a:p>
            <a:r>
              <a:rPr lang="en-US" b="0" i="0" dirty="0">
                <a:solidFill>
                  <a:srgbClr val="505050"/>
                </a:solidFill>
                <a:effectLst/>
                <a:latin typeface="Georgia" panose="02040502050405020303" pitchFamily="18" charset="0"/>
              </a:rPr>
              <a:t>Naive Bayesian network</a:t>
            </a:r>
          </a:p>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21</a:t>
            </a:fld>
            <a:endParaRPr lang="en-US"/>
          </a:p>
        </p:txBody>
      </p:sp>
    </p:spTree>
    <p:extLst>
      <p:ext uri="{BB962C8B-B14F-4D97-AF65-F5344CB8AC3E}">
        <p14:creationId xmlns:p14="http://schemas.microsoft.com/office/powerpoint/2010/main" val="1326309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would be with intern, limitations, weak areas, immature bias </a:t>
            </a:r>
          </a:p>
        </p:txBody>
      </p:sp>
      <p:sp>
        <p:nvSpPr>
          <p:cNvPr id="4" name="Slide Number Placeholder 3"/>
          <p:cNvSpPr>
            <a:spLocks noGrp="1"/>
          </p:cNvSpPr>
          <p:nvPr>
            <p:ph type="sldNum" sz="quarter" idx="5"/>
          </p:nvPr>
        </p:nvSpPr>
        <p:spPr/>
        <p:txBody>
          <a:bodyPr/>
          <a:lstStyle/>
          <a:p>
            <a:fld id="{5C7CBA76-B6EB-4BA0-B956-7A73AB92F3A1}" type="slidenum">
              <a:rPr lang="en-US" smtClean="0"/>
              <a:t>22</a:t>
            </a:fld>
            <a:endParaRPr lang="en-US"/>
          </a:p>
        </p:txBody>
      </p:sp>
    </p:spTree>
    <p:extLst>
      <p:ext uri="{BB962C8B-B14F-4D97-AF65-F5344CB8AC3E}">
        <p14:creationId xmlns:p14="http://schemas.microsoft.com/office/powerpoint/2010/main" val="3188798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93849"/>
                </a:solidFill>
                <a:effectLst/>
                <a:latin typeface="Montserrat" panose="00000500000000000000" pitchFamily="2" charset="0"/>
              </a:rPr>
              <a:t>, Oct. 10,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93849"/>
                </a:solidFill>
                <a:effectLst/>
                <a:latin typeface="Montserrat" panose="00000500000000000000" pitchFamily="2" charset="0"/>
              </a:rPr>
              <a:t>Do not involve people in the development phase thar understand  - patient experience, medical care paths and more; and serve as a resource on specific medical topics, including clinical workflows, patient engagement protocols, safety and quality policies, and clinical education.</a:t>
            </a:r>
          </a:p>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23</a:t>
            </a:fld>
            <a:endParaRPr lang="en-US"/>
          </a:p>
        </p:txBody>
      </p:sp>
    </p:spTree>
    <p:extLst>
      <p:ext uri="{BB962C8B-B14F-4D97-AF65-F5344CB8AC3E}">
        <p14:creationId xmlns:p14="http://schemas.microsoft.com/office/powerpoint/2010/main" val="2936112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24</a:t>
            </a:fld>
            <a:endParaRPr lang="en-US"/>
          </a:p>
        </p:txBody>
      </p:sp>
    </p:spTree>
    <p:extLst>
      <p:ext uri="{BB962C8B-B14F-4D97-AF65-F5344CB8AC3E}">
        <p14:creationId xmlns:p14="http://schemas.microsoft.com/office/powerpoint/2010/main" val="2604214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25</a:t>
            </a:fld>
            <a:endParaRPr lang="en-US"/>
          </a:p>
        </p:txBody>
      </p:sp>
    </p:spTree>
    <p:extLst>
      <p:ext uri="{BB962C8B-B14F-4D97-AF65-F5344CB8AC3E}">
        <p14:creationId xmlns:p14="http://schemas.microsoft.com/office/powerpoint/2010/main" val="424369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5</a:t>
            </a:fld>
            <a:endParaRPr lang="en-US"/>
          </a:p>
        </p:txBody>
      </p:sp>
    </p:spTree>
    <p:extLst>
      <p:ext uri="{BB962C8B-B14F-4D97-AF65-F5344CB8AC3E}">
        <p14:creationId xmlns:p14="http://schemas.microsoft.com/office/powerpoint/2010/main" val="302243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26</a:t>
            </a:fld>
            <a:endParaRPr lang="en-US"/>
          </a:p>
        </p:txBody>
      </p:sp>
    </p:spTree>
    <p:extLst>
      <p:ext uri="{BB962C8B-B14F-4D97-AF65-F5344CB8AC3E}">
        <p14:creationId xmlns:p14="http://schemas.microsoft.com/office/powerpoint/2010/main" val="3471313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28</a:t>
            </a:fld>
            <a:endParaRPr lang="en-US"/>
          </a:p>
        </p:txBody>
      </p:sp>
    </p:spTree>
    <p:extLst>
      <p:ext uri="{BB962C8B-B14F-4D97-AF65-F5344CB8AC3E}">
        <p14:creationId xmlns:p14="http://schemas.microsoft.com/office/powerpoint/2010/main" val="358307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29</a:t>
            </a:fld>
            <a:endParaRPr lang="en-US"/>
          </a:p>
        </p:txBody>
      </p:sp>
    </p:spTree>
    <p:extLst>
      <p:ext uri="{BB962C8B-B14F-4D97-AF65-F5344CB8AC3E}">
        <p14:creationId xmlns:p14="http://schemas.microsoft.com/office/powerpoint/2010/main" val="134692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30</a:t>
            </a:fld>
            <a:endParaRPr lang="en-US"/>
          </a:p>
        </p:txBody>
      </p:sp>
    </p:spTree>
    <p:extLst>
      <p:ext uri="{BB962C8B-B14F-4D97-AF65-F5344CB8AC3E}">
        <p14:creationId xmlns:p14="http://schemas.microsoft.com/office/powerpoint/2010/main" val="692914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31</a:t>
            </a:fld>
            <a:endParaRPr lang="en-US"/>
          </a:p>
        </p:txBody>
      </p:sp>
    </p:spTree>
    <p:extLst>
      <p:ext uri="{BB962C8B-B14F-4D97-AF65-F5344CB8AC3E}">
        <p14:creationId xmlns:p14="http://schemas.microsoft.com/office/powerpoint/2010/main" val="122539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32</a:t>
            </a:fld>
            <a:endParaRPr lang="en-US"/>
          </a:p>
        </p:txBody>
      </p:sp>
    </p:spTree>
    <p:extLst>
      <p:ext uri="{BB962C8B-B14F-4D97-AF65-F5344CB8AC3E}">
        <p14:creationId xmlns:p14="http://schemas.microsoft.com/office/powerpoint/2010/main" val="2092746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35</a:t>
            </a:fld>
            <a:endParaRPr lang="en-US"/>
          </a:p>
        </p:txBody>
      </p:sp>
    </p:spTree>
    <p:extLst>
      <p:ext uri="{BB962C8B-B14F-4D97-AF65-F5344CB8AC3E}">
        <p14:creationId xmlns:p14="http://schemas.microsoft.com/office/powerpoint/2010/main" val="82896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6</a:t>
            </a:fld>
            <a:endParaRPr lang="en-US"/>
          </a:p>
        </p:txBody>
      </p:sp>
    </p:spTree>
    <p:extLst>
      <p:ext uri="{BB962C8B-B14F-4D97-AF65-F5344CB8AC3E}">
        <p14:creationId xmlns:p14="http://schemas.microsoft.com/office/powerpoint/2010/main" val="246438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Calgary team </a:t>
            </a:r>
          </a:p>
        </p:txBody>
      </p:sp>
      <p:sp>
        <p:nvSpPr>
          <p:cNvPr id="4" name="Slide Number Placeholder 3"/>
          <p:cNvSpPr>
            <a:spLocks noGrp="1"/>
          </p:cNvSpPr>
          <p:nvPr>
            <p:ph type="sldNum" sz="quarter" idx="5"/>
          </p:nvPr>
        </p:nvSpPr>
        <p:spPr/>
        <p:txBody>
          <a:bodyPr/>
          <a:lstStyle/>
          <a:p>
            <a:fld id="{5C7CBA76-B6EB-4BA0-B956-7A73AB92F3A1}" type="slidenum">
              <a:rPr lang="en-US" smtClean="0"/>
              <a:t>10</a:t>
            </a:fld>
            <a:endParaRPr lang="en-US"/>
          </a:p>
        </p:txBody>
      </p:sp>
    </p:spTree>
    <p:extLst>
      <p:ext uri="{BB962C8B-B14F-4D97-AF65-F5344CB8AC3E}">
        <p14:creationId xmlns:p14="http://schemas.microsoft.com/office/powerpoint/2010/main" val="5749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would be with intern, limitations, weak areas, immature bias </a:t>
            </a:r>
          </a:p>
        </p:txBody>
      </p:sp>
      <p:sp>
        <p:nvSpPr>
          <p:cNvPr id="4" name="Slide Number Placeholder 3"/>
          <p:cNvSpPr>
            <a:spLocks noGrp="1"/>
          </p:cNvSpPr>
          <p:nvPr>
            <p:ph type="sldNum" sz="quarter" idx="5"/>
          </p:nvPr>
        </p:nvSpPr>
        <p:spPr/>
        <p:txBody>
          <a:bodyPr/>
          <a:lstStyle/>
          <a:p>
            <a:fld id="{5C7CBA76-B6EB-4BA0-B956-7A73AB92F3A1}" type="slidenum">
              <a:rPr lang="en-US" smtClean="0"/>
              <a:t>11</a:t>
            </a:fld>
            <a:endParaRPr lang="en-US"/>
          </a:p>
        </p:txBody>
      </p:sp>
    </p:spTree>
    <p:extLst>
      <p:ext uri="{BB962C8B-B14F-4D97-AF65-F5344CB8AC3E}">
        <p14:creationId xmlns:p14="http://schemas.microsoft.com/office/powerpoint/2010/main" val="2188224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12</a:t>
            </a:fld>
            <a:endParaRPr lang="en-US"/>
          </a:p>
        </p:txBody>
      </p:sp>
    </p:spTree>
    <p:extLst>
      <p:ext uri="{BB962C8B-B14F-4D97-AF65-F5344CB8AC3E}">
        <p14:creationId xmlns:p14="http://schemas.microsoft.com/office/powerpoint/2010/main" val="300523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13</a:t>
            </a:fld>
            <a:endParaRPr lang="en-US"/>
          </a:p>
        </p:txBody>
      </p:sp>
    </p:spTree>
    <p:extLst>
      <p:ext uri="{BB962C8B-B14F-4D97-AF65-F5344CB8AC3E}">
        <p14:creationId xmlns:p14="http://schemas.microsoft.com/office/powerpoint/2010/main" val="395835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14</a:t>
            </a:fld>
            <a:endParaRPr lang="en-US"/>
          </a:p>
        </p:txBody>
      </p:sp>
    </p:spTree>
    <p:extLst>
      <p:ext uri="{BB962C8B-B14F-4D97-AF65-F5344CB8AC3E}">
        <p14:creationId xmlns:p14="http://schemas.microsoft.com/office/powerpoint/2010/main" val="357209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7CBA76-B6EB-4BA0-B956-7A73AB92F3A1}" type="slidenum">
              <a:rPr lang="en-US" smtClean="0"/>
              <a:t>15</a:t>
            </a:fld>
            <a:endParaRPr lang="en-US"/>
          </a:p>
        </p:txBody>
      </p:sp>
    </p:spTree>
    <p:extLst>
      <p:ext uri="{BB962C8B-B14F-4D97-AF65-F5344CB8AC3E}">
        <p14:creationId xmlns:p14="http://schemas.microsoft.com/office/powerpoint/2010/main" val="82816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FE97-D061-93FC-1EE5-09BCCFD37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6E960-C94D-CDAB-CE61-C55B059F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0B611-8ABF-8090-A876-3C70C684BE8A}"/>
              </a:ext>
            </a:extLst>
          </p:cNvPr>
          <p:cNvSpPr>
            <a:spLocks noGrp="1"/>
          </p:cNvSpPr>
          <p:nvPr>
            <p:ph type="dt" sz="half" idx="10"/>
          </p:nvPr>
        </p:nvSpPr>
        <p:spPr/>
        <p:txBody>
          <a:bodyPr/>
          <a:lstStyle/>
          <a:p>
            <a:fld id="{911329E1-11D7-074B-99BE-6F0B287000FE}" type="datetimeFigureOut">
              <a:rPr lang="en-US" smtClean="0"/>
              <a:t>1/8/2024</a:t>
            </a:fld>
            <a:endParaRPr lang="en-US"/>
          </a:p>
        </p:txBody>
      </p:sp>
      <p:sp>
        <p:nvSpPr>
          <p:cNvPr id="5" name="Footer Placeholder 4">
            <a:extLst>
              <a:ext uri="{FF2B5EF4-FFF2-40B4-BE49-F238E27FC236}">
                <a16:creationId xmlns:a16="http://schemas.microsoft.com/office/drawing/2014/main" id="{275A289A-C03F-41CD-BBD7-2D69A524B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08453-FFEC-CF1F-465F-B3D0C191C2BE}"/>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61027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668E-022B-2D88-4ED1-390A15518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E9E3A-A98F-0D4D-0D68-42DD2EAA9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8CEBE-B4C4-6012-36CB-EB37B1CA129E}"/>
              </a:ext>
            </a:extLst>
          </p:cNvPr>
          <p:cNvSpPr>
            <a:spLocks noGrp="1"/>
          </p:cNvSpPr>
          <p:nvPr>
            <p:ph type="dt" sz="half" idx="10"/>
          </p:nvPr>
        </p:nvSpPr>
        <p:spPr/>
        <p:txBody>
          <a:bodyPr/>
          <a:lstStyle/>
          <a:p>
            <a:fld id="{911329E1-11D7-074B-99BE-6F0B287000FE}" type="datetimeFigureOut">
              <a:rPr lang="en-US" smtClean="0"/>
              <a:t>1/8/2024</a:t>
            </a:fld>
            <a:endParaRPr lang="en-US"/>
          </a:p>
        </p:txBody>
      </p:sp>
      <p:sp>
        <p:nvSpPr>
          <p:cNvPr id="5" name="Footer Placeholder 4">
            <a:extLst>
              <a:ext uri="{FF2B5EF4-FFF2-40B4-BE49-F238E27FC236}">
                <a16:creationId xmlns:a16="http://schemas.microsoft.com/office/drawing/2014/main" id="{9C58C1A6-FE03-BE8A-1417-F7D7C08C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C4227-AA77-FABC-1119-09F4343AF43C}"/>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354255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1C9C-D971-BA07-1C6F-29943BE58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D2E0B-7485-B1D3-4E12-92A501273CF5}"/>
              </a:ext>
            </a:extLst>
          </p:cNvPr>
          <p:cNvSpPr>
            <a:spLocks noGrp="1"/>
          </p:cNvSpPr>
          <p:nvPr>
            <p:ph type="dt" sz="half" idx="10"/>
          </p:nvPr>
        </p:nvSpPr>
        <p:spPr/>
        <p:txBody>
          <a:bodyPr/>
          <a:lstStyle/>
          <a:p>
            <a:fld id="{911329E1-11D7-074B-99BE-6F0B287000FE}" type="datetimeFigureOut">
              <a:rPr lang="en-US" smtClean="0"/>
              <a:t>1/8/2024</a:t>
            </a:fld>
            <a:endParaRPr lang="en-US"/>
          </a:p>
        </p:txBody>
      </p:sp>
      <p:sp>
        <p:nvSpPr>
          <p:cNvPr id="4" name="Footer Placeholder 3">
            <a:extLst>
              <a:ext uri="{FF2B5EF4-FFF2-40B4-BE49-F238E27FC236}">
                <a16:creationId xmlns:a16="http://schemas.microsoft.com/office/drawing/2014/main" id="{BA94C21B-8B6A-DCD5-132D-BE8FDCA3E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DCB18-FB00-2BAC-0D19-20EEE189D07D}"/>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178287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047AF-5CB2-A0D2-9DFF-26D97B5A4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C775C-1056-9FB0-C58E-6CD0EB074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DD618-C153-DF0B-E9F8-BBCDBE315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329E1-11D7-074B-99BE-6F0B287000FE}" type="datetimeFigureOut">
              <a:rPr lang="en-US" smtClean="0"/>
              <a:t>1/8/2024</a:t>
            </a:fld>
            <a:endParaRPr lang="en-US"/>
          </a:p>
        </p:txBody>
      </p:sp>
      <p:sp>
        <p:nvSpPr>
          <p:cNvPr id="5" name="Footer Placeholder 4">
            <a:extLst>
              <a:ext uri="{FF2B5EF4-FFF2-40B4-BE49-F238E27FC236}">
                <a16:creationId xmlns:a16="http://schemas.microsoft.com/office/drawing/2014/main" id="{20D67EA4-11AE-F369-2DA5-55AF97668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2C1396-6EA1-E9BA-475A-6772D252C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52CD-6370-0749-B443-35EAB882344C}" type="slidenum">
              <a:rPr lang="en-US" smtClean="0"/>
              <a:t>‹#›</a:t>
            </a:fld>
            <a:endParaRPr lang="en-US"/>
          </a:p>
        </p:txBody>
      </p:sp>
    </p:spTree>
    <p:extLst>
      <p:ext uri="{BB962C8B-B14F-4D97-AF65-F5344CB8AC3E}">
        <p14:creationId xmlns:p14="http://schemas.microsoft.com/office/powerpoint/2010/main" val="201678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235F5D9-3BBA-DEBC-0B0E-726ED1817ED7}"/>
              </a:ext>
            </a:extLst>
          </p:cNvPr>
          <p:cNvSpPr/>
          <p:nvPr/>
        </p:nvSpPr>
        <p:spPr>
          <a:xfrm>
            <a:off x="-231574" y="-23751"/>
            <a:ext cx="8858993" cy="7030193"/>
          </a:xfrm>
          <a:custGeom>
            <a:avLst/>
            <a:gdLst>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823367 w 8823367"/>
              <a:gd name="connsiteY8" fmla="*/ 4963886 h 7030193"/>
              <a:gd name="connsiteX9" fmla="*/ 7006442 w 8823367"/>
              <a:gd name="connsiteY9" fmla="*/ 6887689 h 7030193"/>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609611 w 8823367"/>
              <a:gd name="connsiteY8" fmla="*/ 5902036 h 7030193"/>
              <a:gd name="connsiteX9" fmla="*/ 7006442 w 8823367"/>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23367 w 9274630"/>
              <a:gd name="connsiteY6" fmla="*/ 1401289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82744 w 9274630"/>
              <a:gd name="connsiteY6" fmla="*/ 1187533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001497"/>
              <a:gd name="connsiteY0" fmla="*/ 6887689 h 7030193"/>
              <a:gd name="connsiteX1" fmla="*/ 0 w 9001497"/>
              <a:gd name="connsiteY1" fmla="*/ 6887689 h 7030193"/>
              <a:gd name="connsiteX2" fmla="*/ 0 w 9001497"/>
              <a:gd name="connsiteY2" fmla="*/ 7030193 h 7030193"/>
              <a:gd name="connsiteX3" fmla="*/ 0 w 9001497"/>
              <a:gd name="connsiteY3" fmla="*/ 0 h 7030193"/>
              <a:gd name="connsiteX4" fmla="*/ 486889 w 9001497"/>
              <a:gd name="connsiteY4" fmla="*/ 0 h 7030193"/>
              <a:gd name="connsiteX5" fmla="*/ 7422078 w 9001497"/>
              <a:gd name="connsiteY5" fmla="*/ 0 h 7030193"/>
              <a:gd name="connsiteX6" fmla="*/ 8882744 w 9001497"/>
              <a:gd name="connsiteY6" fmla="*/ 1187533 h 7030193"/>
              <a:gd name="connsiteX7" fmla="*/ 9001497 w 9001497"/>
              <a:gd name="connsiteY7" fmla="*/ 3396344 h 7030193"/>
              <a:gd name="connsiteX8" fmla="*/ 8609611 w 9001497"/>
              <a:gd name="connsiteY8" fmla="*/ 5902036 h 7030193"/>
              <a:gd name="connsiteX9" fmla="*/ 7006442 w 9001497"/>
              <a:gd name="connsiteY9" fmla="*/ 6887689 h 7030193"/>
              <a:gd name="connsiteX0" fmla="*/ 7006442 w 8882744"/>
              <a:gd name="connsiteY0" fmla="*/ 6887689 h 7030193"/>
              <a:gd name="connsiteX1" fmla="*/ 0 w 8882744"/>
              <a:gd name="connsiteY1" fmla="*/ 6887689 h 7030193"/>
              <a:gd name="connsiteX2" fmla="*/ 0 w 8882744"/>
              <a:gd name="connsiteY2" fmla="*/ 7030193 h 7030193"/>
              <a:gd name="connsiteX3" fmla="*/ 0 w 8882744"/>
              <a:gd name="connsiteY3" fmla="*/ 0 h 7030193"/>
              <a:gd name="connsiteX4" fmla="*/ 486889 w 8882744"/>
              <a:gd name="connsiteY4" fmla="*/ 0 h 7030193"/>
              <a:gd name="connsiteX5" fmla="*/ 7422078 w 8882744"/>
              <a:gd name="connsiteY5" fmla="*/ 0 h 7030193"/>
              <a:gd name="connsiteX6" fmla="*/ 8882744 w 8882744"/>
              <a:gd name="connsiteY6" fmla="*/ 1187533 h 7030193"/>
              <a:gd name="connsiteX7" fmla="*/ 8858993 w 8882744"/>
              <a:gd name="connsiteY7" fmla="*/ 3716977 h 7030193"/>
              <a:gd name="connsiteX8" fmla="*/ 8609611 w 8882744"/>
              <a:gd name="connsiteY8" fmla="*/ 5902036 h 7030193"/>
              <a:gd name="connsiteX9" fmla="*/ 7006442 w 8882744"/>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09611 w 8858993"/>
              <a:gd name="connsiteY8" fmla="*/ 5902036 h 7030193"/>
              <a:gd name="connsiteX9" fmla="*/ 7006442 w 8858993"/>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45237 w 8858993"/>
              <a:gd name="connsiteY8" fmla="*/ 5367646 h 7030193"/>
              <a:gd name="connsiteX9" fmla="*/ 7006442 w 8858993"/>
              <a:gd name="connsiteY9" fmla="*/ 6887689 h 703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993" h="7030193">
                <a:moveTo>
                  <a:pt x="7006442" y="6887689"/>
                </a:moveTo>
                <a:lnTo>
                  <a:pt x="0" y="6887689"/>
                </a:lnTo>
                <a:lnTo>
                  <a:pt x="0" y="7030193"/>
                </a:lnTo>
                <a:lnTo>
                  <a:pt x="0" y="0"/>
                </a:lnTo>
                <a:lnTo>
                  <a:pt x="486889" y="0"/>
                </a:lnTo>
                <a:lnTo>
                  <a:pt x="7422078" y="0"/>
                </a:lnTo>
                <a:lnTo>
                  <a:pt x="8716489" y="1104406"/>
                </a:lnTo>
                <a:lnTo>
                  <a:pt x="8858993" y="3716977"/>
                </a:lnTo>
                <a:lnTo>
                  <a:pt x="8645237" y="5367646"/>
                </a:lnTo>
                <a:lnTo>
                  <a:pt x="7006442" y="6887689"/>
                </a:lnTo>
                <a:close/>
              </a:path>
            </a:pathLst>
          </a:cu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ABA22-ED43-E896-0BC8-C1A8E81C9702}"/>
              </a:ext>
            </a:extLst>
          </p:cNvPr>
          <p:cNvPicPr>
            <a:picLocks noChangeAspect="1"/>
          </p:cNvPicPr>
          <p:nvPr/>
        </p:nvPicPr>
        <p:blipFill>
          <a:blip r:embed="rId3"/>
          <a:stretch>
            <a:fillRect/>
          </a:stretch>
        </p:blipFill>
        <p:spPr>
          <a:xfrm>
            <a:off x="-664614" y="-138991"/>
            <a:ext cx="10309289" cy="7032694"/>
          </a:xfrm>
          <a:prstGeom prst="rect">
            <a:avLst/>
          </a:prstGeom>
          <a:ln>
            <a:noFill/>
          </a:ln>
          <a:effectLst/>
        </p:spPr>
      </p:pic>
      <p:pic>
        <p:nvPicPr>
          <p:cNvPr id="5" name="Picture 4">
            <a:extLst>
              <a:ext uri="{FF2B5EF4-FFF2-40B4-BE49-F238E27FC236}">
                <a16:creationId xmlns:a16="http://schemas.microsoft.com/office/drawing/2014/main" id="{AC837375-EF6E-B97D-D492-42204E67D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3" name="Subtitle 2">
            <a:extLst>
              <a:ext uri="{FF2B5EF4-FFF2-40B4-BE49-F238E27FC236}">
                <a16:creationId xmlns:a16="http://schemas.microsoft.com/office/drawing/2014/main" id="{47C04C89-0EF9-93A9-88CC-CEE89B8BD944}"/>
              </a:ext>
            </a:extLst>
          </p:cNvPr>
          <p:cNvSpPr>
            <a:spLocks noGrp="1"/>
          </p:cNvSpPr>
          <p:nvPr>
            <p:ph type="subTitle" idx="1"/>
          </p:nvPr>
        </p:nvSpPr>
        <p:spPr>
          <a:xfrm>
            <a:off x="8736227" y="1571840"/>
            <a:ext cx="3514677" cy="2424587"/>
          </a:xfrm>
        </p:spPr>
        <p:txBody>
          <a:bodyPr>
            <a:normAutofit fontScale="92500" lnSpcReduction="10000"/>
          </a:bodyPr>
          <a:lstStyle/>
          <a:p>
            <a:r>
              <a:rPr lang="en-US" sz="36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rPr>
              <a:t>Artificial Intelligence in Neurology</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Fawad A. Khan, MD </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Ochsner Neurosciences Institute </a:t>
            </a:r>
          </a:p>
        </p:txBody>
      </p:sp>
      <p:sp>
        <p:nvSpPr>
          <p:cNvPr id="16" name="TextBox 15">
            <a:extLst>
              <a:ext uri="{FF2B5EF4-FFF2-40B4-BE49-F238E27FC236}">
                <a16:creationId xmlns:a16="http://schemas.microsoft.com/office/drawing/2014/main" id="{CC7E6E71-F700-A503-95D8-4264F8C24DC6}"/>
              </a:ext>
            </a:extLst>
          </p:cNvPr>
          <p:cNvSpPr txBox="1"/>
          <p:nvPr/>
        </p:nvSpPr>
        <p:spPr>
          <a:xfrm>
            <a:off x="175450" y="4489179"/>
            <a:ext cx="6531428" cy="369332"/>
          </a:xfrm>
          <a:prstGeom prst="rect">
            <a:avLst/>
          </a:prstGeom>
          <a:noFill/>
        </p:spPr>
        <p:txBody>
          <a:bodyPr wrap="square">
            <a:spAutoFit/>
          </a:bodyPr>
          <a:lstStyle/>
          <a:p>
            <a:r>
              <a:rPr lang="en-US" dirty="0">
                <a:solidFill>
                  <a:schemeClr val="accent6">
                    <a:lumMod val="60000"/>
                    <a:lumOff val="40000"/>
                  </a:schemeClr>
                </a:solidFill>
                <a:latin typeface="Museo Sans 300" panose="02000000000000000000" pitchFamily="2" charset="77"/>
                <a:ea typeface="Tahoma" panose="020B0604030504040204" pitchFamily="34" charset="0"/>
                <a:cs typeface="Tahoma" panose="020B0604030504040204" pitchFamily="34" charset="0"/>
              </a:rPr>
              <a:t>Key Largo, Florida</a:t>
            </a:r>
          </a:p>
        </p:txBody>
      </p:sp>
      <p:sp>
        <p:nvSpPr>
          <p:cNvPr id="18" name="TextBox 17">
            <a:extLst>
              <a:ext uri="{FF2B5EF4-FFF2-40B4-BE49-F238E27FC236}">
                <a16:creationId xmlns:a16="http://schemas.microsoft.com/office/drawing/2014/main" id="{F07AFE3B-A971-D01C-50F0-4CF2733820CC}"/>
              </a:ext>
            </a:extLst>
          </p:cNvPr>
          <p:cNvSpPr txBox="1"/>
          <p:nvPr/>
        </p:nvSpPr>
        <p:spPr>
          <a:xfrm>
            <a:off x="167701" y="4149746"/>
            <a:ext cx="6466114" cy="430887"/>
          </a:xfrm>
          <a:prstGeom prst="rect">
            <a:avLst/>
          </a:prstGeom>
          <a:noFill/>
        </p:spPr>
        <p:txBody>
          <a:bodyPr wrap="square">
            <a:spAutoFit/>
          </a:bodyPr>
          <a:lstStyle/>
          <a:p>
            <a:r>
              <a:rPr lang="en-US" sz="2100" dirty="0">
                <a:solidFill>
                  <a:schemeClr val="bg1"/>
                </a:solidFill>
                <a:latin typeface="Bree Serif" panose="02000503040000020004" pitchFamily="2" charset="77"/>
                <a:ea typeface="Tahoma" panose="020B0604030504040204" pitchFamily="34" charset="0"/>
                <a:cs typeface="Tahoma" panose="020B0604030504040204" pitchFamily="34" charset="0"/>
              </a:rPr>
              <a:t>January 13-16, 2024</a:t>
            </a:r>
          </a:p>
        </p:txBody>
      </p:sp>
      <p:pic>
        <p:nvPicPr>
          <p:cNvPr id="19" name="Picture 18">
            <a:extLst>
              <a:ext uri="{FF2B5EF4-FFF2-40B4-BE49-F238E27FC236}">
                <a16:creationId xmlns:a16="http://schemas.microsoft.com/office/drawing/2014/main" id="{DA56234A-313C-6F97-C957-C8E56FA80768}"/>
              </a:ext>
            </a:extLst>
          </p:cNvPr>
          <p:cNvPicPr>
            <a:picLocks noChangeAspect="1"/>
          </p:cNvPicPr>
          <p:nvPr/>
        </p:nvPicPr>
        <p:blipFill>
          <a:blip r:embed="rId5"/>
          <a:stretch>
            <a:fillRect/>
          </a:stretch>
        </p:blipFill>
        <p:spPr>
          <a:xfrm rot="10800000">
            <a:off x="-2473120" y="4853164"/>
            <a:ext cx="4864100" cy="101600"/>
          </a:xfrm>
          <a:prstGeom prst="rect">
            <a:avLst/>
          </a:prstGeom>
        </p:spPr>
      </p:pic>
    </p:spTree>
    <p:extLst>
      <p:ext uri="{BB962C8B-B14F-4D97-AF65-F5344CB8AC3E}">
        <p14:creationId xmlns:p14="http://schemas.microsoft.com/office/powerpoint/2010/main" val="3096839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AI in neurology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166255" y="3171187"/>
            <a:ext cx="4156363" cy="3421090"/>
          </a:xfrm>
        </p:spPr>
        <p:txBody>
          <a:bodyPr>
            <a:normAutofit fontScale="92500" lnSpcReduction="20000"/>
          </a:bodyPr>
          <a:lstStyle/>
          <a:p>
            <a:pPr algn="l"/>
            <a:r>
              <a:rPr lang="en-US" dirty="0">
                <a:latin typeface="Times New Roman" panose="02020603050405020304" pitchFamily="18" charset="0"/>
                <a:cs typeface="Times New Roman" panose="02020603050405020304" pitchFamily="18" charset="0"/>
              </a:rPr>
              <a:t>A systematic review was performed in accordance with the PRISMA guidelines using Medline, EBM Reviews, Embase, Psych Info, and Cochrane Databases, focusing on human studies that used ML to directly address a clinical problem</a:t>
            </a:r>
          </a:p>
          <a:p>
            <a:pPr algn="l"/>
            <a:r>
              <a:rPr lang="en-US" dirty="0">
                <a:latin typeface="Times New Roman" panose="02020603050405020304" pitchFamily="18" charset="0"/>
                <a:cs typeface="Times New Roman" panose="02020603050405020304" pitchFamily="18" charset="0"/>
              </a:rPr>
              <a:t>Included studies were published from January 1, 2000 to May 1, 2018</a:t>
            </a:r>
          </a:p>
          <a:p>
            <a:pPr algn="l"/>
            <a:r>
              <a:rPr lang="en-US" sz="1100" dirty="0">
                <a:latin typeface="Times New Roman" panose="02020603050405020304" pitchFamily="18" charset="0"/>
                <a:cs typeface="Times New Roman" panose="02020603050405020304" pitchFamily="18" charset="0"/>
              </a:rPr>
              <a:t>Ben-Israel D, Jacobs WB, </a:t>
            </a:r>
            <a:r>
              <a:rPr lang="en-US" sz="1100" dirty="0" err="1">
                <a:latin typeface="Times New Roman" panose="02020603050405020304" pitchFamily="18" charset="0"/>
                <a:cs typeface="Times New Roman" panose="02020603050405020304" pitchFamily="18" charset="0"/>
              </a:rPr>
              <a:t>Casha</a:t>
            </a:r>
            <a:r>
              <a:rPr lang="en-US" sz="1100" dirty="0">
                <a:latin typeface="Times New Roman" panose="02020603050405020304" pitchFamily="18" charset="0"/>
                <a:cs typeface="Times New Roman" panose="02020603050405020304" pitchFamily="18" charset="0"/>
              </a:rPr>
              <a:t> S, Lang S, Ryu WHA, de </a:t>
            </a:r>
            <a:r>
              <a:rPr lang="en-US" sz="1100" dirty="0" err="1">
                <a:latin typeface="Times New Roman" panose="02020603050405020304" pitchFamily="18" charset="0"/>
                <a:cs typeface="Times New Roman" panose="02020603050405020304" pitchFamily="18" charset="0"/>
              </a:rPr>
              <a:t>Lotbiniere</a:t>
            </a:r>
            <a:r>
              <a:rPr lang="en-US" sz="1100" dirty="0">
                <a:latin typeface="Times New Roman" panose="02020603050405020304" pitchFamily="18" charset="0"/>
                <a:cs typeface="Times New Roman" panose="02020603050405020304" pitchFamily="18" charset="0"/>
              </a:rPr>
              <a:t>-Bassett M, </a:t>
            </a:r>
            <a:r>
              <a:rPr lang="en-US" sz="1100" dirty="0" err="1">
                <a:latin typeface="Times New Roman" panose="02020603050405020304" pitchFamily="18" charset="0"/>
                <a:cs typeface="Times New Roman" panose="02020603050405020304" pitchFamily="18" charset="0"/>
              </a:rPr>
              <a:t>Cadotte</a:t>
            </a:r>
            <a:r>
              <a:rPr lang="en-US" sz="1100" dirty="0">
                <a:latin typeface="Times New Roman" panose="02020603050405020304" pitchFamily="18" charset="0"/>
                <a:cs typeface="Times New Roman" panose="02020603050405020304" pitchFamily="18" charset="0"/>
              </a:rPr>
              <a:t> DW. The impact of machine learning on patient care: A systematic review. </a:t>
            </a:r>
            <a:r>
              <a:rPr lang="en-US" sz="1100" dirty="0" err="1">
                <a:latin typeface="Times New Roman" panose="02020603050405020304" pitchFamily="18" charset="0"/>
                <a:cs typeface="Times New Roman" panose="02020603050405020304" pitchFamily="18" charset="0"/>
              </a:rPr>
              <a:t>Artif</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Intell</a:t>
            </a:r>
            <a:r>
              <a:rPr lang="en-US" sz="1100" dirty="0">
                <a:latin typeface="Times New Roman" panose="02020603050405020304" pitchFamily="18" charset="0"/>
                <a:cs typeface="Times New Roman" panose="02020603050405020304" pitchFamily="18" charset="0"/>
              </a:rPr>
              <a:t> Med. 2020 Mar;103:101785. </a:t>
            </a:r>
            <a:r>
              <a:rPr lang="en-US" sz="1100" dirty="0" err="1">
                <a:latin typeface="Times New Roman" panose="02020603050405020304" pitchFamily="18" charset="0"/>
                <a:cs typeface="Times New Roman" panose="02020603050405020304" pitchFamily="18" charset="0"/>
              </a:rPr>
              <a:t>doi</a:t>
            </a:r>
            <a:r>
              <a:rPr lang="en-US" sz="1100" dirty="0">
                <a:latin typeface="Times New Roman" panose="02020603050405020304" pitchFamily="18" charset="0"/>
                <a:cs typeface="Times New Roman" panose="02020603050405020304" pitchFamily="18" charset="0"/>
              </a:rPr>
              <a:t>: 10.1016/j.artmed.2019.101785. </a:t>
            </a:r>
          </a:p>
          <a:p>
            <a:pPr algn="l"/>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31AFE0-AABC-3B3E-4164-8D838F01EE8A}"/>
              </a:ext>
            </a:extLst>
          </p:cNvPr>
          <p:cNvPicPr>
            <a:picLocks noChangeAspect="1"/>
          </p:cNvPicPr>
          <p:nvPr/>
        </p:nvPicPr>
        <p:blipFill>
          <a:blip r:embed="rId3"/>
          <a:stretch>
            <a:fillRect/>
          </a:stretch>
        </p:blipFill>
        <p:spPr>
          <a:xfrm>
            <a:off x="166255" y="1566337"/>
            <a:ext cx="4322618" cy="1340442"/>
          </a:xfrm>
          <a:prstGeom prst="rect">
            <a:avLst/>
          </a:prstGeom>
          <a:ln>
            <a:solidFill>
              <a:schemeClr val="accent5">
                <a:lumMod val="75000"/>
              </a:schemeClr>
            </a:solidFill>
          </a:ln>
        </p:spPr>
      </p:pic>
      <p:pic>
        <p:nvPicPr>
          <p:cNvPr id="8" name="Picture 7">
            <a:extLst>
              <a:ext uri="{FF2B5EF4-FFF2-40B4-BE49-F238E27FC236}">
                <a16:creationId xmlns:a16="http://schemas.microsoft.com/office/drawing/2014/main" id="{949CF2B8-B25C-2324-6C41-10CEE4B16EE6}"/>
              </a:ext>
            </a:extLst>
          </p:cNvPr>
          <p:cNvPicPr>
            <a:picLocks noChangeAspect="1"/>
          </p:cNvPicPr>
          <p:nvPr/>
        </p:nvPicPr>
        <p:blipFill>
          <a:blip r:embed="rId4"/>
          <a:stretch>
            <a:fillRect/>
          </a:stretch>
        </p:blipFill>
        <p:spPr>
          <a:xfrm>
            <a:off x="4554912" y="1566337"/>
            <a:ext cx="7470833" cy="5025940"/>
          </a:xfrm>
          <a:prstGeom prst="rect">
            <a:avLst/>
          </a:prstGeom>
          <a:ln>
            <a:solidFill>
              <a:schemeClr val="accent5">
                <a:lumMod val="75000"/>
              </a:schemeClr>
            </a:solidFill>
          </a:ln>
        </p:spPr>
      </p:pic>
      <p:sp>
        <p:nvSpPr>
          <p:cNvPr id="10" name="Arrow: Down 9">
            <a:extLst>
              <a:ext uri="{FF2B5EF4-FFF2-40B4-BE49-F238E27FC236}">
                <a16:creationId xmlns:a16="http://schemas.microsoft.com/office/drawing/2014/main" id="{2747C7D9-157F-4FD1-69D5-8537B7AD2472}"/>
              </a:ext>
            </a:extLst>
          </p:cNvPr>
          <p:cNvSpPr/>
          <p:nvPr/>
        </p:nvSpPr>
        <p:spPr>
          <a:xfrm>
            <a:off x="8318036" y="1151833"/>
            <a:ext cx="484632" cy="166461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80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EEG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dirty="0">
                <a:latin typeface="Museo Sans 500" panose="02000000000000000000" pitchFamily="2" charset="77"/>
              </a:rPr>
              <a:t>.</a:t>
            </a:r>
          </a:p>
        </p:txBody>
      </p:sp>
      <p:sp>
        <p:nvSpPr>
          <p:cNvPr id="4" name="TextBox 3">
            <a:extLst>
              <a:ext uri="{FF2B5EF4-FFF2-40B4-BE49-F238E27FC236}">
                <a16:creationId xmlns:a16="http://schemas.microsoft.com/office/drawing/2014/main" id="{C844BB02-D40A-C7A6-AE14-6032C7211F57}"/>
              </a:ext>
            </a:extLst>
          </p:cNvPr>
          <p:cNvSpPr txBox="1"/>
          <p:nvPr/>
        </p:nvSpPr>
        <p:spPr>
          <a:xfrm>
            <a:off x="317500" y="2879745"/>
            <a:ext cx="5715000" cy="193899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Epilog EEG data from patients at clinical partner epilepsy centers were used to determine which specific features, machine learning model types, and machine learning model hyperparameters.</a:t>
            </a:r>
          </a:p>
          <a:p>
            <a:pPr lvl="1"/>
            <a:r>
              <a:rPr lang="en-US" sz="1000" dirty="0">
                <a:latin typeface="Times New Roman" panose="02020603050405020304" pitchFamily="18" charset="0"/>
                <a:cs typeface="Times New Roman" panose="02020603050405020304" pitchFamily="18" charset="0"/>
              </a:rPr>
              <a:t>Frankel MA, Lehmkuhle MJ, Spitz MC, Newman BJ, Richards SV, Arain AM. Wearable Reduced-Channel EEG System for Remote Seizure Monitoring. Front Neurol. 2021 Oct 18;12:728484. </a:t>
            </a:r>
            <a:r>
              <a:rPr lang="en-US" sz="1000" dirty="0" err="1">
                <a:latin typeface="Times New Roman" panose="02020603050405020304" pitchFamily="18" charset="0"/>
                <a:cs typeface="Times New Roman" panose="02020603050405020304" pitchFamily="18" charset="0"/>
              </a:rPr>
              <a:t>doi</a:t>
            </a:r>
            <a:r>
              <a:rPr lang="en-US" sz="1000" dirty="0">
                <a:latin typeface="Times New Roman" panose="02020603050405020304" pitchFamily="18" charset="0"/>
                <a:cs typeface="Times New Roman" panose="02020603050405020304" pitchFamily="18" charset="0"/>
              </a:rPr>
              <a:t>: 10.3389/fneur.2021.728484</a:t>
            </a:r>
          </a:p>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CF6A65B-FEFB-AB45-4600-EC8A67CD5C43}"/>
              </a:ext>
            </a:extLst>
          </p:cNvPr>
          <p:cNvPicPr>
            <a:picLocks noChangeAspect="1"/>
          </p:cNvPicPr>
          <p:nvPr/>
        </p:nvPicPr>
        <p:blipFill>
          <a:blip r:embed="rId3"/>
          <a:stretch>
            <a:fillRect/>
          </a:stretch>
        </p:blipFill>
        <p:spPr>
          <a:xfrm>
            <a:off x="6892678" y="1080584"/>
            <a:ext cx="4356100" cy="2739638"/>
          </a:xfrm>
          <a:prstGeom prst="rect">
            <a:avLst/>
          </a:prstGeom>
        </p:spPr>
      </p:pic>
      <p:pic>
        <p:nvPicPr>
          <p:cNvPr id="11" name="Picture 10">
            <a:extLst>
              <a:ext uri="{FF2B5EF4-FFF2-40B4-BE49-F238E27FC236}">
                <a16:creationId xmlns:a16="http://schemas.microsoft.com/office/drawing/2014/main" id="{6F7EE4F9-C1FF-1A6A-1DA5-C2BDB36C6D21}"/>
              </a:ext>
            </a:extLst>
          </p:cNvPr>
          <p:cNvPicPr>
            <a:picLocks noChangeAspect="1"/>
          </p:cNvPicPr>
          <p:nvPr/>
        </p:nvPicPr>
        <p:blipFill>
          <a:blip r:embed="rId4"/>
          <a:stretch>
            <a:fillRect/>
          </a:stretch>
        </p:blipFill>
        <p:spPr>
          <a:xfrm>
            <a:off x="6784975" y="3849241"/>
            <a:ext cx="4962525" cy="2457450"/>
          </a:xfrm>
          <a:prstGeom prst="rect">
            <a:avLst/>
          </a:prstGeom>
        </p:spPr>
      </p:pic>
      <p:sp>
        <p:nvSpPr>
          <p:cNvPr id="13" name="TextBox 12">
            <a:extLst>
              <a:ext uri="{FF2B5EF4-FFF2-40B4-BE49-F238E27FC236}">
                <a16:creationId xmlns:a16="http://schemas.microsoft.com/office/drawing/2014/main" id="{C52AD3E6-CBE7-0CE9-AFEB-5D7DCED0DD21}"/>
              </a:ext>
            </a:extLst>
          </p:cNvPr>
          <p:cNvSpPr txBox="1"/>
          <p:nvPr/>
        </p:nvSpPr>
        <p:spPr>
          <a:xfrm>
            <a:off x="7696200" y="6515100"/>
            <a:ext cx="1968809" cy="246221"/>
          </a:xfrm>
          <a:prstGeom prst="rect">
            <a:avLst/>
          </a:prstGeom>
          <a:noFill/>
        </p:spPr>
        <p:txBody>
          <a:bodyPr wrap="none" rtlCol="0">
            <a:spAutoFit/>
          </a:bodyPr>
          <a:lstStyle/>
          <a:p>
            <a:r>
              <a:rPr lang="en-US" sz="1000" dirty="0"/>
              <a:t>https://ceribell.com/clarity-study/</a:t>
            </a:r>
          </a:p>
        </p:txBody>
      </p:sp>
      <p:sp>
        <p:nvSpPr>
          <p:cNvPr id="2" name="Rectangle 1">
            <a:extLst>
              <a:ext uri="{FF2B5EF4-FFF2-40B4-BE49-F238E27FC236}">
                <a16:creationId xmlns:a16="http://schemas.microsoft.com/office/drawing/2014/main" id="{3B68AFE3-5DB0-3F67-79DC-D8D0B0E84443}"/>
              </a:ext>
            </a:extLst>
          </p:cNvPr>
          <p:cNvSpPr/>
          <p:nvPr/>
        </p:nvSpPr>
        <p:spPr>
          <a:xfrm>
            <a:off x="9601201" y="2493818"/>
            <a:ext cx="351322" cy="105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195411-D24F-7CA7-A14A-1F5CA8689571}"/>
              </a:ext>
            </a:extLst>
          </p:cNvPr>
          <p:cNvSpPr/>
          <p:nvPr/>
        </p:nvSpPr>
        <p:spPr>
          <a:xfrm>
            <a:off x="6784975" y="3820222"/>
            <a:ext cx="804545" cy="208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5C3926-6981-AFF4-0B38-8B1784D24742}"/>
              </a:ext>
            </a:extLst>
          </p:cNvPr>
          <p:cNvSpPr/>
          <p:nvPr/>
        </p:nvSpPr>
        <p:spPr>
          <a:xfrm>
            <a:off x="10033462" y="4907743"/>
            <a:ext cx="955963" cy="1796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269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EEG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558800" y="1511300"/>
            <a:ext cx="11074400" cy="5003800"/>
          </a:xfrm>
        </p:spPr>
        <p:txBody>
          <a:bodyPr>
            <a:normAutofit/>
          </a:bodyPr>
          <a:lstStyle/>
          <a:p>
            <a:pPr algn="l"/>
            <a:r>
              <a:rPr lang="en-US" dirty="0">
                <a:latin typeface="Museo Sans 500" panose="02000000000000000000" pitchFamily="2" charset="77"/>
              </a:rPr>
              <a:t>.</a:t>
            </a:r>
          </a:p>
        </p:txBody>
      </p:sp>
      <p:sp>
        <p:nvSpPr>
          <p:cNvPr id="4" name="TextBox 3">
            <a:extLst>
              <a:ext uri="{FF2B5EF4-FFF2-40B4-BE49-F238E27FC236}">
                <a16:creationId xmlns:a16="http://schemas.microsoft.com/office/drawing/2014/main" id="{C844BB02-D40A-C7A6-AE14-6032C7211F57}"/>
              </a:ext>
            </a:extLst>
          </p:cNvPr>
          <p:cNvSpPr txBox="1"/>
          <p:nvPr/>
        </p:nvSpPr>
        <p:spPr>
          <a:xfrm>
            <a:off x="472482" y="1302891"/>
            <a:ext cx="11074400" cy="3139321"/>
          </a:xfrm>
          <a:prstGeom prst="rect">
            <a:avLst/>
          </a:prstGeom>
          <a:noFill/>
        </p:spPr>
        <p:txBody>
          <a:bodyPr wrap="square" rtlCol="0">
            <a:spAutoFit/>
          </a:bodyPr>
          <a:lstStyle/>
          <a:p>
            <a:r>
              <a:rPr lang="en-US" b="0" i="0" dirty="0">
                <a:solidFill>
                  <a:srgbClr val="414141"/>
                </a:solidFill>
                <a:effectLst/>
                <a:latin typeface="Noto Sans" panose="020B0502040504020204" pitchFamily="34" charset="0"/>
              </a:rPr>
              <a:t>Data were collected from 169 patients who wore </a:t>
            </a:r>
            <a:r>
              <a:rPr lang="en-US" dirty="0">
                <a:solidFill>
                  <a:srgbClr val="414141"/>
                </a:solidFill>
                <a:latin typeface="Noto Sans" panose="020B0502040504020204" pitchFamily="34" charset="0"/>
              </a:rPr>
              <a:t>a</a:t>
            </a:r>
            <a:r>
              <a:rPr lang="en-US" b="0" i="0" dirty="0">
                <a:solidFill>
                  <a:srgbClr val="414141"/>
                </a:solidFill>
                <a:effectLst/>
                <a:latin typeface="Noto Sans" panose="020B0502040504020204" pitchFamily="34" charset="0"/>
              </a:rPr>
              <a:t> wearable single-channel EEG sensors alongside standard-of-care 19+ wired-channel video-EEG monitoring. 58 of these patients had epileptologist-noted seizure activity in their wired EEG records. The raw, single-channel EEG data was processed through a pipeline that included denoising, detrending, and artifact rejection, standardized using a sliding window across the many-day record, and then reshaped into 2-s, non-overlapping segments. A total of 61 features were extracted for each data</a:t>
            </a:r>
          </a:p>
          <a:p>
            <a:endParaRPr lang="en-US" dirty="0"/>
          </a:p>
          <a:p>
            <a:r>
              <a:rPr lang="en-US" b="1" i="0" dirty="0">
                <a:solidFill>
                  <a:srgbClr val="414141"/>
                </a:solidFill>
                <a:effectLst/>
                <a:latin typeface="Noto Sans" panose="020B0502040504020204" pitchFamily="34" charset="0"/>
              </a:rPr>
              <a:t>Conclusions:</a:t>
            </a:r>
            <a:r>
              <a:rPr lang="en-US" b="0" i="0" dirty="0">
                <a:solidFill>
                  <a:srgbClr val="414141"/>
                </a:solidFill>
                <a:effectLst/>
                <a:latin typeface="Noto Sans" panose="020B0502040504020204" pitchFamily="34" charset="0"/>
              </a:rPr>
              <a:t> This work explored a machine learning framework that has the ability to detect seizures across a varied patient population from just a single-channel EEG wearable sensor. Our initial results of the segmented-data detection show promise that a non-patient-specific seizure detection algorithm can support those with seizure disorders in their everyday lives.</a:t>
            </a:r>
            <a:endParaRPr lang="en-US" dirty="0"/>
          </a:p>
        </p:txBody>
      </p:sp>
      <p:sp>
        <p:nvSpPr>
          <p:cNvPr id="13" name="TextBox 12">
            <a:extLst>
              <a:ext uri="{FF2B5EF4-FFF2-40B4-BE49-F238E27FC236}">
                <a16:creationId xmlns:a16="http://schemas.microsoft.com/office/drawing/2014/main" id="{C52AD3E6-CBE7-0CE9-AFEB-5D7DCED0DD21}"/>
              </a:ext>
            </a:extLst>
          </p:cNvPr>
          <p:cNvSpPr txBox="1"/>
          <p:nvPr/>
        </p:nvSpPr>
        <p:spPr>
          <a:xfrm>
            <a:off x="2590800" y="6515100"/>
            <a:ext cx="8470589" cy="246221"/>
          </a:xfrm>
          <a:prstGeom prst="rect">
            <a:avLst/>
          </a:prstGeom>
          <a:noFill/>
        </p:spPr>
        <p:txBody>
          <a:bodyPr wrap="none" rtlCol="0">
            <a:spAutoFit/>
          </a:bodyPr>
          <a:lstStyle/>
          <a:p>
            <a:r>
              <a:rPr lang="en-US" sz="1000" dirty="0"/>
              <a:t>https://www.aesnet.org/abstractslisting/non-patient-specific-seizure-detection-from-single-channel-eeg-using-data-standardization-and-feature-normalization</a:t>
            </a:r>
          </a:p>
        </p:txBody>
      </p:sp>
    </p:spTree>
    <p:extLst>
      <p:ext uri="{BB962C8B-B14F-4D97-AF65-F5344CB8AC3E}">
        <p14:creationId xmlns:p14="http://schemas.microsoft.com/office/powerpoint/2010/main" val="192540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EEG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dirty="0">
                <a:latin typeface="Museo Sans 500" panose="02000000000000000000" pitchFamily="2" charset="77"/>
              </a:rPr>
              <a:t>.</a:t>
            </a:r>
          </a:p>
        </p:txBody>
      </p:sp>
      <p:sp>
        <p:nvSpPr>
          <p:cNvPr id="13" name="TextBox 12">
            <a:extLst>
              <a:ext uri="{FF2B5EF4-FFF2-40B4-BE49-F238E27FC236}">
                <a16:creationId xmlns:a16="http://schemas.microsoft.com/office/drawing/2014/main" id="{C52AD3E6-CBE7-0CE9-AFEB-5D7DCED0DD21}"/>
              </a:ext>
            </a:extLst>
          </p:cNvPr>
          <p:cNvSpPr txBox="1"/>
          <p:nvPr/>
        </p:nvSpPr>
        <p:spPr>
          <a:xfrm>
            <a:off x="9189264" y="1265079"/>
            <a:ext cx="1968809" cy="246221"/>
          </a:xfrm>
          <a:prstGeom prst="rect">
            <a:avLst/>
          </a:prstGeom>
          <a:noFill/>
        </p:spPr>
        <p:txBody>
          <a:bodyPr wrap="none" rtlCol="0">
            <a:spAutoFit/>
          </a:bodyPr>
          <a:lstStyle/>
          <a:p>
            <a:r>
              <a:rPr lang="en-US" sz="1000" dirty="0"/>
              <a:t>https://ceribell.com/clarity-study/</a:t>
            </a:r>
          </a:p>
        </p:txBody>
      </p:sp>
      <p:pic>
        <p:nvPicPr>
          <p:cNvPr id="5" name="Picture 4">
            <a:extLst>
              <a:ext uri="{FF2B5EF4-FFF2-40B4-BE49-F238E27FC236}">
                <a16:creationId xmlns:a16="http://schemas.microsoft.com/office/drawing/2014/main" id="{951BEBEF-3B55-8B76-31D8-79FAD35F8355}"/>
              </a:ext>
            </a:extLst>
          </p:cNvPr>
          <p:cNvPicPr>
            <a:picLocks noChangeAspect="1"/>
          </p:cNvPicPr>
          <p:nvPr/>
        </p:nvPicPr>
        <p:blipFill>
          <a:blip r:embed="rId3"/>
          <a:stretch>
            <a:fillRect/>
          </a:stretch>
        </p:blipFill>
        <p:spPr>
          <a:xfrm>
            <a:off x="98426" y="1151833"/>
            <a:ext cx="8564912" cy="2671034"/>
          </a:xfrm>
          <a:prstGeom prst="rect">
            <a:avLst/>
          </a:prstGeom>
          <a:ln>
            <a:solidFill>
              <a:schemeClr val="tx1"/>
            </a:solidFill>
          </a:ln>
        </p:spPr>
      </p:pic>
      <p:pic>
        <p:nvPicPr>
          <p:cNvPr id="12" name="Picture 11">
            <a:extLst>
              <a:ext uri="{FF2B5EF4-FFF2-40B4-BE49-F238E27FC236}">
                <a16:creationId xmlns:a16="http://schemas.microsoft.com/office/drawing/2014/main" id="{F2C1B485-0DE0-B188-32AB-50F8E1E20E75}"/>
              </a:ext>
            </a:extLst>
          </p:cNvPr>
          <p:cNvPicPr>
            <a:picLocks noChangeAspect="1"/>
          </p:cNvPicPr>
          <p:nvPr/>
        </p:nvPicPr>
        <p:blipFill>
          <a:blip r:embed="rId4"/>
          <a:stretch>
            <a:fillRect/>
          </a:stretch>
        </p:blipFill>
        <p:spPr>
          <a:xfrm>
            <a:off x="98425" y="4253583"/>
            <a:ext cx="6305550" cy="2419350"/>
          </a:xfrm>
          <a:prstGeom prst="rect">
            <a:avLst/>
          </a:prstGeom>
          <a:ln>
            <a:solidFill>
              <a:schemeClr val="tx1"/>
            </a:solidFill>
          </a:ln>
        </p:spPr>
      </p:pic>
      <p:sp>
        <p:nvSpPr>
          <p:cNvPr id="14" name="TextBox 13">
            <a:extLst>
              <a:ext uri="{FF2B5EF4-FFF2-40B4-BE49-F238E27FC236}">
                <a16:creationId xmlns:a16="http://schemas.microsoft.com/office/drawing/2014/main" id="{E153F28C-9E6D-4FBA-B751-33627CDCB764}"/>
              </a:ext>
            </a:extLst>
          </p:cNvPr>
          <p:cNvSpPr txBox="1"/>
          <p:nvPr/>
        </p:nvSpPr>
        <p:spPr>
          <a:xfrm>
            <a:off x="6507976" y="4252666"/>
            <a:ext cx="5362575"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4 of 21 patients with cardiac arrest (19.0%) who underwent Rapid-EEG monitoring had multiple electrographic seizures, and 2 of those patients (9.5%) had electrographic status epilepticus within the first 24 h of the study. None of these ictal abnormalities were detected by the seizure detection system. The system showed 0% seizure burden throughout the entirety of all four Rapid-EEG recordings, including the EEG pages that showed definite seizures or status epilepticus.</a:t>
            </a:r>
          </a:p>
        </p:txBody>
      </p:sp>
      <p:sp>
        <p:nvSpPr>
          <p:cNvPr id="2" name="Rectangle 1">
            <a:extLst>
              <a:ext uri="{FF2B5EF4-FFF2-40B4-BE49-F238E27FC236}">
                <a16:creationId xmlns:a16="http://schemas.microsoft.com/office/drawing/2014/main" id="{F35920AB-2BF8-7E0E-CF87-0E2DE8F62BF5}"/>
              </a:ext>
            </a:extLst>
          </p:cNvPr>
          <p:cNvSpPr/>
          <p:nvPr/>
        </p:nvSpPr>
        <p:spPr>
          <a:xfrm>
            <a:off x="2655895" y="2550211"/>
            <a:ext cx="183799" cy="873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A06909-44C1-BF48-4C93-C7098D8BE36D}"/>
              </a:ext>
            </a:extLst>
          </p:cNvPr>
          <p:cNvSpPr/>
          <p:nvPr/>
        </p:nvSpPr>
        <p:spPr>
          <a:xfrm>
            <a:off x="4856888" y="2504261"/>
            <a:ext cx="225154" cy="45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42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Example </a:t>
            </a:r>
          </a:p>
        </p:txBody>
      </p:sp>
      <p:pic>
        <p:nvPicPr>
          <p:cNvPr id="3" name="Picture 2">
            <a:extLst>
              <a:ext uri="{FF2B5EF4-FFF2-40B4-BE49-F238E27FC236}">
                <a16:creationId xmlns:a16="http://schemas.microsoft.com/office/drawing/2014/main" id="{C86299ED-D875-5391-9B0F-8F39A34644EA}"/>
              </a:ext>
            </a:extLst>
          </p:cNvPr>
          <p:cNvPicPr>
            <a:picLocks noChangeAspect="1"/>
          </p:cNvPicPr>
          <p:nvPr/>
        </p:nvPicPr>
        <p:blipFill>
          <a:blip r:embed="rId3"/>
          <a:stretch>
            <a:fillRect/>
          </a:stretch>
        </p:blipFill>
        <p:spPr>
          <a:xfrm>
            <a:off x="1056481" y="1151833"/>
            <a:ext cx="10079038" cy="5670433"/>
          </a:xfrm>
          <a:prstGeom prst="rect">
            <a:avLst/>
          </a:prstGeom>
          <a:ln>
            <a:solidFill>
              <a:schemeClr val="tx1"/>
            </a:solidFill>
          </a:ln>
        </p:spPr>
      </p:pic>
      <p:sp>
        <p:nvSpPr>
          <p:cNvPr id="2" name="Rectangle 1">
            <a:extLst>
              <a:ext uri="{FF2B5EF4-FFF2-40B4-BE49-F238E27FC236}">
                <a16:creationId xmlns:a16="http://schemas.microsoft.com/office/drawing/2014/main" id="{6EB6981B-0C7C-0392-AF16-5F4AB7ECBAD3}"/>
              </a:ext>
            </a:extLst>
          </p:cNvPr>
          <p:cNvSpPr/>
          <p:nvPr/>
        </p:nvSpPr>
        <p:spPr>
          <a:xfrm>
            <a:off x="8516983" y="5991497"/>
            <a:ext cx="557348" cy="23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1BF60A-EF90-5801-C279-582008C27E4C}"/>
              </a:ext>
            </a:extLst>
          </p:cNvPr>
          <p:cNvSpPr/>
          <p:nvPr/>
        </p:nvSpPr>
        <p:spPr>
          <a:xfrm>
            <a:off x="2838994" y="6453051"/>
            <a:ext cx="653143" cy="159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7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EEG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472482" y="1318795"/>
            <a:ext cx="11444437" cy="5003800"/>
          </a:xfrm>
        </p:spPr>
        <p:txBody>
          <a:bodyPr>
            <a:noAutofit/>
          </a:bodyPr>
          <a:lstStyle/>
          <a:p>
            <a:pPr algn="l"/>
            <a:r>
              <a:rPr lang="en-US" sz="1800" dirty="0">
                <a:latin typeface="Times New Roman" panose="02020603050405020304" pitchFamily="18" charset="0"/>
                <a:cs typeface="Times New Roman" panose="02020603050405020304" pitchFamily="18" charset="0"/>
              </a:rPr>
              <a:t>Persyst seizure detection tool (P14) in EMU recordings showed noninferior seizure detection performance compared to human experts</a:t>
            </a:r>
          </a:p>
          <a:p>
            <a:pPr lvl="1" algn="l"/>
            <a:r>
              <a:rPr lang="en-US" sz="1000" dirty="0">
                <a:latin typeface="Times New Roman" panose="02020603050405020304" pitchFamily="18" charset="0"/>
                <a:cs typeface="Times New Roman" panose="02020603050405020304" pitchFamily="18" charset="0"/>
              </a:rPr>
              <a:t>Scheuer ML, Wilson SB, Antony A, </a:t>
            </a:r>
            <a:r>
              <a:rPr lang="en-US" sz="1000" dirty="0" err="1">
                <a:latin typeface="Times New Roman" panose="02020603050405020304" pitchFamily="18" charset="0"/>
                <a:cs typeface="Times New Roman" panose="02020603050405020304" pitchFamily="18" charset="0"/>
              </a:rPr>
              <a:t>Ghearing</a:t>
            </a:r>
            <a:r>
              <a:rPr lang="en-US" sz="1000" dirty="0">
                <a:latin typeface="Times New Roman" panose="02020603050405020304" pitchFamily="18" charset="0"/>
                <a:cs typeface="Times New Roman" panose="02020603050405020304" pitchFamily="18" charset="0"/>
              </a:rPr>
              <a:t> G, Urban A, </a:t>
            </a:r>
            <a:r>
              <a:rPr lang="en-US" sz="1000" dirty="0" err="1">
                <a:latin typeface="Times New Roman" panose="02020603050405020304" pitchFamily="18" charset="0"/>
                <a:cs typeface="Times New Roman" panose="02020603050405020304" pitchFamily="18" charset="0"/>
              </a:rPr>
              <a:t>Bagić</a:t>
            </a:r>
            <a:r>
              <a:rPr lang="en-US" sz="1000" dirty="0">
                <a:latin typeface="Times New Roman" panose="02020603050405020304" pitchFamily="18" charset="0"/>
                <a:cs typeface="Times New Roman" panose="02020603050405020304" pitchFamily="18" charset="0"/>
              </a:rPr>
              <a:t> AI. Seizure detection: </a:t>
            </a:r>
            <a:r>
              <a:rPr lang="en-US" sz="1000" dirty="0" err="1">
                <a:latin typeface="Times New Roman" panose="02020603050405020304" pitchFamily="18" charset="0"/>
                <a:cs typeface="Times New Roman" panose="02020603050405020304" pitchFamily="18" charset="0"/>
              </a:rPr>
              <a:t>interreader</a:t>
            </a:r>
            <a:r>
              <a:rPr lang="en-US" sz="1000" dirty="0">
                <a:latin typeface="Times New Roman" panose="02020603050405020304" pitchFamily="18" charset="0"/>
                <a:cs typeface="Times New Roman" panose="02020603050405020304" pitchFamily="18" charset="0"/>
              </a:rPr>
              <a:t> agreement and detection algorithm assessments using a large dataset. J Clin </a:t>
            </a:r>
            <a:r>
              <a:rPr lang="en-US" sz="1000" dirty="0" err="1">
                <a:latin typeface="Times New Roman" panose="02020603050405020304" pitchFamily="18" charset="0"/>
                <a:cs typeface="Times New Roman" panose="02020603050405020304" pitchFamily="18" charset="0"/>
              </a:rPr>
              <a:t>Neurophysiol</a:t>
            </a:r>
            <a:r>
              <a:rPr lang="en-US" sz="1000" dirty="0">
                <a:latin typeface="Times New Roman" panose="02020603050405020304" pitchFamily="18" charset="0"/>
                <a:cs typeface="Times New Roman" panose="02020603050405020304" pitchFamily="18" charset="0"/>
              </a:rPr>
              <a:t>. 2021;38(5):439-447</a:t>
            </a:r>
          </a:p>
        </p:txBody>
      </p:sp>
      <p:pic>
        <p:nvPicPr>
          <p:cNvPr id="2" name="Picture 1">
            <a:extLst>
              <a:ext uri="{FF2B5EF4-FFF2-40B4-BE49-F238E27FC236}">
                <a16:creationId xmlns:a16="http://schemas.microsoft.com/office/drawing/2014/main" id="{ABD5F41D-0AE6-E8D9-DB95-31FFC9998EC8}"/>
              </a:ext>
            </a:extLst>
          </p:cNvPr>
          <p:cNvPicPr>
            <a:picLocks noChangeAspect="1"/>
          </p:cNvPicPr>
          <p:nvPr/>
        </p:nvPicPr>
        <p:blipFill rotWithShape="1">
          <a:blip r:embed="rId3"/>
          <a:srcRect t="9038"/>
          <a:stretch/>
        </p:blipFill>
        <p:spPr>
          <a:xfrm>
            <a:off x="2097839" y="2453720"/>
            <a:ext cx="8307070" cy="4323147"/>
          </a:xfrm>
          <a:prstGeom prst="rect">
            <a:avLst/>
          </a:prstGeom>
          <a:ln>
            <a:solidFill>
              <a:schemeClr val="tx1"/>
            </a:solidFill>
          </a:ln>
        </p:spPr>
      </p:pic>
      <p:sp>
        <p:nvSpPr>
          <p:cNvPr id="3" name="Rectangle 2">
            <a:extLst>
              <a:ext uri="{FF2B5EF4-FFF2-40B4-BE49-F238E27FC236}">
                <a16:creationId xmlns:a16="http://schemas.microsoft.com/office/drawing/2014/main" id="{98FE5186-687C-DD81-2E02-4B352611C405}"/>
              </a:ext>
            </a:extLst>
          </p:cNvPr>
          <p:cNvSpPr/>
          <p:nvPr/>
        </p:nvSpPr>
        <p:spPr>
          <a:xfrm>
            <a:off x="2342606" y="3126377"/>
            <a:ext cx="365760" cy="13062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706877-604A-BF46-039C-7AA066CD7509}"/>
              </a:ext>
            </a:extLst>
          </p:cNvPr>
          <p:cNvSpPr/>
          <p:nvPr/>
        </p:nvSpPr>
        <p:spPr>
          <a:xfrm>
            <a:off x="3592286" y="5351970"/>
            <a:ext cx="365760" cy="18723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33CF60-0245-B9CB-ED33-8595BFA5DC27}"/>
              </a:ext>
            </a:extLst>
          </p:cNvPr>
          <p:cNvSpPr/>
          <p:nvPr/>
        </p:nvSpPr>
        <p:spPr>
          <a:xfrm>
            <a:off x="3840480" y="6135360"/>
            <a:ext cx="365760" cy="187235"/>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75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seizure prediction (pre-ictal)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2235200"/>
          </a:xfrm>
        </p:spPr>
        <p:txBody>
          <a:bodyPr>
            <a:normAutofit/>
          </a:bodyPr>
          <a:lstStyle/>
          <a:p>
            <a:pPr algn="l"/>
            <a:r>
              <a:rPr lang="en-US" b="0" i="0" dirty="0">
                <a:solidFill>
                  <a:srgbClr val="212121"/>
                </a:solidFill>
                <a:effectLst/>
                <a:latin typeface="Times New Roman" panose="02020603050405020304" pitchFamily="18" charset="0"/>
                <a:cs typeface="Times New Roman" panose="02020603050405020304" pitchFamily="18" charset="0"/>
              </a:rPr>
              <a:t>EEG ML-based prediction. These algorithms can be trained to learn patterns from a big database by processing it throughout a multi-layer hierarchical architecture, allowing seizure detection and might provide warnings to patients, allowing for acute treatment at the time of seizure onset </a:t>
            </a:r>
          </a:p>
        </p:txBody>
      </p:sp>
      <p:pic>
        <p:nvPicPr>
          <p:cNvPr id="3" name="Picture 2">
            <a:extLst>
              <a:ext uri="{FF2B5EF4-FFF2-40B4-BE49-F238E27FC236}">
                <a16:creationId xmlns:a16="http://schemas.microsoft.com/office/drawing/2014/main" id="{8F69AF97-901C-8129-E347-FF34ED6F299C}"/>
              </a:ext>
            </a:extLst>
          </p:cNvPr>
          <p:cNvPicPr>
            <a:picLocks noChangeAspect="1"/>
          </p:cNvPicPr>
          <p:nvPr/>
        </p:nvPicPr>
        <p:blipFill>
          <a:blip r:embed="rId3"/>
          <a:stretch>
            <a:fillRect/>
          </a:stretch>
        </p:blipFill>
        <p:spPr>
          <a:xfrm>
            <a:off x="609600" y="3222478"/>
            <a:ext cx="8559800" cy="3508522"/>
          </a:xfrm>
          <a:prstGeom prst="rect">
            <a:avLst/>
          </a:prstGeom>
        </p:spPr>
      </p:pic>
      <p:sp>
        <p:nvSpPr>
          <p:cNvPr id="4" name="TextBox 3">
            <a:extLst>
              <a:ext uri="{FF2B5EF4-FFF2-40B4-BE49-F238E27FC236}">
                <a16:creationId xmlns:a16="http://schemas.microsoft.com/office/drawing/2014/main" id="{2CDEBF0A-F6A5-6AA8-916F-3238EAB9A53E}"/>
              </a:ext>
            </a:extLst>
          </p:cNvPr>
          <p:cNvSpPr txBox="1"/>
          <p:nvPr/>
        </p:nvSpPr>
        <p:spPr>
          <a:xfrm>
            <a:off x="9461500" y="3860800"/>
            <a:ext cx="1905000" cy="1169551"/>
          </a:xfrm>
          <a:prstGeom prst="rect">
            <a:avLst/>
          </a:prstGeom>
          <a:noFill/>
        </p:spPr>
        <p:txBody>
          <a:bodyPr wrap="square" rtlCol="0">
            <a:spAutoFit/>
          </a:bodyPr>
          <a:lstStyle/>
          <a:p>
            <a:r>
              <a:rPr lang="en-US" sz="1000" b="0" i="0" dirty="0">
                <a:solidFill>
                  <a:srgbClr val="212121"/>
                </a:solidFill>
                <a:effectLst/>
                <a:latin typeface="BlinkMacSystemFont"/>
              </a:rPr>
              <a:t>Rasheed K, Qayyum A, Qadir J, </a:t>
            </a:r>
            <a:r>
              <a:rPr lang="en-US" sz="1000" b="0" i="0" dirty="0" err="1">
                <a:solidFill>
                  <a:srgbClr val="212121"/>
                </a:solidFill>
                <a:effectLst/>
                <a:latin typeface="BlinkMacSystemFont"/>
              </a:rPr>
              <a:t>Sivathamboo</a:t>
            </a:r>
            <a:r>
              <a:rPr lang="en-US" sz="1000" b="0" i="0" dirty="0">
                <a:solidFill>
                  <a:srgbClr val="212121"/>
                </a:solidFill>
                <a:effectLst/>
                <a:latin typeface="BlinkMacSystemFont"/>
              </a:rPr>
              <a:t> S, Kwan P, Kuhlmann L, O'Brien T, Razi A. Machine Learning for Predicting Epileptic Seizures Using EEG Signals: A Review. IEEE Rev Biomed Eng. 2021;14:139-155. </a:t>
            </a:r>
            <a:endParaRPr lang="en-US" sz="1000" dirty="0"/>
          </a:p>
        </p:txBody>
      </p:sp>
    </p:spTree>
    <p:extLst>
      <p:ext uri="{BB962C8B-B14F-4D97-AF65-F5344CB8AC3E}">
        <p14:creationId xmlns:p14="http://schemas.microsoft.com/office/powerpoint/2010/main" val="554001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seizure prediction (pre-ictal)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b="0" i="0" dirty="0">
                <a:solidFill>
                  <a:srgbClr val="212121"/>
                </a:solidFill>
                <a:effectLst/>
                <a:latin typeface="Times New Roman" panose="02020603050405020304" pitchFamily="18" charset="0"/>
                <a:cs typeface="Times New Roman" panose="02020603050405020304" pitchFamily="18" charset="0"/>
              </a:rPr>
              <a:t>In 188 pre-recorded epileptic seizures in 49 patient cohort, patient-specific algorithm results show high quality results with high accuracy and sensitivity of 95%, and a reduced false positive trend of 0.023 false alarms per hour. 10-13 min in advance </a:t>
            </a:r>
          </a:p>
          <a:p>
            <a:pPr lvl="1" algn="l"/>
            <a:r>
              <a:rPr lang="en-US" sz="1000" dirty="0">
                <a:latin typeface="Times New Roman" panose="02020603050405020304" pitchFamily="18" charset="0"/>
                <a:cs typeface="Times New Roman" panose="02020603050405020304" pitchFamily="18" charset="0"/>
              </a:rPr>
              <a:t>Torres-</a:t>
            </a:r>
            <a:r>
              <a:rPr lang="en-US" sz="1000" dirty="0" err="1">
                <a:latin typeface="Times New Roman" panose="02020603050405020304" pitchFamily="18" charset="0"/>
                <a:cs typeface="Times New Roman" panose="02020603050405020304" pitchFamily="18" charset="0"/>
              </a:rPr>
              <a:t>Gaona</a:t>
            </a:r>
            <a:r>
              <a:rPr lang="en-US" sz="1000" dirty="0">
                <a:latin typeface="Times New Roman" panose="02020603050405020304" pitchFamily="18" charset="0"/>
                <a:cs typeface="Times New Roman" panose="02020603050405020304" pitchFamily="18" charset="0"/>
              </a:rPr>
              <a:t> G, Aledo-Serrano Á, García-Morales I, Toledano R, Valls J, </a:t>
            </a:r>
            <a:r>
              <a:rPr lang="en-US" sz="1000" dirty="0" err="1">
                <a:latin typeface="Times New Roman" panose="02020603050405020304" pitchFamily="18" charset="0"/>
                <a:cs typeface="Times New Roman" panose="02020603050405020304" pitchFamily="18" charset="0"/>
              </a:rPr>
              <a:t>Cosculluela</a:t>
            </a:r>
            <a:r>
              <a:rPr lang="en-US" sz="1000" dirty="0">
                <a:latin typeface="Times New Roman" panose="02020603050405020304" pitchFamily="18" charset="0"/>
                <a:cs typeface="Times New Roman" panose="02020603050405020304" pitchFamily="18" charset="0"/>
              </a:rPr>
              <a:t> B, </a:t>
            </a:r>
            <a:r>
              <a:rPr lang="en-US" sz="1000" dirty="0" err="1">
                <a:latin typeface="Times New Roman" panose="02020603050405020304" pitchFamily="18" charset="0"/>
                <a:cs typeface="Times New Roman" panose="02020603050405020304" pitchFamily="18" charset="0"/>
              </a:rPr>
              <a:t>Munsó</a:t>
            </a:r>
            <a:r>
              <a:rPr lang="en-US" sz="1000" dirty="0">
                <a:latin typeface="Times New Roman" panose="02020603050405020304" pitchFamily="18" charset="0"/>
                <a:cs typeface="Times New Roman" panose="02020603050405020304" pitchFamily="18" charset="0"/>
              </a:rPr>
              <a:t> L, </a:t>
            </a:r>
            <a:r>
              <a:rPr lang="en-US" sz="1000" dirty="0" err="1">
                <a:latin typeface="Times New Roman" panose="02020603050405020304" pitchFamily="18" charset="0"/>
                <a:cs typeface="Times New Roman" panose="02020603050405020304" pitchFamily="18" charset="0"/>
              </a:rPr>
              <a:t>Raurich</a:t>
            </a:r>
            <a:r>
              <a:rPr lang="en-US" sz="1000" dirty="0">
                <a:latin typeface="Times New Roman" panose="02020603050405020304" pitchFamily="18" charset="0"/>
                <a:cs typeface="Times New Roman" panose="02020603050405020304" pitchFamily="18" charset="0"/>
              </a:rPr>
              <a:t> X, Trejo A, </a:t>
            </a:r>
            <a:r>
              <a:rPr lang="en-US" sz="1000" dirty="0" err="1">
                <a:latin typeface="Times New Roman" panose="02020603050405020304" pitchFamily="18" charset="0"/>
                <a:cs typeface="Times New Roman" panose="02020603050405020304" pitchFamily="18" charset="0"/>
              </a:rPr>
              <a:t>Blanquez</a:t>
            </a:r>
            <a:r>
              <a:rPr lang="en-US" sz="1000" dirty="0">
                <a:latin typeface="Times New Roman" panose="02020603050405020304" pitchFamily="18" charset="0"/>
                <a:cs typeface="Times New Roman" panose="02020603050405020304" pitchFamily="18" charset="0"/>
              </a:rPr>
              <a:t> D, Gil-Nagel A. Artificial intelligence system, based on </a:t>
            </a:r>
            <a:r>
              <a:rPr lang="en-US" sz="1000" dirty="0" err="1">
                <a:latin typeface="Times New Roman" panose="02020603050405020304" pitchFamily="18" charset="0"/>
                <a:cs typeface="Times New Roman" panose="02020603050405020304" pitchFamily="18" charset="0"/>
              </a:rPr>
              <a:t>mjn</a:t>
            </a:r>
            <a:r>
              <a:rPr lang="en-US" sz="1000" dirty="0">
                <a:latin typeface="Times New Roman" panose="02020603050405020304" pitchFamily="18" charset="0"/>
                <a:cs typeface="Times New Roman" panose="02020603050405020304" pitchFamily="18" charset="0"/>
              </a:rPr>
              <a:t>-SERAS algorithm, for the early detection of seizures in patients with refractory focal epilepsy: A cross-sectional pilot study. Epilepsy </a:t>
            </a:r>
            <a:r>
              <a:rPr lang="en-US" sz="1000" dirty="0" err="1">
                <a:latin typeface="Times New Roman" panose="02020603050405020304" pitchFamily="18" charset="0"/>
                <a:cs typeface="Times New Roman" panose="02020603050405020304" pitchFamily="18" charset="0"/>
              </a:rPr>
              <a:t>Behav</a:t>
            </a:r>
            <a:r>
              <a:rPr lang="en-US" sz="1000" dirty="0">
                <a:latin typeface="Times New Roman" panose="02020603050405020304" pitchFamily="18" charset="0"/>
                <a:cs typeface="Times New Roman" panose="02020603050405020304" pitchFamily="18" charset="0"/>
              </a:rPr>
              <a:t> Rep. 2023 Apr 5;22:100600.</a:t>
            </a:r>
          </a:p>
        </p:txBody>
      </p:sp>
    </p:spTree>
    <p:extLst>
      <p:ext uri="{BB962C8B-B14F-4D97-AF65-F5344CB8AC3E}">
        <p14:creationId xmlns:p14="http://schemas.microsoft.com/office/powerpoint/2010/main" val="11477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seizure prediction (</a:t>
            </a:r>
            <a:r>
              <a:rPr lang="en-US" sz="4400" dirty="0" err="1">
                <a:solidFill>
                  <a:srgbClr val="2F5091"/>
                </a:solidFill>
                <a:latin typeface="Bree Serif" panose="02000503040000020004" pitchFamily="2" charset="77"/>
                <a:ea typeface="Tahoma" panose="020B0604030504040204" pitchFamily="34" charset="0"/>
                <a:cs typeface="Tahoma" panose="020B0604030504040204" pitchFamily="34" charset="0"/>
              </a:rPr>
              <a:t>interctal</a:t>
            </a:r>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2CDEBF0A-F6A5-6AA8-916F-3238EAB9A53E}"/>
              </a:ext>
            </a:extLst>
          </p:cNvPr>
          <p:cNvSpPr txBox="1"/>
          <p:nvPr/>
        </p:nvSpPr>
        <p:spPr>
          <a:xfrm>
            <a:off x="9702800" y="2771864"/>
            <a:ext cx="1905000" cy="1169551"/>
          </a:xfrm>
          <a:prstGeom prst="rect">
            <a:avLst/>
          </a:prstGeom>
          <a:noFill/>
        </p:spPr>
        <p:txBody>
          <a:bodyPr wrap="square" rtlCol="0">
            <a:spAutoFit/>
          </a:bodyPr>
          <a:lstStyle/>
          <a:p>
            <a:r>
              <a:rPr lang="en-US" sz="1000" b="0" i="0" dirty="0">
                <a:solidFill>
                  <a:srgbClr val="212121"/>
                </a:solidFill>
                <a:effectLst/>
                <a:latin typeface="Roboto" panose="02000000000000000000" pitchFamily="2" charset="0"/>
              </a:rPr>
              <a:t>Truong ND, Yang Y, Maher C, Kuhlmann L, McEwan A, </a:t>
            </a:r>
            <a:r>
              <a:rPr lang="en-US" sz="1000" b="0" i="0" dirty="0" err="1">
                <a:solidFill>
                  <a:srgbClr val="212121"/>
                </a:solidFill>
                <a:effectLst/>
                <a:latin typeface="Roboto" panose="02000000000000000000" pitchFamily="2" charset="0"/>
              </a:rPr>
              <a:t>Nikpour</a:t>
            </a:r>
            <a:r>
              <a:rPr lang="en-US" sz="1000" b="0" i="0" dirty="0">
                <a:solidFill>
                  <a:srgbClr val="212121"/>
                </a:solidFill>
                <a:effectLst/>
                <a:latin typeface="Roboto" panose="02000000000000000000" pitchFamily="2" charset="0"/>
              </a:rPr>
              <a:t> A, </a:t>
            </a:r>
            <a:r>
              <a:rPr lang="en-US" sz="1000" b="0" i="0" dirty="0" err="1">
                <a:solidFill>
                  <a:srgbClr val="212121"/>
                </a:solidFill>
                <a:effectLst/>
                <a:latin typeface="Roboto" panose="02000000000000000000" pitchFamily="2" charset="0"/>
              </a:rPr>
              <a:t>Kavehei</a:t>
            </a:r>
            <a:r>
              <a:rPr lang="en-US" sz="1000" b="0" i="0" dirty="0">
                <a:solidFill>
                  <a:srgbClr val="212121"/>
                </a:solidFill>
                <a:effectLst/>
                <a:latin typeface="Roboto" panose="02000000000000000000" pitchFamily="2" charset="0"/>
              </a:rPr>
              <a:t> O. Seizure Susceptibility Prediction in Uncontrolled Epilepsy. Front Neurol. 2021 Sep 13;12:721491</a:t>
            </a:r>
            <a:endParaRPr lang="en-US" sz="1000" dirty="0"/>
          </a:p>
        </p:txBody>
      </p:sp>
      <p:pic>
        <p:nvPicPr>
          <p:cNvPr id="10" name="Picture 9">
            <a:extLst>
              <a:ext uri="{FF2B5EF4-FFF2-40B4-BE49-F238E27FC236}">
                <a16:creationId xmlns:a16="http://schemas.microsoft.com/office/drawing/2014/main" id="{DDC5C9B7-674A-110B-9FD2-45203EFC970B}"/>
              </a:ext>
            </a:extLst>
          </p:cNvPr>
          <p:cNvPicPr>
            <a:picLocks noChangeAspect="1"/>
          </p:cNvPicPr>
          <p:nvPr/>
        </p:nvPicPr>
        <p:blipFill>
          <a:blip r:embed="rId3"/>
          <a:stretch>
            <a:fillRect/>
          </a:stretch>
        </p:blipFill>
        <p:spPr>
          <a:xfrm>
            <a:off x="227012" y="1151832"/>
            <a:ext cx="9239847" cy="5579167"/>
          </a:xfrm>
          <a:prstGeom prst="rect">
            <a:avLst/>
          </a:prstGeom>
        </p:spPr>
      </p:pic>
    </p:spTree>
    <p:extLst>
      <p:ext uri="{BB962C8B-B14F-4D97-AF65-F5344CB8AC3E}">
        <p14:creationId xmlns:p14="http://schemas.microsoft.com/office/powerpoint/2010/main" val="327400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 seizure prediction (</a:t>
            </a:r>
            <a:r>
              <a:rPr lang="en-US" sz="4400" dirty="0" err="1">
                <a:solidFill>
                  <a:srgbClr val="2F5091"/>
                </a:solidFill>
                <a:latin typeface="Bree Serif" panose="02000503040000020004" pitchFamily="2" charset="77"/>
                <a:ea typeface="Tahoma" panose="020B0604030504040204" pitchFamily="34" charset="0"/>
                <a:cs typeface="Tahoma" panose="020B0604030504040204" pitchFamily="34" charset="0"/>
              </a:rPr>
              <a:t>interctal</a:t>
            </a:r>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/forecasting) </a:t>
            </a:r>
          </a:p>
        </p:txBody>
      </p:sp>
      <p:pic>
        <p:nvPicPr>
          <p:cNvPr id="3" name="Picture 2">
            <a:extLst>
              <a:ext uri="{FF2B5EF4-FFF2-40B4-BE49-F238E27FC236}">
                <a16:creationId xmlns:a16="http://schemas.microsoft.com/office/drawing/2014/main" id="{62007864-B760-F3E8-3093-EF2A577BE453}"/>
              </a:ext>
            </a:extLst>
          </p:cNvPr>
          <p:cNvPicPr>
            <a:picLocks noChangeAspect="1"/>
          </p:cNvPicPr>
          <p:nvPr/>
        </p:nvPicPr>
        <p:blipFill>
          <a:blip r:embed="rId3"/>
          <a:stretch>
            <a:fillRect/>
          </a:stretch>
        </p:blipFill>
        <p:spPr>
          <a:xfrm>
            <a:off x="1517650" y="1917601"/>
            <a:ext cx="9156700" cy="3022798"/>
          </a:xfrm>
          <a:prstGeom prst="rect">
            <a:avLst/>
          </a:prstGeom>
          <a:ln>
            <a:solidFill>
              <a:schemeClr val="tx1"/>
            </a:solidFill>
          </a:ln>
        </p:spPr>
      </p:pic>
    </p:spTree>
    <p:extLst>
      <p:ext uri="{BB962C8B-B14F-4D97-AF65-F5344CB8AC3E}">
        <p14:creationId xmlns:p14="http://schemas.microsoft.com/office/powerpoint/2010/main" val="139710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6E9C60-90C2-33F8-5DD1-26D14FB3810F}"/>
              </a:ext>
            </a:extLst>
          </p:cNvPr>
          <p:cNvSpPr/>
          <p:nvPr/>
        </p:nvSpPr>
        <p:spPr>
          <a:xfrm>
            <a:off x="0" y="0"/>
            <a:ext cx="12192000" cy="943424"/>
          </a:xfrm>
          <a:prstGeom prst="rect">
            <a:avLst/>
          </a:prstGeom>
          <a:solidFill>
            <a:srgbClr val="2F5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A482E3-0C7B-709C-4FAE-6777D59B80A2}"/>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a:extLst>
              <a:ext uri="{FF2B5EF4-FFF2-40B4-BE49-F238E27FC236}">
                <a16:creationId xmlns:a16="http://schemas.microsoft.com/office/drawing/2014/main" id="{67AE8C80-5577-1F56-0CF4-3B556FF4436B}"/>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rPr>
              <a:t>Disclosures</a:t>
            </a:r>
          </a:p>
        </p:txBody>
      </p:sp>
      <p:sp>
        <p:nvSpPr>
          <p:cNvPr id="15" name="TextBox 14">
            <a:extLst>
              <a:ext uri="{FF2B5EF4-FFF2-40B4-BE49-F238E27FC236}">
                <a16:creationId xmlns:a16="http://schemas.microsoft.com/office/drawing/2014/main" id="{801BA0DE-90D6-F09E-8873-674A6AD9A531}"/>
              </a:ext>
            </a:extLst>
          </p:cNvPr>
          <p:cNvSpPr txBox="1"/>
          <p:nvPr/>
        </p:nvSpPr>
        <p:spPr>
          <a:xfrm>
            <a:off x="520700" y="1247675"/>
            <a:ext cx="11379200" cy="3293209"/>
          </a:xfrm>
          <a:prstGeom prst="rect">
            <a:avLst/>
          </a:prstGeom>
          <a:noFill/>
        </p:spPr>
        <p:txBody>
          <a:bodyPr wrap="square" rtlCol="0">
            <a:spAutoFit/>
          </a:bodyPr>
          <a:lstStyle/>
          <a:p>
            <a:r>
              <a:rPr lang="en-US" sz="1800" b="1" i="0" u="none" strike="noStrike" dirty="0">
                <a:solidFill>
                  <a:srgbClr val="000000"/>
                </a:solidFill>
                <a:effectLst/>
                <a:latin typeface="Calibri" panose="020F0502020204030204" pitchFamily="34" charset="0"/>
              </a:rPr>
              <a:t>Consulting Fee (e.g., Advisory Board):</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Eisai, Zimmer Biomet, </a:t>
            </a:r>
            <a:r>
              <a:rPr lang="en-US" sz="1800" b="0" i="0" u="none" strike="noStrike" dirty="0" err="1">
                <a:solidFill>
                  <a:srgbClr val="000000"/>
                </a:solidFill>
                <a:effectLst/>
                <a:latin typeface="Calibri" panose="020F0502020204030204" pitchFamily="34" charset="0"/>
              </a:rPr>
              <a:t>LivaNova</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Neurelis</a:t>
            </a:r>
            <a:r>
              <a:rPr lang="en-US" sz="1800" b="0" i="0" u="none" strike="noStrike" dirty="0">
                <a:solidFill>
                  <a:srgbClr val="000000"/>
                </a:solidFill>
                <a:effectLst/>
                <a:latin typeface="Calibri" panose="020F0502020204030204" pitchFamily="34" charset="0"/>
              </a:rPr>
              <a:t>, Inc, Lundbeck, Pfizer</a:t>
            </a:r>
          </a:p>
          <a:p>
            <a:br>
              <a:rPr lang="en-US" sz="1800" b="0"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Contracted Research (Principal Investigators must provide information, even if received by the institution):</a:t>
            </a: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Amgen, Teva Pharmaceutical, </a:t>
            </a:r>
            <a:r>
              <a:rPr lang="en-US" sz="1800" b="0" i="0" u="none" strike="noStrike" dirty="0" err="1">
                <a:solidFill>
                  <a:srgbClr val="000000"/>
                </a:solidFill>
                <a:effectLst/>
                <a:latin typeface="Calibri" panose="020F0502020204030204" pitchFamily="34" charset="0"/>
              </a:rPr>
              <a:t>Biohaven</a:t>
            </a:r>
            <a:r>
              <a:rPr lang="en-US" sz="1800" b="0" i="0" u="none" strike="noStrike" dirty="0">
                <a:solidFill>
                  <a:srgbClr val="000000"/>
                </a:solidFill>
                <a:effectLst/>
                <a:latin typeface="Calibri" panose="020F0502020204030204" pitchFamily="34" charset="0"/>
              </a:rPr>
              <a:t> Pharmaceutical, Marinus, UCB, Lundbeck, </a:t>
            </a:r>
            <a:r>
              <a:rPr lang="en-US" sz="1800" b="0" i="0" u="none" strike="noStrike" dirty="0" err="1">
                <a:solidFill>
                  <a:srgbClr val="000000"/>
                </a:solidFill>
                <a:effectLst/>
                <a:latin typeface="Calibri" panose="020F0502020204030204" pitchFamily="34" charset="0"/>
              </a:rPr>
              <a:t>Abbvie</a:t>
            </a:r>
            <a:endParaRPr lang="en-US" sz="1800" b="0" i="0" u="none" strike="noStrike" dirty="0">
              <a:solidFill>
                <a:srgbClr val="000000"/>
              </a:solidFill>
              <a:effectLst/>
              <a:latin typeface="Calibri" panose="020F0502020204030204" pitchFamily="34" charset="0"/>
            </a:endParaRPr>
          </a:p>
          <a:p>
            <a:br>
              <a:rPr lang="en-US" sz="1800" b="0"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Honoraria:</a:t>
            </a:r>
            <a:br>
              <a:rPr lang="en-US" sz="1800" b="0" i="0" u="none" strike="noStrike" dirty="0">
                <a:solidFill>
                  <a:srgbClr val="000000"/>
                </a:solidFill>
                <a:effectLst/>
                <a:latin typeface="Calibri" panose="020F0502020204030204" pitchFamily="34" charset="0"/>
              </a:rPr>
            </a:br>
            <a:r>
              <a:rPr lang="en-US" sz="1800" b="0" i="0" u="none" strike="noStrike" dirty="0" err="1">
                <a:solidFill>
                  <a:srgbClr val="000000"/>
                </a:solidFill>
                <a:effectLst/>
                <a:latin typeface="Calibri" panose="020F0502020204030204" pitchFamily="34" charset="0"/>
              </a:rPr>
              <a:t>Natus</a:t>
            </a:r>
            <a:r>
              <a:rPr lang="en-US" sz="1800" b="0" i="0" u="none" strike="noStrike" dirty="0">
                <a:solidFill>
                  <a:srgbClr val="000000"/>
                </a:solidFill>
                <a:effectLst/>
                <a:latin typeface="Calibri" panose="020F0502020204030204" pitchFamily="34" charset="0"/>
              </a:rPr>
              <a:t>, Stratus</a:t>
            </a:r>
          </a:p>
          <a:p>
            <a:br>
              <a:rPr lang="en-US" sz="1800" b="0" i="0" u="none" strike="noStrike" dirty="0">
                <a:solidFill>
                  <a:srgbClr val="000000"/>
                </a:solidFill>
                <a:effectLst/>
                <a:latin typeface="Calibri" panose="020F0502020204030204" pitchFamily="34" charset="0"/>
              </a:rPr>
            </a:br>
            <a:r>
              <a:rPr lang="en-US" sz="1800" b="1" i="0" u="none" strike="noStrike" dirty="0">
                <a:solidFill>
                  <a:srgbClr val="000000"/>
                </a:solidFill>
                <a:effectLst/>
                <a:latin typeface="Calibri" panose="020F0502020204030204" pitchFamily="34" charset="0"/>
              </a:rPr>
              <a:t>Speakers' Bureau:</a:t>
            </a:r>
            <a:endParaRPr lang="en-US" dirty="0">
              <a:solidFill>
                <a:srgbClr val="000000"/>
              </a:solidFill>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Amgen, UCB, SK Life Science, Lundbeck, Allergan, Lilly USA, Impel Pharmaceuticals, AbbVie</a:t>
            </a:r>
            <a:r>
              <a:rPr lang="en-US" sz="2800" dirty="0"/>
              <a:t> </a:t>
            </a:r>
            <a:endParaRPr lang="en-US" sz="2000" dirty="0">
              <a:solidFill>
                <a:schemeClr val="accent1">
                  <a:lumMod val="50000"/>
                </a:schemeClr>
              </a:solidFill>
              <a:latin typeface="Georgia" panose="02040502050405020303" pitchFamily="18" charset="0"/>
            </a:endParaRPr>
          </a:p>
        </p:txBody>
      </p:sp>
      <p:pic>
        <p:nvPicPr>
          <p:cNvPr id="2" name="Picture 1">
            <a:extLst>
              <a:ext uri="{FF2B5EF4-FFF2-40B4-BE49-F238E27FC236}">
                <a16:creationId xmlns:a16="http://schemas.microsoft.com/office/drawing/2014/main" id="{F9AC6DEB-4770-701A-E633-5107D1CBE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62968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–prediction of Alzheimer's disease  </a:t>
            </a:r>
          </a:p>
        </p:txBody>
      </p:sp>
      <p:sp>
        <p:nvSpPr>
          <p:cNvPr id="2" name="TextBox 1">
            <a:extLst>
              <a:ext uri="{FF2B5EF4-FFF2-40B4-BE49-F238E27FC236}">
                <a16:creationId xmlns:a16="http://schemas.microsoft.com/office/drawing/2014/main" id="{84206E54-D172-6502-4E9D-3042F9C6432D}"/>
              </a:ext>
            </a:extLst>
          </p:cNvPr>
          <p:cNvSpPr txBox="1"/>
          <p:nvPr/>
        </p:nvSpPr>
        <p:spPr>
          <a:xfrm>
            <a:off x="609600" y="1384300"/>
            <a:ext cx="10883900" cy="2554545"/>
          </a:xfrm>
          <a:prstGeom prst="rect">
            <a:avLst/>
          </a:prstGeom>
          <a:noFill/>
        </p:spPr>
        <p:txBody>
          <a:bodyPr wrap="square" rtlCol="0">
            <a:spAutoFit/>
          </a:bodyPr>
          <a:lstStyle/>
          <a:p>
            <a:pPr algn="l"/>
            <a:r>
              <a:rPr lang="en-US" b="0" i="0" dirty="0">
                <a:effectLst/>
                <a:latin typeface="Times New Roman" panose="02020603050405020304" pitchFamily="18" charset="0"/>
                <a:cs typeface="Times New Roman" panose="02020603050405020304" pitchFamily="18" charset="0"/>
              </a:rPr>
              <a:t>Currently, tests to screen for dementia risk are invasive, time-consuming and expensive.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Prediction may provide the opportunity for early screening and for delaying the onset of the disease through adequate health plan-based interventions.</a:t>
            </a:r>
          </a:p>
          <a:p>
            <a:pPr algn="l"/>
            <a:endParaRPr lang="en-US" sz="1000" dirty="0">
              <a:latin typeface="Times New Roman" panose="02020603050405020304" pitchFamily="18" charset="0"/>
              <a:cs typeface="Times New Roman" panose="02020603050405020304" pitchFamily="18" charset="0"/>
            </a:endParaRPr>
          </a:p>
          <a:p>
            <a:pPr lvl="1"/>
            <a:r>
              <a:rPr lang="en-US" sz="1000" dirty="0" err="1"/>
              <a:t>Malaz</a:t>
            </a:r>
            <a:r>
              <a:rPr lang="en-US" sz="1000" dirty="0"/>
              <a:t> </a:t>
            </a:r>
            <a:r>
              <a:rPr lang="en-US" sz="1000" dirty="0" err="1"/>
              <a:t>Boustani</a:t>
            </a:r>
            <a:r>
              <a:rPr lang="en-US" sz="1000" dirty="0"/>
              <a:t>, Anthony J. Perkins, </a:t>
            </a:r>
            <a:r>
              <a:rPr lang="en-US" sz="1000" dirty="0" err="1"/>
              <a:t>Rezaul</a:t>
            </a:r>
            <a:r>
              <a:rPr lang="en-US" sz="1000" dirty="0"/>
              <a:t> Karim Khandker, Stephen Duong, Paul R. Dexter, Richard Lipton, Christopher M. Black, Vasu Chandrasekaran, Craig A. Solid, Patrick Monahan. Passive Digital Signature for Early Identification of Alzheimer's Disease and Related Dementia. Journal of the American Geriatrics Society, 2019</a:t>
            </a:r>
          </a:p>
          <a:p>
            <a:pPr lvl="1"/>
            <a:endParaRPr lang="en-US" sz="1000" dirty="0"/>
          </a:p>
          <a:p>
            <a:pPr lvl="1"/>
            <a:r>
              <a:rPr lang="en-US" sz="1000" dirty="0"/>
              <a:t>Zina Ben </a:t>
            </a:r>
            <a:r>
              <a:rPr lang="en-US" sz="1000" dirty="0" err="1"/>
              <a:t>Miled</a:t>
            </a:r>
            <a:r>
              <a:rPr lang="en-US" sz="1000" dirty="0"/>
              <a:t>, Kyle Haas, Christopher M. Black, </a:t>
            </a:r>
            <a:r>
              <a:rPr lang="en-US" sz="1000" dirty="0" err="1"/>
              <a:t>Rezaul</a:t>
            </a:r>
            <a:r>
              <a:rPr lang="en-US" sz="1000" dirty="0"/>
              <a:t> Karim Khandker, Vasu Chandrasekaran, Richard Lipton, </a:t>
            </a:r>
            <a:r>
              <a:rPr lang="en-US" sz="1000" dirty="0" err="1"/>
              <a:t>Malaz</a:t>
            </a:r>
            <a:r>
              <a:rPr lang="en-US" sz="1000" dirty="0"/>
              <a:t> A. </a:t>
            </a:r>
            <a:r>
              <a:rPr lang="en-US" sz="1000" dirty="0" err="1"/>
              <a:t>Boustani</a:t>
            </a:r>
            <a:r>
              <a:rPr lang="en-US" sz="1000" dirty="0"/>
              <a:t>. Predicting dementia with routine care EMR data. Artificial Intelligence in Medicine, 2020; 102: 101771</a:t>
            </a:r>
          </a:p>
          <a:p>
            <a:pPr lvl="1"/>
            <a:endParaRPr lang="en-US" sz="1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D07A9F-D3B5-E4F8-9F77-FC3F327871FE}"/>
              </a:ext>
            </a:extLst>
          </p:cNvPr>
          <p:cNvPicPr>
            <a:picLocks noChangeAspect="1"/>
          </p:cNvPicPr>
          <p:nvPr/>
        </p:nvPicPr>
        <p:blipFill>
          <a:blip r:embed="rId3"/>
          <a:stretch>
            <a:fillRect/>
          </a:stretch>
        </p:blipFill>
        <p:spPr>
          <a:xfrm>
            <a:off x="1570654" y="4052615"/>
            <a:ext cx="3565914" cy="2532062"/>
          </a:xfrm>
          <a:prstGeom prst="rect">
            <a:avLst/>
          </a:prstGeom>
          <a:ln>
            <a:solidFill>
              <a:srgbClr val="FF0000"/>
            </a:solidFill>
          </a:ln>
        </p:spPr>
      </p:pic>
      <p:pic>
        <p:nvPicPr>
          <p:cNvPr id="9" name="Picture 8">
            <a:extLst>
              <a:ext uri="{FF2B5EF4-FFF2-40B4-BE49-F238E27FC236}">
                <a16:creationId xmlns:a16="http://schemas.microsoft.com/office/drawing/2014/main" id="{574C97AF-A1DF-E67E-1596-FFA1F0E0D19A}"/>
              </a:ext>
            </a:extLst>
          </p:cNvPr>
          <p:cNvPicPr>
            <a:picLocks noChangeAspect="1"/>
          </p:cNvPicPr>
          <p:nvPr/>
        </p:nvPicPr>
        <p:blipFill rotWithShape="1">
          <a:blip r:embed="rId4"/>
          <a:srcRect l="37347" t="4516" b="-1"/>
          <a:stretch/>
        </p:blipFill>
        <p:spPr>
          <a:xfrm>
            <a:off x="5941526" y="5601449"/>
            <a:ext cx="4536482" cy="950015"/>
          </a:xfrm>
          <a:prstGeom prst="rect">
            <a:avLst/>
          </a:prstGeom>
        </p:spPr>
      </p:pic>
      <p:pic>
        <p:nvPicPr>
          <p:cNvPr id="10" name="Picture 9">
            <a:extLst>
              <a:ext uri="{FF2B5EF4-FFF2-40B4-BE49-F238E27FC236}">
                <a16:creationId xmlns:a16="http://schemas.microsoft.com/office/drawing/2014/main" id="{EFE1959B-1F84-7695-E4EC-DA310DB19C0B}"/>
              </a:ext>
            </a:extLst>
          </p:cNvPr>
          <p:cNvPicPr>
            <a:picLocks noChangeAspect="1"/>
          </p:cNvPicPr>
          <p:nvPr/>
        </p:nvPicPr>
        <p:blipFill rotWithShape="1">
          <a:blip r:embed="rId4"/>
          <a:srcRect t="4516" r="62932" b="-1"/>
          <a:stretch/>
        </p:blipFill>
        <p:spPr>
          <a:xfrm>
            <a:off x="5941526" y="3995730"/>
            <a:ext cx="4536482" cy="1605719"/>
          </a:xfrm>
          <a:prstGeom prst="rect">
            <a:avLst/>
          </a:prstGeom>
        </p:spPr>
      </p:pic>
    </p:spTree>
    <p:extLst>
      <p:ext uri="{BB962C8B-B14F-4D97-AF65-F5344CB8AC3E}">
        <p14:creationId xmlns:p14="http://schemas.microsoft.com/office/powerpoint/2010/main" val="800796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9141418" cy="627062"/>
          </a:xfrm>
          <a:prstGeom prst="rect">
            <a:avLst/>
          </a:prstGeom>
          <a:noFill/>
        </p:spPr>
        <p:txBody>
          <a:bodyPr vert="horz" lIns="91440" tIns="45720" rIns="91440" bIns="45720" rtlCol="0"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Neurology –prediction of Alzheimer's disease  </a:t>
            </a:r>
          </a:p>
        </p:txBody>
      </p:sp>
      <p:sp>
        <p:nvSpPr>
          <p:cNvPr id="2" name="TextBox 1">
            <a:extLst>
              <a:ext uri="{FF2B5EF4-FFF2-40B4-BE49-F238E27FC236}">
                <a16:creationId xmlns:a16="http://schemas.microsoft.com/office/drawing/2014/main" id="{84206E54-D172-6502-4E9D-3042F9C6432D}"/>
              </a:ext>
            </a:extLst>
          </p:cNvPr>
          <p:cNvSpPr txBox="1"/>
          <p:nvPr/>
        </p:nvSpPr>
        <p:spPr>
          <a:xfrm>
            <a:off x="609600" y="1384300"/>
            <a:ext cx="10883900" cy="2585323"/>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333333"/>
                </a:solidFill>
                <a:effectLst/>
                <a:latin typeface="Times New Roman" panose="02020603050405020304" pitchFamily="18" charset="0"/>
                <a:cs typeface="Times New Roman" panose="02020603050405020304" pitchFamily="18" charset="0"/>
              </a:rPr>
              <a:t>The researchers developed and tested ML using data from EMRs to identify patients who may be at risk for developing the dementia 1-3 </a:t>
            </a:r>
            <a:r>
              <a:rPr lang="en-US" b="0" i="0" dirty="0" err="1">
                <a:solidFill>
                  <a:srgbClr val="333333"/>
                </a:solidFill>
                <a:effectLst/>
                <a:latin typeface="Times New Roman" panose="02020603050405020304" pitchFamily="18" charset="0"/>
                <a:cs typeface="Times New Roman" panose="02020603050405020304" pitchFamily="18" charset="0"/>
              </a:rPr>
              <a:t>yrs</a:t>
            </a:r>
            <a:r>
              <a:rPr lang="en-US" b="0" i="0" dirty="0">
                <a:solidFill>
                  <a:srgbClr val="333333"/>
                </a:solidFill>
                <a:effectLst/>
                <a:latin typeface="Times New Roman" panose="02020603050405020304" pitchFamily="18" charset="0"/>
                <a:cs typeface="Times New Roman" panose="02020603050405020304" pitchFamily="18" charset="0"/>
              </a:rPr>
              <a:t> prior to the onset of the disease without any additional monitoring or screening.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model was analyzed and was found not to be affected by biases related to institution affiliation, race or gender.</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clinical features are extracted from prescriptions, diagnosis and medical notes. The diagnosis features suggested by domain experts were confirmed by the exploratory models developed from the prescriptions data set.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study also shows that medical notes are the best source of predictive features.</a:t>
            </a:r>
          </a:p>
          <a:p>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298FF2C-0EB4-85F3-33E9-88D3C0A5B819}"/>
              </a:ext>
            </a:extLst>
          </p:cNvPr>
          <p:cNvSpPr txBox="1"/>
          <p:nvPr/>
        </p:nvSpPr>
        <p:spPr>
          <a:xfrm>
            <a:off x="8402319" y="4273339"/>
            <a:ext cx="3687012" cy="861774"/>
          </a:xfrm>
          <a:prstGeom prst="rect">
            <a:avLst/>
          </a:prstGeom>
          <a:noFill/>
        </p:spPr>
        <p:txBody>
          <a:bodyPr wrap="square" rtlCol="0">
            <a:spAutoFit/>
          </a:bodyPr>
          <a:lstStyle/>
          <a:p>
            <a:r>
              <a:rPr lang="en-US" sz="1000" b="0" i="0" dirty="0">
                <a:solidFill>
                  <a:srgbClr val="505050"/>
                </a:solidFill>
                <a:effectLst/>
                <a:latin typeface="Georgia" panose="02040502050405020303" pitchFamily="18" charset="0"/>
              </a:rPr>
              <a:t> Williams J.A., Weakley A., Cook D.J., </a:t>
            </a:r>
            <a:r>
              <a:rPr lang="en-US" sz="1000" b="0" i="0" dirty="0" err="1">
                <a:solidFill>
                  <a:srgbClr val="505050"/>
                </a:solidFill>
                <a:effectLst/>
                <a:latin typeface="Georgia" panose="02040502050405020303" pitchFamily="18" charset="0"/>
              </a:rPr>
              <a:t>Schmitter</a:t>
            </a:r>
            <a:r>
              <a:rPr lang="en-US" sz="1000" b="0" i="0" dirty="0">
                <a:solidFill>
                  <a:srgbClr val="505050"/>
                </a:solidFill>
                <a:effectLst/>
                <a:latin typeface="Georgia" panose="02040502050405020303" pitchFamily="18" charset="0"/>
              </a:rPr>
              <a:t>-Edgecombe M.: Machine learning techniques for diagnostic differentiation of mild cognitive impairment and dementia. Workshops at the twenty-seventh AAAI conference on artificial intelligence 2013; pp. 71-76.</a:t>
            </a:r>
            <a:endParaRPr lang="en-US" sz="1000" dirty="0"/>
          </a:p>
        </p:txBody>
      </p:sp>
      <p:pic>
        <p:nvPicPr>
          <p:cNvPr id="3" name="Picture 2">
            <a:extLst>
              <a:ext uri="{FF2B5EF4-FFF2-40B4-BE49-F238E27FC236}">
                <a16:creationId xmlns:a16="http://schemas.microsoft.com/office/drawing/2014/main" id="{B3483188-50B7-736A-51B5-3135BDD5F9AF}"/>
              </a:ext>
            </a:extLst>
          </p:cNvPr>
          <p:cNvPicPr>
            <a:picLocks noChangeAspect="1"/>
          </p:cNvPicPr>
          <p:nvPr/>
        </p:nvPicPr>
        <p:blipFill>
          <a:blip r:embed="rId3"/>
          <a:stretch>
            <a:fillRect/>
          </a:stretch>
        </p:blipFill>
        <p:spPr>
          <a:xfrm>
            <a:off x="1188186" y="3758562"/>
            <a:ext cx="6654799" cy="2854325"/>
          </a:xfrm>
          <a:prstGeom prst="rect">
            <a:avLst/>
          </a:prstGeom>
        </p:spPr>
      </p:pic>
    </p:spTree>
    <p:extLst>
      <p:ext uri="{BB962C8B-B14F-4D97-AF65-F5344CB8AC3E}">
        <p14:creationId xmlns:p14="http://schemas.microsoft.com/office/powerpoint/2010/main" val="386213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ChatGPT</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dirty="0">
                <a:latin typeface="Times New Roman" panose="02020603050405020304" pitchFamily="18" charset="0"/>
                <a:cs typeface="Times New Roman" panose="02020603050405020304" pitchFamily="18" charset="0"/>
              </a:rPr>
              <a:t>OpenAI was founded in December 2015 by Sam Altman, Greg Brockman, Elon Musk, Ilya </a:t>
            </a:r>
            <a:r>
              <a:rPr lang="en-US" dirty="0" err="1">
                <a:latin typeface="Times New Roman" panose="02020603050405020304" pitchFamily="18" charset="0"/>
                <a:cs typeface="Times New Roman" panose="02020603050405020304" pitchFamily="18" charset="0"/>
              </a:rPr>
              <a:t>Sutskever</a:t>
            </a:r>
            <a:r>
              <a:rPr lang="en-US" dirty="0">
                <a:latin typeface="Times New Roman" panose="02020603050405020304" pitchFamily="18" charset="0"/>
                <a:cs typeface="Times New Roman" panose="02020603050405020304" pitchFamily="18" charset="0"/>
              </a:rPr>
              <a:t>, Wojciech Zaremba, and John Schulman. </a:t>
            </a:r>
          </a:p>
          <a:p>
            <a:pPr algn="l"/>
            <a:r>
              <a:rPr lang="en-US" dirty="0">
                <a:latin typeface="Times New Roman" panose="02020603050405020304" pitchFamily="18" charset="0"/>
                <a:cs typeface="Times New Roman" panose="02020603050405020304" pitchFamily="18" charset="0"/>
              </a:rPr>
              <a:t>ChatGPT is an artificial intelligence (AI) chatbot built on top of </a:t>
            </a:r>
            <a:r>
              <a:rPr lang="en-US" dirty="0" err="1">
                <a:latin typeface="Times New Roman" panose="02020603050405020304" pitchFamily="18" charset="0"/>
                <a:cs typeface="Times New Roman" panose="02020603050405020304" pitchFamily="18" charset="0"/>
              </a:rPr>
              <a:t>OpenAI's</a:t>
            </a:r>
            <a:r>
              <a:rPr lang="en-US" dirty="0">
                <a:latin typeface="Times New Roman" panose="02020603050405020304" pitchFamily="18" charset="0"/>
                <a:cs typeface="Times New Roman" panose="02020603050405020304" pitchFamily="18" charset="0"/>
              </a:rPr>
              <a:t> foundational large language models (LLMs) like GPT-4 and its predecessors.</a:t>
            </a:r>
          </a:p>
          <a:p>
            <a:pPr algn="l"/>
            <a:r>
              <a:rPr lang="en-US" b="0" i="0" dirty="0">
                <a:effectLst/>
                <a:latin typeface="Times New Roman" panose="02020603050405020304" pitchFamily="18" charset="0"/>
                <a:cs typeface="Times New Roman" panose="02020603050405020304" pitchFamily="18" charset="0"/>
              </a:rPr>
              <a:t>AI that understands context, nuance, and even humor.</a:t>
            </a:r>
          </a:p>
          <a:p>
            <a:pPr algn="l"/>
            <a:r>
              <a:rPr lang="en-US" dirty="0">
                <a:latin typeface="Times New Roman" panose="02020603050405020304" pitchFamily="18" charset="0"/>
                <a:cs typeface="Times New Roman" panose="02020603050405020304" pitchFamily="18" charset="0"/>
              </a:rPr>
              <a:t>OpenAI released ChatGPT on November 30, 2022</a:t>
            </a:r>
          </a:p>
          <a:p>
            <a:pPr algn="l"/>
            <a:r>
              <a:rPr lang="en-US" dirty="0">
                <a:latin typeface="Times New Roman" panose="02020603050405020304" pitchFamily="18" charset="0"/>
                <a:cs typeface="Times New Roman" panose="02020603050405020304" pitchFamily="18" charset="0"/>
              </a:rPr>
              <a:t>Use are broad (non-clinical and clinical) </a:t>
            </a:r>
          </a:p>
          <a:p>
            <a:pPr algn="l"/>
            <a:r>
              <a:rPr lang="en-US" dirty="0">
                <a:latin typeface="Times New Roman" panose="02020603050405020304" pitchFamily="18" charset="0"/>
                <a:cs typeface="Times New Roman" panose="02020603050405020304" pitchFamily="18" charset="0"/>
              </a:rPr>
              <a:t>Applications in healthcare</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995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b="0" i="0" dirty="0">
                <a:solidFill>
                  <a:srgbClr val="293849"/>
                </a:solidFill>
                <a:effectLst/>
                <a:latin typeface="Montserrat" panose="00000500000000000000" pitchFamily="2" charset="0"/>
              </a:rPr>
              <a:t>LLM in healthcare for public </a:t>
            </a:r>
            <a:endPar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endParaRP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Autofit/>
          </a:bodyPr>
          <a:lstStyle/>
          <a:p>
            <a:pPr algn="l"/>
            <a:r>
              <a:rPr lang="en-US" sz="1800" dirty="0">
                <a:latin typeface="Times New Roman" panose="02020603050405020304" pitchFamily="18" charset="0"/>
                <a:cs typeface="Times New Roman" panose="02020603050405020304" pitchFamily="18" charset="0"/>
              </a:rPr>
              <a:t>T</a:t>
            </a:r>
            <a:r>
              <a:rPr lang="en-US" sz="1800" b="0" i="0" dirty="0">
                <a:effectLst/>
                <a:latin typeface="Times New Roman" panose="02020603050405020304" pitchFamily="18" charset="0"/>
                <a:cs typeface="Times New Roman" panose="02020603050405020304" pitchFamily="18" charset="0"/>
              </a:rPr>
              <a:t>he healthcare industry’s first </a:t>
            </a:r>
            <a:r>
              <a:rPr lang="en-US" sz="1800" b="0" i="0" dirty="0">
                <a:effectLst/>
                <a:highlight>
                  <a:srgbClr val="FFFF00"/>
                </a:highlight>
                <a:latin typeface="Times New Roman" panose="02020603050405020304" pitchFamily="18" charset="0"/>
                <a:cs typeface="Times New Roman" panose="02020603050405020304" pitchFamily="18" charset="0"/>
              </a:rPr>
              <a:t>safety-focused</a:t>
            </a:r>
            <a:r>
              <a:rPr lang="en-US" sz="1800" b="0" i="0" dirty="0">
                <a:effectLst/>
                <a:latin typeface="Times New Roman" panose="02020603050405020304" pitchFamily="18" charset="0"/>
                <a:cs typeface="Times New Roman" panose="02020603050405020304" pitchFamily="18" charset="0"/>
              </a:rPr>
              <a:t> LLM is designed with an initial emphasis on patient-facing, non-diagnostic applications. </a:t>
            </a:r>
          </a:p>
          <a:p>
            <a:pPr algn="l"/>
            <a:r>
              <a:rPr lang="en-US" sz="1800" b="0" i="0" dirty="0">
                <a:effectLst/>
                <a:latin typeface="Times New Roman" panose="02020603050405020304" pitchFamily="18" charset="0"/>
                <a:cs typeface="Times New Roman" panose="02020603050405020304" pitchFamily="18" charset="0"/>
              </a:rPr>
              <a:t>This model has outperformed GPT-4 on over 100 healthcare certifications, expresses compassion </a:t>
            </a:r>
          </a:p>
          <a:p>
            <a:pPr algn="l"/>
            <a:r>
              <a:rPr lang="en-US" sz="1800" dirty="0">
                <a:latin typeface="Times New Roman" panose="02020603050405020304" pitchFamily="18" charset="0"/>
                <a:cs typeface="Times New Roman" panose="02020603050405020304" pitchFamily="18" charset="0"/>
              </a:rPr>
              <a:t>R</a:t>
            </a:r>
            <a:r>
              <a:rPr lang="en-US" sz="1800" b="0" i="0" dirty="0">
                <a:effectLst/>
                <a:latin typeface="Times New Roman" panose="02020603050405020304" pitchFamily="18" charset="0"/>
                <a:cs typeface="Times New Roman" panose="02020603050405020304" pitchFamily="18" charset="0"/>
              </a:rPr>
              <a:t>einforcement learning with human feedback (RLHF) via healthcare professionals, training on healthcare-specific vocabulary, and creating the model from scratch. </a:t>
            </a:r>
          </a:p>
          <a:p>
            <a:pPr algn="l"/>
            <a:r>
              <a:rPr lang="en-US" sz="1800" b="0" i="0" dirty="0">
                <a:effectLst/>
                <a:latin typeface="Times New Roman" panose="02020603050405020304" pitchFamily="18" charset="0"/>
                <a:cs typeface="Times New Roman" panose="02020603050405020304" pitchFamily="18" charset="0"/>
              </a:rPr>
              <a:t>Most language models pre-train on the common crawl of the Internet, which may include incorrect and misleading information. Unlike these LLMs, we invest heavily in legally acquiring evidence-based healthcare content.</a:t>
            </a:r>
          </a:p>
          <a:p>
            <a:pPr algn="l"/>
            <a:r>
              <a:rPr lang="en-US" sz="1800" b="0" i="0" dirty="0">
                <a:effectLst/>
                <a:latin typeface="Times New Roman" panose="02020603050405020304" pitchFamily="18" charset="0"/>
                <a:cs typeface="Times New Roman" panose="02020603050405020304" pitchFamily="18" charset="0"/>
              </a:rPr>
              <a:t>At the heart of every single work we undertake we pay critical attention to address bias and fairness over time. This directly includes working with policy makers, researchers and affected communities to gain insights on our systems.</a:t>
            </a:r>
          </a:p>
          <a:p>
            <a:pPr algn="l"/>
            <a:r>
              <a:rPr lang="en-US" sz="1800" b="0" i="0" dirty="0">
                <a:effectLst/>
                <a:latin typeface="Times New Roman" panose="02020603050405020304" pitchFamily="18" charset="0"/>
                <a:cs typeface="Times New Roman" panose="02020603050405020304" pitchFamily="18" charset="0"/>
              </a:rPr>
              <a:t>The Physician Advisory Council (health systems and digital health companies and medical information pioneers) reflects the commitment to building the safest and most medically accurate LLM possible. </a:t>
            </a:r>
          </a:p>
          <a:p>
            <a:pPr algn="l"/>
            <a:r>
              <a:rPr lang="en-US" sz="1800" b="0" i="0" dirty="0">
                <a:effectLst/>
                <a:latin typeface="Times New Roman" panose="02020603050405020304" pitchFamily="18" charset="0"/>
                <a:cs typeface="Times New Roman" panose="02020603050405020304" pitchFamily="18" charset="0"/>
              </a:rPr>
              <a:t>We aim to minimize the effect of bias in LLMs by seeking a diverse and representative dataset for training.</a:t>
            </a:r>
          </a:p>
          <a:p>
            <a:pPr algn="l"/>
            <a:r>
              <a:rPr lang="en-US" sz="1800" b="0" i="0" dirty="0">
                <a:effectLst/>
                <a:latin typeface="Times New Roman" panose="02020603050405020304" pitchFamily="18" charset="0"/>
                <a:cs typeface="Times New Roman" panose="02020603050405020304" pitchFamily="18" charset="0"/>
              </a:rPr>
              <a:t>Our models follow the Hippocratic Oath philosophy and only surfaces evidence-based recommendations aligned to the highest standards of care.</a:t>
            </a:r>
          </a:p>
          <a:p>
            <a:pPr algn="l"/>
            <a:r>
              <a:rPr lang="en-US" sz="1000" b="0" i="0" dirty="0">
                <a:effectLst/>
                <a:latin typeface="Times New Roman" panose="02020603050405020304" pitchFamily="18" charset="0"/>
                <a:cs typeface="Times New Roman" panose="02020603050405020304" pitchFamily="18" charset="0"/>
              </a:rPr>
              <a:t>https://www.hippocraticai.com/safety</a:t>
            </a:r>
          </a:p>
        </p:txBody>
      </p:sp>
    </p:spTree>
    <p:extLst>
      <p:ext uri="{BB962C8B-B14F-4D97-AF65-F5344CB8AC3E}">
        <p14:creationId xmlns:p14="http://schemas.microsoft.com/office/powerpoint/2010/main" val="1088299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The Risks &amp; Fears</a:t>
            </a:r>
          </a:p>
        </p:txBody>
      </p:sp>
      <p:pic>
        <p:nvPicPr>
          <p:cNvPr id="5" name="Picture 4">
            <a:extLst>
              <a:ext uri="{FF2B5EF4-FFF2-40B4-BE49-F238E27FC236}">
                <a16:creationId xmlns:a16="http://schemas.microsoft.com/office/drawing/2014/main" id="{54A6AC19-E8AD-B364-7F8A-2E651793AFAA}"/>
              </a:ext>
            </a:extLst>
          </p:cNvPr>
          <p:cNvPicPr>
            <a:picLocks noChangeAspect="1"/>
          </p:cNvPicPr>
          <p:nvPr/>
        </p:nvPicPr>
        <p:blipFill>
          <a:blip r:embed="rId3"/>
          <a:stretch>
            <a:fillRect/>
          </a:stretch>
        </p:blipFill>
        <p:spPr>
          <a:xfrm>
            <a:off x="228599" y="1269551"/>
            <a:ext cx="4238297" cy="5474467"/>
          </a:xfrm>
          <a:prstGeom prst="rect">
            <a:avLst/>
          </a:prstGeom>
          <a:ln>
            <a:solidFill>
              <a:schemeClr val="tx1"/>
            </a:solidFill>
          </a:ln>
        </p:spPr>
      </p:pic>
      <p:pic>
        <p:nvPicPr>
          <p:cNvPr id="10" name="Picture 9">
            <a:extLst>
              <a:ext uri="{FF2B5EF4-FFF2-40B4-BE49-F238E27FC236}">
                <a16:creationId xmlns:a16="http://schemas.microsoft.com/office/drawing/2014/main" id="{F53FA67E-5C73-F901-8E47-39A5C55F984D}"/>
              </a:ext>
            </a:extLst>
          </p:cNvPr>
          <p:cNvPicPr>
            <a:picLocks noChangeAspect="1"/>
          </p:cNvPicPr>
          <p:nvPr/>
        </p:nvPicPr>
        <p:blipFill>
          <a:blip r:embed="rId4"/>
          <a:stretch>
            <a:fillRect/>
          </a:stretch>
        </p:blipFill>
        <p:spPr>
          <a:xfrm>
            <a:off x="4595432" y="5053262"/>
            <a:ext cx="4237796" cy="1572085"/>
          </a:xfrm>
          <a:prstGeom prst="rect">
            <a:avLst/>
          </a:prstGeom>
          <a:ln>
            <a:solidFill>
              <a:schemeClr val="tx1"/>
            </a:solidFill>
          </a:ln>
        </p:spPr>
      </p:pic>
      <p:pic>
        <p:nvPicPr>
          <p:cNvPr id="14" name="Picture 13">
            <a:extLst>
              <a:ext uri="{FF2B5EF4-FFF2-40B4-BE49-F238E27FC236}">
                <a16:creationId xmlns:a16="http://schemas.microsoft.com/office/drawing/2014/main" id="{62DFB581-8862-C73F-BF10-B907689EC5FD}"/>
              </a:ext>
            </a:extLst>
          </p:cNvPr>
          <p:cNvPicPr>
            <a:picLocks noChangeAspect="1"/>
          </p:cNvPicPr>
          <p:nvPr/>
        </p:nvPicPr>
        <p:blipFill>
          <a:blip r:embed="rId5"/>
          <a:stretch>
            <a:fillRect/>
          </a:stretch>
        </p:blipFill>
        <p:spPr>
          <a:xfrm>
            <a:off x="8987957" y="4438644"/>
            <a:ext cx="3154129" cy="2186703"/>
          </a:xfrm>
          <a:prstGeom prst="rect">
            <a:avLst/>
          </a:prstGeom>
          <a:ln>
            <a:solidFill>
              <a:schemeClr val="tx1"/>
            </a:solidFill>
          </a:ln>
        </p:spPr>
      </p:pic>
      <p:pic>
        <p:nvPicPr>
          <p:cNvPr id="16" name="Picture 15">
            <a:extLst>
              <a:ext uri="{FF2B5EF4-FFF2-40B4-BE49-F238E27FC236}">
                <a16:creationId xmlns:a16="http://schemas.microsoft.com/office/drawing/2014/main" id="{88E4740C-0F2E-E349-80DB-06F075B31D24}"/>
              </a:ext>
            </a:extLst>
          </p:cNvPr>
          <p:cNvPicPr>
            <a:picLocks noChangeAspect="1"/>
          </p:cNvPicPr>
          <p:nvPr/>
        </p:nvPicPr>
        <p:blipFill>
          <a:blip r:embed="rId6"/>
          <a:stretch>
            <a:fillRect/>
          </a:stretch>
        </p:blipFill>
        <p:spPr>
          <a:xfrm>
            <a:off x="7643628" y="176719"/>
            <a:ext cx="4164531" cy="1390912"/>
          </a:xfrm>
          <a:prstGeom prst="rect">
            <a:avLst/>
          </a:prstGeom>
          <a:ln>
            <a:solidFill>
              <a:schemeClr val="tx1"/>
            </a:solidFill>
          </a:ln>
        </p:spPr>
      </p:pic>
      <p:pic>
        <p:nvPicPr>
          <p:cNvPr id="18" name="Picture 17">
            <a:extLst>
              <a:ext uri="{FF2B5EF4-FFF2-40B4-BE49-F238E27FC236}">
                <a16:creationId xmlns:a16="http://schemas.microsoft.com/office/drawing/2014/main" id="{8B4AA8E3-A91A-AA0E-9E99-6DFDD744764A}"/>
              </a:ext>
            </a:extLst>
          </p:cNvPr>
          <p:cNvPicPr>
            <a:picLocks noChangeAspect="1"/>
          </p:cNvPicPr>
          <p:nvPr/>
        </p:nvPicPr>
        <p:blipFill>
          <a:blip r:embed="rId7"/>
          <a:stretch>
            <a:fillRect/>
          </a:stretch>
        </p:blipFill>
        <p:spPr>
          <a:xfrm>
            <a:off x="4567909" y="1282431"/>
            <a:ext cx="4970727" cy="1341819"/>
          </a:xfrm>
          <a:prstGeom prst="rect">
            <a:avLst/>
          </a:prstGeom>
          <a:ln>
            <a:solidFill>
              <a:schemeClr val="tx1"/>
            </a:solidFill>
          </a:ln>
        </p:spPr>
      </p:pic>
      <p:pic>
        <p:nvPicPr>
          <p:cNvPr id="20" name="Picture 19">
            <a:extLst>
              <a:ext uri="{FF2B5EF4-FFF2-40B4-BE49-F238E27FC236}">
                <a16:creationId xmlns:a16="http://schemas.microsoft.com/office/drawing/2014/main" id="{68E5CA45-8D67-3E90-BF04-6D12CFC0B790}"/>
              </a:ext>
            </a:extLst>
          </p:cNvPr>
          <p:cNvPicPr>
            <a:picLocks noChangeAspect="1"/>
          </p:cNvPicPr>
          <p:nvPr/>
        </p:nvPicPr>
        <p:blipFill>
          <a:blip r:embed="rId8"/>
          <a:stretch>
            <a:fillRect/>
          </a:stretch>
        </p:blipFill>
        <p:spPr>
          <a:xfrm>
            <a:off x="4595431" y="2903880"/>
            <a:ext cx="4263991" cy="2037156"/>
          </a:xfrm>
          <a:prstGeom prst="rect">
            <a:avLst/>
          </a:prstGeom>
          <a:ln>
            <a:solidFill>
              <a:schemeClr val="tx1"/>
            </a:solidFill>
          </a:ln>
        </p:spPr>
      </p:pic>
      <p:pic>
        <p:nvPicPr>
          <p:cNvPr id="22" name="Picture 21">
            <a:extLst>
              <a:ext uri="{FF2B5EF4-FFF2-40B4-BE49-F238E27FC236}">
                <a16:creationId xmlns:a16="http://schemas.microsoft.com/office/drawing/2014/main" id="{70B6DCBB-79E6-36E4-3BE8-BCC20BF6F1E8}"/>
              </a:ext>
            </a:extLst>
          </p:cNvPr>
          <p:cNvPicPr>
            <a:picLocks noChangeAspect="1"/>
          </p:cNvPicPr>
          <p:nvPr/>
        </p:nvPicPr>
        <p:blipFill>
          <a:blip r:embed="rId9"/>
          <a:stretch>
            <a:fillRect/>
          </a:stretch>
        </p:blipFill>
        <p:spPr>
          <a:xfrm>
            <a:off x="8987957" y="2695471"/>
            <a:ext cx="3134849" cy="1600731"/>
          </a:xfrm>
          <a:prstGeom prst="rect">
            <a:avLst/>
          </a:prstGeom>
          <a:ln>
            <a:solidFill>
              <a:schemeClr val="tx1"/>
            </a:solidFill>
          </a:ln>
        </p:spPr>
      </p:pic>
    </p:spTree>
    <p:extLst>
      <p:ext uri="{BB962C8B-B14F-4D97-AF65-F5344CB8AC3E}">
        <p14:creationId xmlns:p14="http://schemas.microsoft.com/office/powerpoint/2010/main" val="95932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The Big Issue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359344" y="1151833"/>
            <a:ext cx="11074400" cy="5003800"/>
          </a:xfrm>
        </p:spPr>
        <p:txBody>
          <a:bodyPr>
            <a:noAutofit/>
          </a:bodyPr>
          <a:lstStyle/>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Technological limitations  </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Underperformance </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Biased predictions based on clinically irrelevant findings</a:t>
            </a:r>
          </a:p>
          <a:p>
            <a:pPr lvl="1" algn="l"/>
            <a:r>
              <a:rPr lang="en-US" sz="600" dirty="0">
                <a:latin typeface="Times New Roman" panose="02020603050405020304" pitchFamily="18" charset="0"/>
                <a:cs typeface="Times New Roman" panose="02020603050405020304" pitchFamily="18" charset="0"/>
              </a:rPr>
              <a:t>Jabbour  S﻿, </a:t>
            </a:r>
            <a:r>
              <a:rPr lang="en-US" sz="600" dirty="0" err="1">
                <a:latin typeface="Times New Roman" panose="02020603050405020304" pitchFamily="18" charset="0"/>
                <a:cs typeface="Times New Roman" panose="02020603050405020304" pitchFamily="18" charset="0"/>
              </a:rPr>
              <a:t>Fouhey</a:t>
            </a:r>
            <a:r>
              <a:rPr lang="en-US" sz="600" dirty="0">
                <a:latin typeface="Times New Roman" panose="02020603050405020304" pitchFamily="18" charset="0"/>
                <a:cs typeface="Times New Roman" panose="02020603050405020304" pitchFamily="18" charset="0"/>
              </a:rPr>
              <a:t>  D﻿, </a:t>
            </a:r>
            <a:r>
              <a:rPr lang="en-US" sz="600" dirty="0" err="1">
                <a:latin typeface="Times New Roman" panose="02020603050405020304" pitchFamily="18" charset="0"/>
                <a:cs typeface="Times New Roman" panose="02020603050405020304" pitchFamily="18" charset="0"/>
              </a:rPr>
              <a:t>Kazerooni</a:t>
            </a:r>
            <a:r>
              <a:rPr lang="en-US" sz="600" dirty="0">
                <a:latin typeface="Times New Roman" panose="02020603050405020304" pitchFamily="18" charset="0"/>
                <a:cs typeface="Times New Roman" panose="02020603050405020304" pitchFamily="18" charset="0"/>
              </a:rPr>
              <a:t>  E﻿, </a:t>
            </a:r>
            <a:r>
              <a:rPr lang="en-US" sz="600" dirty="0" err="1">
                <a:latin typeface="Times New Roman" panose="02020603050405020304" pitchFamily="18" charset="0"/>
                <a:cs typeface="Times New Roman" panose="02020603050405020304" pitchFamily="18" charset="0"/>
              </a:rPr>
              <a:t>Sjoding</a:t>
            </a:r>
            <a:r>
              <a:rPr lang="en-US" sz="600" dirty="0">
                <a:latin typeface="Times New Roman" panose="02020603050405020304" pitchFamily="18" charset="0"/>
                <a:cs typeface="Times New Roman" panose="02020603050405020304" pitchFamily="18" charset="0"/>
              </a:rPr>
              <a:t>  MW﻿, Wiens  J﻿.  Deep learning applied to chest x-rays: exploiting and preventing shortcuts. ﻿  Proc Mach Learn Res. 2020;126:750-782.</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Systematically biased AI models can lead to errors and potential harm </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Exacerbate biases - widespread in health care disparities </a:t>
            </a:r>
          </a:p>
          <a:p>
            <a:pPr marL="342900" indent="-34290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Lack of awareness - 66.7% of participants were unaware that AI models could be systematically biased</a:t>
            </a:r>
          </a:p>
          <a:p>
            <a:pPr lvl="1" algn="l"/>
            <a:r>
              <a:rPr lang="en-US" sz="600" b="0" i="0" dirty="0">
                <a:solidFill>
                  <a:srgbClr val="333333"/>
                </a:solidFill>
                <a:effectLst/>
                <a:latin typeface="Times New Roman" panose="02020603050405020304" pitchFamily="18" charset="0"/>
                <a:cs typeface="Times New Roman" panose="02020603050405020304" pitchFamily="18" charset="0"/>
              </a:rPr>
              <a:t>Jabbour S, </a:t>
            </a:r>
            <a:r>
              <a:rPr lang="en-US" sz="600" b="0" i="0" dirty="0" err="1">
                <a:solidFill>
                  <a:srgbClr val="333333"/>
                </a:solidFill>
                <a:effectLst/>
                <a:latin typeface="Times New Roman" panose="02020603050405020304" pitchFamily="18" charset="0"/>
                <a:cs typeface="Times New Roman" panose="02020603050405020304" pitchFamily="18" charset="0"/>
              </a:rPr>
              <a:t>Fouhey</a:t>
            </a:r>
            <a:r>
              <a:rPr lang="en-US" sz="600" b="0" i="0" dirty="0">
                <a:solidFill>
                  <a:srgbClr val="333333"/>
                </a:solidFill>
                <a:effectLst/>
                <a:latin typeface="Times New Roman" panose="02020603050405020304" pitchFamily="18" charset="0"/>
                <a:cs typeface="Times New Roman" panose="02020603050405020304" pitchFamily="18" charset="0"/>
              </a:rPr>
              <a:t> D, Shepard S, et al. Measuring the Impact of AI in the Diagnosis of Hospitalized Patients: A Randomized Clinical Vignette Survey Study. </a:t>
            </a:r>
            <a:r>
              <a:rPr lang="en-US" sz="600" b="0" i="1" dirty="0">
                <a:solidFill>
                  <a:srgbClr val="333333"/>
                </a:solidFill>
                <a:effectLst/>
                <a:latin typeface="Times New Roman" panose="02020603050405020304" pitchFamily="18" charset="0"/>
                <a:cs typeface="Times New Roman" panose="02020603050405020304" pitchFamily="18" charset="0"/>
              </a:rPr>
              <a:t>JAMA.</a:t>
            </a:r>
            <a:r>
              <a:rPr lang="en-US" sz="600" b="0" i="0" dirty="0">
                <a:solidFill>
                  <a:srgbClr val="333333"/>
                </a:solidFill>
                <a:effectLst/>
                <a:latin typeface="Times New Roman" panose="02020603050405020304" pitchFamily="18" charset="0"/>
                <a:cs typeface="Times New Roman" panose="02020603050405020304" pitchFamily="18" charset="0"/>
              </a:rPr>
              <a:t> 2023;330(23):2275–2284.</a:t>
            </a:r>
            <a:endParaRPr lang="en-US" sz="600" dirty="0">
              <a:latin typeface="Times New Roman" panose="02020603050405020304" pitchFamily="18" charset="0"/>
              <a:cs typeface="Times New Roman" panose="02020603050405020304" pitchFamily="18" charset="0"/>
            </a:endParaRPr>
          </a:p>
          <a:p>
            <a:pPr lvl="1" algn="l"/>
            <a:r>
              <a:rPr lang="en-US" sz="1200" dirty="0">
                <a:latin typeface="Times New Roman" panose="02020603050405020304" pitchFamily="18" charset="0"/>
                <a:cs typeface="Times New Roman" panose="02020603050405020304" pitchFamily="18" charset="0"/>
              </a:rPr>
              <a:t>Examples: </a:t>
            </a:r>
          </a:p>
          <a:p>
            <a:pPr lvl="1" algn="l"/>
            <a:r>
              <a:rPr lang="en-US" sz="1200" dirty="0">
                <a:latin typeface="Times New Roman" panose="02020603050405020304" pitchFamily="18" charset="0"/>
                <a:cs typeface="Times New Roman" panose="02020603050405020304" pitchFamily="18" charset="0"/>
              </a:rPr>
              <a:t>AI model trained on data in which female patients are consistently underdiagnosed for heart disease may learn this bias and underdiagnose females if deployed</a:t>
            </a:r>
          </a:p>
          <a:p>
            <a:pPr lvl="1" algn="l"/>
            <a:r>
              <a:rPr lang="en-US" sz="600" dirty="0">
                <a:latin typeface="Times New Roman" panose="02020603050405020304" pitchFamily="18" charset="0"/>
                <a:cs typeface="Times New Roman" panose="02020603050405020304" pitchFamily="18" charset="0"/>
              </a:rPr>
              <a:t>Beery  TA﻿.  Gender bias in the diagnosis and treatment of coronary artery disease. ﻿  Heart Lung. 1995;24(6):427-435. </a:t>
            </a:r>
          </a:p>
          <a:p>
            <a:pPr lvl="1" algn="l"/>
            <a:r>
              <a:rPr lang="en-US" sz="1200" dirty="0">
                <a:latin typeface="Times New Roman" panose="02020603050405020304" pitchFamily="18" charset="0"/>
                <a:cs typeface="Times New Roman" panose="02020603050405020304" pitchFamily="18" charset="0"/>
              </a:rPr>
              <a:t>AI model misdiagnosing certain race </a:t>
            </a:r>
          </a:p>
          <a:p>
            <a:pPr lvl="1" algn="l"/>
            <a:r>
              <a:rPr lang="en-US" sz="600" b="0" i="0" dirty="0" err="1">
                <a:solidFill>
                  <a:srgbClr val="333333"/>
                </a:solidFill>
                <a:effectLst/>
                <a:latin typeface="Times New Roman" panose="02020603050405020304" pitchFamily="18" charset="0"/>
                <a:cs typeface="Times New Roman" panose="02020603050405020304" pitchFamily="18" charset="0"/>
              </a:rPr>
              <a:t>Gichoya</a:t>
            </a:r>
            <a:r>
              <a:rPr lang="en-US" sz="600" b="0" i="0" dirty="0">
                <a:solidFill>
                  <a:srgbClr val="333333"/>
                </a:solidFill>
                <a:effectLst/>
                <a:latin typeface="Times New Roman" panose="02020603050405020304" pitchFamily="18" charset="0"/>
                <a:cs typeface="Times New Roman" panose="02020603050405020304" pitchFamily="18" charset="0"/>
              </a:rPr>
              <a:t>  JW﻿, Banerjee  I﻿, </a:t>
            </a:r>
            <a:r>
              <a:rPr lang="en-US" sz="600" b="0" i="0" dirty="0" err="1">
                <a:solidFill>
                  <a:srgbClr val="333333"/>
                </a:solidFill>
                <a:effectLst/>
                <a:latin typeface="Times New Roman" panose="02020603050405020304" pitchFamily="18" charset="0"/>
                <a:cs typeface="Times New Roman" panose="02020603050405020304" pitchFamily="18" charset="0"/>
              </a:rPr>
              <a:t>Bhimireddy</a:t>
            </a:r>
            <a:r>
              <a:rPr lang="en-US" sz="600" b="0" i="0" dirty="0">
                <a:solidFill>
                  <a:srgbClr val="333333"/>
                </a:solidFill>
                <a:effectLst/>
                <a:latin typeface="Times New Roman" panose="02020603050405020304" pitchFamily="18" charset="0"/>
                <a:cs typeface="Times New Roman" panose="02020603050405020304" pitchFamily="18" charset="0"/>
              </a:rPr>
              <a:t>  AR﻿,  et al.  AI recognition of patient race in medical imaging: a modelling study. ﻿ </a:t>
            </a:r>
            <a:r>
              <a:rPr lang="en-US" sz="600" b="0" i="1" dirty="0">
                <a:solidFill>
                  <a:srgbClr val="333333"/>
                </a:solidFill>
                <a:effectLst/>
                <a:latin typeface="Times New Roman" panose="02020603050405020304" pitchFamily="18" charset="0"/>
                <a:cs typeface="Times New Roman" panose="02020603050405020304" pitchFamily="18" charset="0"/>
              </a:rPr>
              <a:t> Lancet Digit Health</a:t>
            </a:r>
            <a:r>
              <a:rPr lang="en-US" sz="600" b="0" i="0" dirty="0">
                <a:solidFill>
                  <a:srgbClr val="333333"/>
                </a:solidFill>
                <a:effectLst/>
                <a:latin typeface="Times New Roman" panose="02020603050405020304" pitchFamily="18" charset="0"/>
                <a:cs typeface="Times New Roman" panose="02020603050405020304" pitchFamily="18" charset="0"/>
              </a:rPr>
              <a:t>. 2022;4(6):e406-e414.</a:t>
            </a:r>
          </a:p>
          <a:p>
            <a:pPr lvl="1" algn="l"/>
            <a:r>
              <a:rPr lang="en-US" sz="600" dirty="0">
                <a:latin typeface="Times New Roman" panose="02020603050405020304" pitchFamily="18" charset="0"/>
                <a:cs typeface="Times New Roman" panose="02020603050405020304" pitchFamily="18" charset="0"/>
              </a:rPr>
              <a:t>Obermeyer  Z﻿, Powers  B﻿, </a:t>
            </a:r>
            <a:r>
              <a:rPr lang="en-US" sz="600" dirty="0" err="1">
                <a:latin typeface="Times New Roman" panose="02020603050405020304" pitchFamily="18" charset="0"/>
                <a:cs typeface="Times New Roman" panose="02020603050405020304" pitchFamily="18" charset="0"/>
              </a:rPr>
              <a:t>Vogeli</a:t>
            </a:r>
            <a:r>
              <a:rPr lang="en-US" sz="600" dirty="0">
                <a:latin typeface="Times New Roman" panose="02020603050405020304" pitchFamily="18" charset="0"/>
                <a:cs typeface="Times New Roman" panose="02020603050405020304" pitchFamily="18" charset="0"/>
              </a:rPr>
              <a:t>  C﻿, Mullainathan  S﻿.  Dissecting racial bias in an algorithm used to manage the health of populations. ﻿  Science. 2019;366(6464):447-453.</a:t>
            </a:r>
          </a:p>
          <a:p>
            <a:pPr marL="285750" indent="-28575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Need appropriate governance </a:t>
            </a:r>
          </a:p>
          <a:p>
            <a:pPr marL="285750" indent="-285750" algn="l">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Issues with overreliance </a:t>
            </a:r>
          </a:p>
          <a:p>
            <a:pPr lvl="1" algn="l"/>
            <a:r>
              <a:rPr lang="en-US" sz="600" dirty="0">
                <a:latin typeface="Times New Roman" panose="02020603050405020304" pitchFamily="18" charset="0"/>
                <a:cs typeface="Times New Roman" panose="02020603050405020304" pitchFamily="18" charset="0"/>
              </a:rPr>
              <a:t>Vasconcelos  H﻿, </a:t>
            </a:r>
            <a:r>
              <a:rPr lang="en-US" sz="600" dirty="0" err="1">
                <a:latin typeface="Times New Roman" panose="02020603050405020304" pitchFamily="18" charset="0"/>
                <a:cs typeface="Times New Roman" panose="02020603050405020304" pitchFamily="18" charset="0"/>
              </a:rPr>
              <a:t>Jörke</a:t>
            </a:r>
            <a:r>
              <a:rPr lang="en-US" sz="600" dirty="0">
                <a:latin typeface="Times New Roman" panose="02020603050405020304" pitchFamily="18" charset="0"/>
                <a:cs typeface="Times New Roman" panose="02020603050405020304" pitchFamily="18" charset="0"/>
              </a:rPr>
              <a:t>  M﻿, </a:t>
            </a:r>
            <a:r>
              <a:rPr lang="en-US" sz="600" dirty="0" err="1">
                <a:latin typeface="Times New Roman" panose="02020603050405020304" pitchFamily="18" charset="0"/>
                <a:cs typeface="Times New Roman" panose="02020603050405020304" pitchFamily="18" charset="0"/>
              </a:rPr>
              <a:t>Grunde</a:t>
            </a:r>
            <a:r>
              <a:rPr lang="en-US" sz="600" dirty="0">
                <a:latin typeface="Times New Roman" panose="02020603050405020304" pitchFamily="18" charset="0"/>
                <a:cs typeface="Times New Roman" panose="02020603050405020304" pitchFamily="18" charset="0"/>
              </a:rPr>
              <a:t>-McLaughlin  M﻿, </a:t>
            </a:r>
            <a:r>
              <a:rPr lang="en-US" sz="600" dirty="0" err="1">
                <a:latin typeface="Times New Roman" panose="02020603050405020304" pitchFamily="18" charset="0"/>
                <a:cs typeface="Times New Roman" panose="02020603050405020304" pitchFamily="18" charset="0"/>
              </a:rPr>
              <a:t>Gerstenberg</a:t>
            </a:r>
            <a:r>
              <a:rPr lang="en-US" sz="600" dirty="0">
                <a:latin typeface="Times New Roman" panose="02020603050405020304" pitchFamily="18" charset="0"/>
                <a:cs typeface="Times New Roman" panose="02020603050405020304" pitchFamily="18" charset="0"/>
              </a:rPr>
              <a:t>  T﻿, Bernstein  MS﻿, Krishna  R﻿. Explanations can reduce overreliance on AI systems during decision-making.  </a:t>
            </a:r>
            <a:r>
              <a:rPr lang="en-US" sz="600" dirty="0" err="1">
                <a:latin typeface="Times New Roman" panose="02020603050405020304" pitchFamily="18" charset="0"/>
                <a:cs typeface="Times New Roman" panose="02020603050405020304" pitchFamily="18" charset="0"/>
              </a:rPr>
              <a:t>ArXiv</a:t>
            </a:r>
            <a:r>
              <a:rPr lang="en-US" sz="600" dirty="0">
                <a:latin typeface="Times New Roman" panose="02020603050405020304" pitchFamily="18" charset="0"/>
                <a:cs typeface="Times New Roman" panose="02020603050405020304" pitchFamily="18" charset="0"/>
              </a:rPr>
              <a:t>. </a:t>
            </a:r>
          </a:p>
          <a:p>
            <a:pPr algn="l"/>
            <a:endParaRPr lang="en-US" sz="1600" dirty="0">
              <a:latin typeface="Times New Roman" panose="02020603050405020304" pitchFamily="18" charset="0"/>
              <a:cs typeface="Times New Roman" panose="02020603050405020304" pitchFamily="18" charset="0"/>
            </a:endParaRPr>
          </a:p>
          <a:p>
            <a:pPr algn="l"/>
            <a:endParaRPr lang="en-US" sz="1600" dirty="0">
              <a:latin typeface="Times New Roman" panose="02020603050405020304" pitchFamily="18" charset="0"/>
              <a:cs typeface="Times New Roman" panose="02020603050405020304" pitchFamily="18" charset="0"/>
            </a:endParaRPr>
          </a:p>
          <a:p>
            <a:pPr algn="l"/>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352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US Govt - Regulation</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558800" y="1374140"/>
            <a:ext cx="11074400" cy="2854439"/>
          </a:xfrm>
        </p:spPr>
        <p:txBody>
          <a:bodyPr>
            <a:normAutofit/>
          </a:bodyPr>
          <a:lstStyle/>
          <a:p>
            <a:pPr algn="l"/>
            <a:r>
              <a:rPr lang="en-US" dirty="0">
                <a:latin typeface="Times New Roman" panose="02020603050405020304" pitchFamily="18" charset="0"/>
                <a:cs typeface="Times New Roman" panose="02020603050405020304" pitchFamily="18" charset="0"/>
              </a:rPr>
              <a:t>US FDA highlights the importance of providing clinicians with the ability to independently review the basis for software recommendations, including the information and logic used in a model’s decisions</a:t>
            </a:r>
          </a:p>
          <a:p>
            <a:pPr algn="l"/>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9986CF0-A4B8-320F-E779-846B3A74BFDF}"/>
              </a:ext>
            </a:extLst>
          </p:cNvPr>
          <p:cNvPicPr>
            <a:picLocks noChangeAspect="1"/>
          </p:cNvPicPr>
          <p:nvPr/>
        </p:nvPicPr>
        <p:blipFill rotWithShape="1">
          <a:blip r:embed="rId3"/>
          <a:srcRect r="-7430"/>
          <a:stretch/>
        </p:blipFill>
        <p:spPr>
          <a:xfrm>
            <a:off x="1498600" y="2967528"/>
            <a:ext cx="8813800" cy="2038739"/>
          </a:xfrm>
          <a:prstGeom prst="rect">
            <a:avLst/>
          </a:prstGeom>
          <a:ln w="25400">
            <a:solidFill>
              <a:srgbClr val="FF0000"/>
            </a:solidFill>
          </a:ln>
        </p:spPr>
      </p:pic>
      <p:sp>
        <p:nvSpPr>
          <p:cNvPr id="5" name="TextBox 4">
            <a:extLst>
              <a:ext uri="{FF2B5EF4-FFF2-40B4-BE49-F238E27FC236}">
                <a16:creationId xmlns:a16="http://schemas.microsoft.com/office/drawing/2014/main" id="{7B56E68A-E417-25BE-B6ED-54CB9DB527B2}"/>
              </a:ext>
            </a:extLst>
          </p:cNvPr>
          <p:cNvSpPr txBox="1"/>
          <p:nvPr/>
        </p:nvSpPr>
        <p:spPr>
          <a:xfrm>
            <a:off x="3587750" y="5283805"/>
            <a:ext cx="5016500" cy="400110"/>
          </a:xfrm>
          <a:prstGeom prst="rect">
            <a:avLst/>
          </a:prstGeom>
          <a:noFill/>
        </p:spPr>
        <p:txBody>
          <a:bodyPr wrap="square" rtlCol="0">
            <a:spAutoFit/>
          </a:bodyPr>
          <a:lstStyle/>
          <a:p>
            <a:r>
              <a:rPr lang="en-US" sz="1000" dirty="0"/>
              <a:t>https://www.whitehouse.gov/briefing-room/presidential-actions/2023/10/30/executive-order-on-the-safe-secure-and-trustworthy-development-and-use-of-artificial-intelligence/</a:t>
            </a:r>
          </a:p>
        </p:txBody>
      </p:sp>
    </p:spTree>
    <p:extLst>
      <p:ext uri="{BB962C8B-B14F-4D97-AF65-F5344CB8AC3E}">
        <p14:creationId xmlns:p14="http://schemas.microsoft.com/office/powerpoint/2010/main" val="3114300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6F96E-85F1-DD35-CD0D-2C7F2B931B2A}"/>
              </a:ext>
            </a:extLst>
          </p:cNvPr>
          <p:cNvSpPr>
            <a:spLocks noGrp="1"/>
          </p:cNvSpPr>
          <p:nvPr>
            <p:ph idx="1"/>
          </p:nvPr>
        </p:nvSpPr>
        <p:spPr>
          <a:xfrm>
            <a:off x="838200" y="165100"/>
            <a:ext cx="10515600" cy="6477000"/>
          </a:xfrm>
          <a:ln>
            <a:solidFill>
              <a:srgbClr val="FF0000"/>
            </a:solidFill>
          </a:ln>
        </p:spPr>
        <p:txBody>
          <a:bodyPr>
            <a:normAutofit fontScale="62500" lnSpcReduction="20000"/>
          </a:bodyPr>
          <a:lstStyle/>
          <a:p>
            <a:pPr marL="0" indent="0" algn="l">
              <a:buNone/>
            </a:pPr>
            <a:r>
              <a:rPr lang="en-US" b="0" i="0" dirty="0">
                <a:solidFill>
                  <a:srgbClr val="0A2458"/>
                </a:solidFill>
                <a:effectLst/>
                <a:latin typeface="MercurySSm-Book-Pro_Web"/>
              </a:rPr>
              <a:t>Within 90 days of the date of this order, the Secretary of HHS shall, in consultation with the Secretary of Defense and the Secretary of Veterans Affairs, establish an HHS AI Task Force that shall, within 365 days of its creation, develop a strategic plan that includes policies and frameworks — possibly including regulatory action, as appropriate — on responsible deployment and use of AI and AI-enabled technologies in the health and human services sector (including research and discovery, drug and device safety, healthcare delivery and financing, and public health), and identify appropriate guidance and</a:t>
            </a:r>
            <a:br>
              <a:rPr lang="en-US" b="0" i="0" dirty="0">
                <a:solidFill>
                  <a:srgbClr val="0A2458"/>
                </a:solidFill>
                <a:effectLst/>
                <a:latin typeface="MercurySSm-Book-Pro_Web"/>
              </a:rPr>
            </a:br>
            <a:r>
              <a:rPr lang="en-US" b="0" i="0" dirty="0">
                <a:solidFill>
                  <a:srgbClr val="0A2458"/>
                </a:solidFill>
                <a:effectLst/>
                <a:latin typeface="MercurySSm-Book-Pro_Web"/>
              </a:rPr>
              <a:t>resources to promote that deployment, including in the following areas:</a:t>
            </a:r>
          </a:p>
          <a:p>
            <a:pPr marL="0" indent="0" algn="l">
              <a:buNone/>
            </a:pPr>
            <a:r>
              <a:rPr lang="en-US" b="0" i="0" dirty="0">
                <a:solidFill>
                  <a:srgbClr val="0A2458"/>
                </a:solidFill>
                <a:effectLst/>
                <a:latin typeface="MercurySSm-Book-Pro_Web"/>
              </a:rPr>
              <a:t>               (A)  development, maintenance, and use of predictive and generative AI-enabled technologies in healthcare delivery and financing — including quality measurement, performance improvement, program integrity, benefits administration, and patient experience — taking into account considerations such as appropriate human oversight of the application of AI-generated output;</a:t>
            </a:r>
          </a:p>
          <a:p>
            <a:pPr marL="0" indent="0" algn="l">
              <a:buNone/>
            </a:pPr>
            <a:r>
              <a:rPr lang="en-US" b="0" i="0" dirty="0">
                <a:solidFill>
                  <a:srgbClr val="0A2458"/>
                </a:solidFill>
                <a:effectLst/>
                <a:latin typeface="MercurySSm-Book-Pro_Web"/>
              </a:rPr>
              <a:t>               (B)  long-term safety and real-world performance monitoring of AI-enabled technologies in the health and human services sector, including clinically relevant or significant modifications and performance across population groups, with a means to communicate product updates to regulators, developers, and users; </a:t>
            </a:r>
          </a:p>
          <a:p>
            <a:pPr marL="0" indent="0" algn="l">
              <a:buNone/>
            </a:pPr>
            <a:r>
              <a:rPr lang="en-US" b="0" i="0" dirty="0">
                <a:solidFill>
                  <a:srgbClr val="0A2458"/>
                </a:solidFill>
                <a:effectLst/>
                <a:latin typeface="MercurySSm-Book-Pro_Web"/>
              </a:rPr>
              <a:t>               (C)  incorporation of equity principles in AI-enabled technologies used in the health and human services sector, using disaggregated data on affected populations and representative population data sets when developing new models, monitoring algorithmic performance against discrimination and bias in existing models, and helping to identify and mitigate discrimination and bias in current systems; </a:t>
            </a:r>
          </a:p>
          <a:p>
            <a:pPr marL="0" indent="0" algn="l">
              <a:buNone/>
            </a:pPr>
            <a:r>
              <a:rPr lang="en-US" b="0" i="0" dirty="0">
                <a:solidFill>
                  <a:srgbClr val="0A2458"/>
                </a:solidFill>
                <a:effectLst/>
                <a:latin typeface="MercurySSm-Book-Pro_Web"/>
              </a:rPr>
              <a:t>               (D)  incorporation of safety, privacy, and security standards into the software-development lifecycle for protection of personally identifiable information, including measures to address AI-enhanced cybersecurity threats in the health and human services sector;</a:t>
            </a:r>
          </a:p>
          <a:p>
            <a:pPr marL="0" indent="0" algn="l">
              <a:buNone/>
            </a:pPr>
            <a:r>
              <a:rPr lang="en-US" b="0" i="0" dirty="0">
                <a:solidFill>
                  <a:srgbClr val="0A2458"/>
                </a:solidFill>
                <a:effectLst/>
                <a:latin typeface="MercurySSm-Book-Pro_Web"/>
              </a:rPr>
              <a:t>               (E)  development, maintenance, and availability of documentation to help users determine appropriate and safe uses of AI in local settings in the health and human services sector;</a:t>
            </a:r>
          </a:p>
          <a:p>
            <a:pPr marL="0" indent="0" algn="l">
              <a:buNone/>
            </a:pPr>
            <a:r>
              <a:rPr lang="en-US" b="0" i="0" dirty="0">
                <a:solidFill>
                  <a:srgbClr val="0A2458"/>
                </a:solidFill>
                <a:effectLst/>
                <a:latin typeface="MercurySSm-Book-Pro_Web"/>
              </a:rPr>
              <a:t>               (F)  work to be done with State, local, Tribal, and territorial health and human services agencies to advance positive use cases and best practices for use of AI in local settings; and</a:t>
            </a:r>
          </a:p>
          <a:p>
            <a:pPr marL="0" indent="0" algn="l">
              <a:buNone/>
            </a:pPr>
            <a:r>
              <a:rPr lang="en-US" b="0" i="0" dirty="0">
                <a:solidFill>
                  <a:srgbClr val="0A2458"/>
                </a:solidFill>
                <a:effectLst/>
                <a:latin typeface="MercurySSm-Book-Pro_Web"/>
              </a:rPr>
              <a:t>               (G)  identification of uses of AI to promote workplace efficiency and satisfaction in the health and human services sector, including reducing administrative burdens.</a:t>
            </a:r>
          </a:p>
          <a:p>
            <a:pPr marL="0" indent="0">
              <a:buNone/>
            </a:pPr>
            <a:endParaRPr lang="en-US" dirty="0"/>
          </a:p>
        </p:txBody>
      </p:sp>
    </p:spTree>
    <p:extLst>
      <p:ext uri="{BB962C8B-B14F-4D97-AF65-F5344CB8AC3E}">
        <p14:creationId xmlns:p14="http://schemas.microsoft.com/office/powerpoint/2010/main" val="4275878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37996-47D8-5525-8870-7E75E95D3874}"/>
              </a:ext>
            </a:extLst>
          </p:cNvPr>
          <p:cNvSpPr>
            <a:spLocks noGrp="1"/>
          </p:cNvSpPr>
          <p:nvPr>
            <p:ph idx="1"/>
          </p:nvPr>
        </p:nvSpPr>
        <p:spPr>
          <a:xfrm>
            <a:off x="838200" y="330200"/>
            <a:ext cx="10515600" cy="6388100"/>
          </a:xfrm>
          <a:ln>
            <a:solidFill>
              <a:srgbClr val="FF0000"/>
            </a:solidFill>
          </a:ln>
        </p:spPr>
        <p:txBody>
          <a:bodyPr>
            <a:normAutofit lnSpcReduction="10000"/>
          </a:bodyPr>
          <a:lstStyle/>
          <a:p>
            <a:pPr marL="0" indent="0">
              <a:buNone/>
            </a:pPr>
            <a:r>
              <a:rPr lang="en-US" b="0" i="0" dirty="0">
                <a:solidFill>
                  <a:srgbClr val="0A2458"/>
                </a:solidFill>
                <a:effectLst/>
                <a:latin typeface="MercurySSm-Book-Pro_Web"/>
              </a:rPr>
              <a:t>Within 180 days of the date of this order, the Secretary of HHS shall direct HHS components, as the Secretary of HHS deems appropriate, to develop a strategy, in consultation with relevant agencies, to determine whether AI-enabled technologies in the health and human services sector maintain appropriate levels of quality, including, as appropriate, in the areas described in subsection (b)(i) of this section.  This work shall include the development of AI assurance policy — to evaluate important aspects of the performance of AI-enabled healthcare tools — and infrastructure needs for enabling pre-market assessment and post-market oversight of AI-enabled healthcare-technology algorithmic system performance against real-world data.</a:t>
            </a:r>
            <a:r>
              <a:rPr lang="en-US" dirty="0"/>
              <a:t> </a:t>
            </a:r>
          </a:p>
          <a:p>
            <a:pPr marL="0" indent="0">
              <a:buNone/>
            </a:pPr>
            <a:endParaRPr lang="en-US" dirty="0"/>
          </a:p>
          <a:p>
            <a:pPr marL="0" indent="0">
              <a:buNone/>
            </a:pPr>
            <a:r>
              <a:rPr lang="en-US" dirty="0"/>
              <a:t>Establishes a common framework for approaches to identifying and capturing clinical errors resulting from AI deployed in healthcare settings as well as specifications for a central tracking repository for associated incidents that cause harm, including through bias or discrimination, to patients, caregivers, or other parties; </a:t>
            </a:r>
          </a:p>
        </p:txBody>
      </p:sp>
    </p:spTree>
    <p:extLst>
      <p:ext uri="{BB962C8B-B14F-4D97-AF65-F5344CB8AC3E}">
        <p14:creationId xmlns:p14="http://schemas.microsoft.com/office/powerpoint/2010/main" val="348633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The Even Bigger Issue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b="0" i="0" dirty="0">
                <a:solidFill>
                  <a:srgbClr val="333333"/>
                </a:solidFill>
                <a:effectLst/>
                <a:latin typeface="Times New Roman" panose="02020603050405020304" pitchFamily="18" charset="0"/>
                <a:cs typeface="Times New Roman" panose="02020603050405020304" pitchFamily="18" charset="0"/>
              </a:rPr>
              <a:t>Wh</a:t>
            </a:r>
            <a:r>
              <a:rPr lang="en-US" dirty="0">
                <a:solidFill>
                  <a:srgbClr val="333333"/>
                </a:solidFill>
                <a:latin typeface="Times New Roman" panose="02020603050405020304" pitchFamily="18" charset="0"/>
                <a:cs typeface="Times New Roman" panose="02020603050405020304" pitchFamily="18" charset="0"/>
              </a:rPr>
              <a:t>o is using my information…and for what? </a:t>
            </a:r>
          </a:p>
          <a:p>
            <a:pPr algn="l"/>
            <a:r>
              <a:rPr lang="en-US" dirty="0">
                <a:solidFill>
                  <a:srgbClr val="333333"/>
                </a:solidFill>
                <a:latin typeface="Times New Roman" panose="02020603050405020304" pitchFamily="18" charset="0"/>
                <a:cs typeface="Times New Roman" panose="02020603050405020304" pitchFamily="18" charset="0"/>
              </a:rPr>
              <a:t>Mitigation – testing, </a:t>
            </a:r>
            <a:r>
              <a:rPr lang="en-US" b="0" i="0" dirty="0">
                <a:solidFill>
                  <a:srgbClr val="333333"/>
                </a:solidFill>
                <a:effectLst/>
                <a:latin typeface="Times New Roman" panose="02020603050405020304" pitchFamily="18" charset="0"/>
                <a:cs typeface="Times New Roman" panose="02020603050405020304" pitchFamily="18" charset="0"/>
              </a:rPr>
              <a:t>risk assessment, auditing </a:t>
            </a:r>
          </a:p>
          <a:p>
            <a:pPr algn="l"/>
            <a:endParaRPr lang="en-US" dirty="0">
              <a:latin typeface="Museo Sans 500" panose="02000000000000000000" pitchFamily="2" charset="77"/>
            </a:endParaRPr>
          </a:p>
        </p:txBody>
      </p:sp>
      <p:pic>
        <p:nvPicPr>
          <p:cNvPr id="3" name="Picture 2">
            <a:extLst>
              <a:ext uri="{FF2B5EF4-FFF2-40B4-BE49-F238E27FC236}">
                <a16:creationId xmlns:a16="http://schemas.microsoft.com/office/drawing/2014/main" id="{4A752899-037C-CDA9-C456-8C4A7AE02402}"/>
              </a:ext>
            </a:extLst>
          </p:cNvPr>
          <p:cNvPicPr>
            <a:picLocks noChangeAspect="1"/>
          </p:cNvPicPr>
          <p:nvPr/>
        </p:nvPicPr>
        <p:blipFill>
          <a:blip r:embed="rId3"/>
          <a:stretch>
            <a:fillRect/>
          </a:stretch>
        </p:blipFill>
        <p:spPr>
          <a:xfrm>
            <a:off x="508000" y="2829722"/>
            <a:ext cx="11176000" cy="2160372"/>
          </a:xfrm>
          <a:prstGeom prst="rect">
            <a:avLst/>
          </a:prstGeom>
        </p:spPr>
      </p:pic>
      <p:sp>
        <p:nvSpPr>
          <p:cNvPr id="4" name="TextBox 3">
            <a:extLst>
              <a:ext uri="{FF2B5EF4-FFF2-40B4-BE49-F238E27FC236}">
                <a16:creationId xmlns:a16="http://schemas.microsoft.com/office/drawing/2014/main" id="{D8CAEAA3-7A03-D640-8CF7-BF29872D2145}"/>
              </a:ext>
            </a:extLst>
          </p:cNvPr>
          <p:cNvSpPr txBox="1"/>
          <p:nvPr/>
        </p:nvSpPr>
        <p:spPr>
          <a:xfrm>
            <a:off x="4721860" y="5174589"/>
            <a:ext cx="3683000" cy="246221"/>
          </a:xfrm>
          <a:prstGeom prst="rect">
            <a:avLst/>
          </a:prstGeom>
          <a:noFill/>
        </p:spPr>
        <p:txBody>
          <a:bodyPr wrap="square" rtlCol="0">
            <a:spAutoFit/>
          </a:bodyPr>
          <a:lstStyle/>
          <a:p>
            <a:r>
              <a:rPr lang="en-US" sz="1000" dirty="0"/>
              <a:t>https://www.whitehouse.gov/ostp/ai-bill-of-rights/</a:t>
            </a:r>
          </a:p>
        </p:txBody>
      </p:sp>
    </p:spTree>
    <p:extLst>
      <p:ext uri="{BB962C8B-B14F-4D97-AF65-F5344CB8AC3E}">
        <p14:creationId xmlns:p14="http://schemas.microsoft.com/office/powerpoint/2010/main" val="186541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325587-F9D3-E6F1-79C0-E66EBA386507}"/>
              </a:ext>
            </a:extLst>
          </p:cNvPr>
          <p:cNvSpPr/>
          <p:nvPr/>
        </p:nvSpPr>
        <p:spPr>
          <a:xfrm>
            <a:off x="0" y="0"/>
            <a:ext cx="12192000" cy="943424"/>
          </a:xfrm>
          <a:prstGeom prst="rect">
            <a:avLst/>
          </a:prstGeom>
          <a:solidFill>
            <a:srgbClr val="258F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902837-3E5C-AC6A-EAE2-8B44CA03D139}"/>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90FBE800-77B6-35A9-0C06-DBF5C236DD7D}"/>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rPr>
              <a:t>Learning Objectives</a:t>
            </a:r>
          </a:p>
        </p:txBody>
      </p:sp>
      <p:pic>
        <p:nvPicPr>
          <p:cNvPr id="3" name="Picture 2">
            <a:extLst>
              <a:ext uri="{FF2B5EF4-FFF2-40B4-BE49-F238E27FC236}">
                <a16:creationId xmlns:a16="http://schemas.microsoft.com/office/drawing/2014/main" id="{F5319079-DA44-6719-118F-4946866F19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ubtitle 8">
            <a:extLst>
              <a:ext uri="{FF2B5EF4-FFF2-40B4-BE49-F238E27FC236}">
                <a16:creationId xmlns:a16="http://schemas.microsoft.com/office/drawing/2014/main" id="{59E43CED-DAFA-E333-7CFC-F89183D85A01}"/>
              </a:ext>
            </a:extLst>
          </p:cNvPr>
          <p:cNvSpPr>
            <a:spLocks noGrp="1"/>
          </p:cNvSpPr>
          <p:nvPr>
            <p:ph type="subTitle" idx="1"/>
          </p:nvPr>
        </p:nvSpPr>
        <p:spPr>
          <a:xfrm>
            <a:off x="609600" y="1332010"/>
            <a:ext cx="11074400" cy="1578653"/>
          </a:xfrm>
        </p:spPr>
        <p:txBody>
          <a:bodyPr>
            <a:normAutofit fontScale="25000" lnSpcReduction="20000"/>
          </a:bodyPr>
          <a:lstStyle/>
          <a:p>
            <a:pPr marL="1371600" indent="-1371600" algn="l">
              <a:buFont typeface="+mj-lt"/>
              <a:buAutoNum type="arabicPeriod"/>
            </a:pPr>
            <a:r>
              <a:rPr lang="en-US" sz="13200">
                <a:latin typeface="Times New Roman" panose="02020603050405020304" pitchFamily="18" charset="0"/>
                <a:cs typeface="Times New Roman" panose="02020603050405020304" pitchFamily="18" charset="0"/>
              </a:rPr>
              <a:t>Describe </a:t>
            </a:r>
            <a:r>
              <a:rPr lang="en-US" sz="13200" dirty="0">
                <a:latin typeface="Times New Roman" panose="02020603050405020304" pitchFamily="18" charset="0"/>
                <a:cs typeface="Times New Roman" panose="02020603050405020304" pitchFamily="18" charset="0"/>
              </a:rPr>
              <a:t>the role of AI in Healthcare &amp; Neurology</a:t>
            </a:r>
          </a:p>
          <a:p>
            <a:pPr marL="1371600" indent="-1371600" algn="l">
              <a:buFont typeface="+mj-lt"/>
              <a:buAutoNum type="arabicPeriod"/>
            </a:pPr>
            <a:r>
              <a:rPr lang="en-US" sz="13200" dirty="0">
                <a:latin typeface="Times New Roman" panose="02020603050405020304" pitchFamily="18" charset="0"/>
                <a:cs typeface="Times New Roman" panose="02020603050405020304" pitchFamily="18" charset="0"/>
              </a:rPr>
              <a:t>Describe the societal and ethical issues of AI in Healthcare </a:t>
            </a:r>
          </a:p>
          <a:p>
            <a:pPr marL="1371600" indent="-1371600" algn="l">
              <a:buFont typeface="+mj-lt"/>
              <a:buAutoNum type="arabicPeriod"/>
            </a:pPr>
            <a:r>
              <a:rPr lang="en-US" sz="13200" dirty="0">
                <a:latin typeface="Times New Roman" panose="02020603050405020304" pitchFamily="18" charset="0"/>
                <a:cs typeface="Times New Roman" panose="02020603050405020304" pitchFamily="18" charset="0"/>
              </a:rPr>
              <a:t>List the Federal Regulations </a:t>
            </a:r>
          </a:p>
          <a:p>
            <a:pPr algn="l"/>
            <a:endParaRPr lang="en-US" dirty="0">
              <a:latin typeface="Museo Sans 500" panose="02000000000000000000" pitchFamily="2" charset="77"/>
            </a:endParaRPr>
          </a:p>
        </p:txBody>
      </p:sp>
    </p:spTree>
    <p:extLst>
      <p:ext uri="{BB962C8B-B14F-4D97-AF65-F5344CB8AC3E}">
        <p14:creationId xmlns:p14="http://schemas.microsoft.com/office/powerpoint/2010/main" val="144078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The Even Bigger Issue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4432300" y="1305560"/>
            <a:ext cx="7251700" cy="5209540"/>
          </a:xfrm>
        </p:spPr>
        <p:txBody>
          <a:bodyPr>
            <a:normAutofit/>
          </a:bodyPr>
          <a:lstStyle/>
          <a:p>
            <a:pPr algn="l"/>
            <a:r>
              <a:rPr lang="en-US" dirty="0">
                <a:latin typeface="Museo Sans 500" panose="02000000000000000000" pitchFamily="2" charset="77"/>
              </a:rPr>
              <a:t>Paradigm shift - </a:t>
            </a:r>
            <a:r>
              <a:rPr lang="en-US" b="0" i="0" dirty="0">
                <a:solidFill>
                  <a:srgbClr val="333333"/>
                </a:solidFill>
                <a:effectLst/>
                <a:latin typeface="Guardian TextSans Web"/>
              </a:rPr>
              <a:t>big tech organizations would have trust and safety teams trying to ensure that their products were not damaging the public and content moderation.</a:t>
            </a:r>
          </a:p>
          <a:p>
            <a:pPr algn="l"/>
            <a:r>
              <a:rPr lang="en-US" dirty="0">
                <a:solidFill>
                  <a:srgbClr val="333333"/>
                </a:solidFill>
                <a:latin typeface="Guardian TextSans Web"/>
              </a:rPr>
              <a:t>Key measures of AI tool scalability: </a:t>
            </a:r>
            <a:r>
              <a:rPr lang="en-US" b="0" i="0" dirty="0">
                <a:solidFill>
                  <a:srgbClr val="333333"/>
                </a:solidFill>
                <a:effectLst/>
                <a:latin typeface="Guardian TextSans Web"/>
              </a:rPr>
              <a:t>safe, proven effective, and to have transparency</a:t>
            </a:r>
            <a:endParaRPr lang="en-US" dirty="0">
              <a:latin typeface="Museo Sans 500" panose="02000000000000000000" pitchFamily="2" charset="77"/>
            </a:endParaRPr>
          </a:p>
        </p:txBody>
      </p:sp>
      <p:pic>
        <p:nvPicPr>
          <p:cNvPr id="1026" name="Picture 2">
            <a:extLst>
              <a:ext uri="{FF2B5EF4-FFF2-40B4-BE49-F238E27FC236}">
                <a16:creationId xmlns:a16="http://schemas.microsoft.com/office/drawing/2014/main" id="{3C71912C-DDFD-83E5-CBBB-1A7D5DE38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1305560"/>
            <a:ext cx="4092865" cy="520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11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Ethical Issues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340927" y="4176485"/>
            <a:ext cx="2844800" cy="326204"/>
          </a:xfrm>
        </p:spPr>
        <p:txBody>
          <a:bodyPr>
            <a:normAutofit fontScale="25000" lnSpcReduction="20000"/>
          </a:bodyPr>
          <a:lstStyle/>
          <a:p>
            <a:pPr algn="l"/>
            <a:r>
              <a:rPr lang="en-US" dirty="0" err="1">
                <a:latin typeface="Museo Sans 500" panose="02000000000000000000" pitchFamily="2" charset="77"/>
              </a:rPr>
              <a:t>Solomonides</a:t>
            </a:r>
            <a:r>
              <a:rPr lang="en-US" dirty="0">
                <a:latin typeface="Museo Sans 500" panose="02000000000000000000" pitchFamily="2" charset="77"/>
              </a:rPr>
              <a:t> AE, Koski E, </a:t>
            </a:r>
            <a:r>
              <a:rPr lang="en-US" dirty="0" err="1">
                <a:latin typeface="Museo Sans 500" panose="02000000000000000000" pitchFamily="2" charset="77"/>
              </a:rPr>
              <a:t>Atabaki</a:t>
            </a:r>
            <a:r>
              <a:rPr lang="en-US" dirty="0">
                <a:latin typeface="Museo Sans 500" panose="02000000000000000000" pitchFamily="2" charset="77"/>
              </a:rPr>
              <a:t> SM, Weinberg S, McGreevey JD, </a:t>
            </a:r>
            <a:r>
              <a:rPr lang="en-US" dirty="0" err="1">
                <a:latin typeface="Museo Sans 500" panose="02000000000000000000" pitchFamily="2" charset="77"/>
              </a:rPr>
              <a:t>Kannry</a:t>
            </a:r>
            <a:r>
              <a:rPr lang="en-US" dirty="0">
                <a:latin typeface="Museo Sans 500" panose="02000000000000000000" pitchFamily="2" charset="77"/>
              </a:rPr>
              <a:t> JL, Petersen C, Lehmann CU. Defining AMIA's artificial intelligence principles. J Am Med Inform Assoc. 2022 Mar 15;29(4):585-591.</a:t>
            </a:r>
          </a:p>
        </p:txBody>
      </p:sp>
      <p:pic>
        <p:nvPicPr>
          <p:cNvPr id="11" name="Picture 10">
            <a:extLst>
              <a:ext uri="{FF2B5EF4-FFF2-40B4-BE49-F238E27FC236}">
                <a16:creationId xmlns:a16="http://schemas.microsoft.com/office/drawing/2014/main" id="{F7C9EA78-ABEC-4C7E-9B09-A88F7747DCE5}"/>
              </a:ext>
            </a:extLst>
          </p:cNvPr>
          <p:cNvPicPr>
            <a:picLocks noChangeAspect="1"/>
          </p:cNvPicPr>
          <p:nvPr/>
        </p:nvPicPr>
        <p:blipFill>
          <a:blip r:embed="rId3"/>
          <a:stretch>
            <a:fillRect/>
          </a:stretch>
        </p:blipFill>
        <p:spPr>
          <a:xfrm>
            <a:off x="3826935" y="107531"/>
            <a:ext cx="7892583" cy="6673467"/>
          </a:xfrm>
          <a:prstGeom prst="rect">
            <a:avLst/>
          </a:prstGeom>
          <a:ln w="57150">
            <a:solidFill>
              <a:schemeClr val="accent5">
                <a:lumMod val="75000"/>
              </a:schemeClr>
            </a:solidFill>
          </a:ln>
        </p:spPr>
      </p:pic>
      <p:pic>
        <p:nvPicPr>
          <p:cNvPr id="12" name="Picture 11">
            <a:extLst>
              <a:ext uri="{FF2B5EF4-FFF2-40B4-BE49-F238E27FC236}">
                <a16:creationId xmlns:a16="http://schemas.microsoft.com/office/drawing/2014/main" id="{11A6F56E-0DC1-C5CF-E7FE-82D7ED54276C}"/>
              </a:ext>
            </a:extLst>
          </p:cNvPr>
          <p:cNvPicPr>
            <a:picLocks noChangeAspect="1"/>
          </p:cNvPicPr>
          <p:nvPr/>
        </p:nvPicPr>
        <p:blipFill>
          <a:blip r:embed="rId4"/>
          <a:stretch>
            <a:fillRect/>
          </a:stretch>
        </p:blipFill>
        <p:spPr>
          <a:xfrm>
            <a:off x="340927" y="3166101"/>
            <a:ext cx="3021883" cy="841890"/>
          </a:xfrm>
          <a:prstGeom prst="rect">
            <a:avLst/>
          </a:prstGeom>
        </p:spPr>
      </p:pic>
    </p:spTree>
    <p:extLst>
      <p:ext uri="{BB962C8B-B14F-4D97-AF65-F5344CB8AC3E}">
        <p14:creationId xmlns:p14="http://schemas.microsoft.com/office/powerpoint/2010/main" val="75670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Ethical Issues and Resolutions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558800" y="1232167"/>
            <a:ext cx="11074400" cy="5003800"/>
          </a:xfrm>
        </p:spPr>
        <p:txBody>
          <a:bodyPr>
            <a:noAutofit/>
          </a:bodyPr>
          <a:lstStyle/>
          <a:p>
            <a:pPr algn="l"/>
            <a:r>
              <a:rPr lang="en-US" dirty="0">
                <a:highlight>
                  <a:srgbClr val="00FFFF"/>
                </a:highlight>
                <a:latin typeface="Times New Roman" panose="02020603050405020304" pitchFamily="18" charset="0"/>
                <a:cs typeface="Times New Roman" panose="02020603050405020304" pitchFamily="18" charset="0"/>
              </a:rPr>
              <a:t>Technology is not bad or unethical </a:t>
            </a:r>
          </a:p>
          <a:p>
            <a:pPr algn="l"/>
            <a:r>
              <a:rPr lang="en-US" dirty="0">
                <a:highlight>
                  <a:srgbClr val="00FFFF"/>
                </a:highlight>
                <a:latin typeface="Times New Roman" panose="02020603050405020304" pitchFamily="18" charset="0"/>
                <a:cs typeface="Times New Roman" panose="02020603050405020304" pitchFamily="18" charset="0"/>
              </a:rPr>
              <a:t>Ethics of the User</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471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Why do we NEED it?</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sz="2600" dirty="0">
                <a:latin typeface="Times New Roman" panose="02020603050405020304" pitchFamily="18" charset="0"/>
                <a:cs typeface="Times New Roman" panose="02020603050405020304" pitchFamily="18" charset="0"/>
              </a:rPr>
              <a:t>Burn out </a:t>
            </a:r>
          </a:p>
          <a:p>
            <a:pPr algn="l"/>
            <a:r>
              <a:rPr lang="en-US" sz="2600" dirty="0">
                <a:latin typeface="Times New Roman" panose="02020603050405020304" pitchFamily="18" charset="0"/>
                <a:cs typeface="Times New Roman" panose="02020603050405020304" pitchFamily="18" charset="0"/>
              </a:rPr>
              <a:t>Shortage of personnel, talent, sites </a:t>
            </a:r>
          </a:p>
          <a:p>
            <a:pPr algn="l"/>
            <a:r>
              <a:rPr lang="en-US" sz="2600" dirty="0">
                <a:latin typeface="Times New Roman" panose="02020603050405020304" pitchFamily="18" charset="0"/>
                <a:cs typeface="Times New Roman" panose="02020603050405020304" pitchFamily="18" charset="0"/>
              </a:rPr>
              <a:t>Dire need to make work more meaningful , less administrative, interesting, help more people, greater reward </a:t>
            </a:r>
          </a:p>
          <a:p>
            <a:pPr algn="l"/>
            <a:r>
              <a:rPr lang="en-US" sz="2600" dirty="0">
                <a:latin typeface="Times New Roman" panose="02020603050405020304" pitchFamily="18" charset="0"/>
                <a:cs typeface="Times New Roman" panose="02020603050405020304" pitchFamily="18" charset="0"/>
              </a:rPr>
              <a:t>Human error factor </a:t>
            </a:r>
          </a:p>
          <a:p>
            <a:pPr algn="l"/>
            <a:r>
              <a:rPr lang="en-US" sz="2600" dirty="0">
                <a:latin typeface="Times New Roman" panose="02020603050405020304" pitchFamily="18" charset="0"/>
                <a:cs typeface="Times New Roman" panose="02020603050405020304" pitchFamily="18" charset="0"/>
              </a:rPr>
              <a:t>Gain Proficiency </a:t>
            </a:r>
          </a:p>
          <a:p>
            <a:pPr algn="l"/>
            <a:r>
              <a:rPr lang="en-US" sz="2600" dirty="0">
                <a:latin typeface="Times New Roman" panose="02020603050405020304" pitchFamily="18" charset="0"/>
                <a:cs typeface="Times New Roman" panose="02020603050405020304" pitchFamily="18" charset="0"/>
              </a:rPr>
              <a:t>Unmet modern care needs </a:t>
            </a:r>
          </a:p>
          <a:p>
            <a:pPr algn="l"/>
            <a:r>
              <a:rPr lang="en-US" sz="2600" dirty="0">
                <a:latin typeface="Times New Roman" panose="02020603050405020304" pitchFamily="18" charset="0"/>
                <a:cs typeface="Times New Roman" panose="02020603050405020304" pitchFamily="18" charset="0"/>
              </a:rPr>
              <a:t>Care extenders need help </a:t>
            </a:r>
          </a:p>
          <a:p>
            <a:pPr algn="l"/>
            <a:r>
              <a:rPr lang="en-US" sz="2600" dirty="0">
                <a:latin typeface="Times New Roman" panose="02020603050405020304" pitchFamily="18" charset="0"/>
                <a:cs typeface="Times New Roman" panose="02020603050405020304" pitchFamily="18" charset="0"/>
              </a:rPr>
              <a:t>81.1% diagnostic accuracy with AI vs innate 73%</a:t>
            </a:r>
          </a:p>
          <a:p>
            <a:pPr lvl="1" algn="l"/>
            <a:r>
              <a:rPr lang="en-US" sz="1000" dirty="0">
                <a:latin typeface="Museo Sans 500" panose="02000000000000000000" pitchFamily="2" charset="77"/>
              </a:rPr>
              <a:t>Jabbour S, </a:t>
            </a:r>
            <a:r>
              <a:rPr lang="en-US" sz="1000" dirty="0" err="1">
                <a:latin typeface="Museo Sans 500" panose="02000000000000000000" pitchFamily="2" charset="77"/>
              </a:rPr>
              <a:t>Fouhey</a:t>
            </a:r>
            <a:r>
              <a:rPr lang="en-US" sz="1000" dirty="0">
                <a:latin typeface="Museo Sans 500" panose="02000000000000000000" pitchFamily="2" charset="77"/>
              </a:rPr>
              <a:t> D, Shepard S, et al. Measuring the Impact of AI in the Diagnosis of Hospitalized Patients: A Randomized Clinical Vignette Survey Study. JAMA. 2023;330(23):2275–2284.</a:t>
            </a:r>
          </a:p>
          <a:p>
            <a:pPr algn="l"/>
            <a:endParaRPr lang="en-US" dirty="0">
              <a:latin typeface="Museo Sans 500" panose="02000000000000000000" pitchFamily="2" charset="77"/>
            </a:endParaRPr>
          </a:p>
          <a:p>
            <a:pPr algn="l"/>
            <a:endParaRPr lang="en-US" dirty="0">
              <a:latin typeface="Museo Sans 500" panose="02000000000000000000" pitchFamily="2" charset="77"/>
            </a:endParaRPr>
          </a:p>
        </p:txBody>
      </p:sp>
    </p:spTree>
    <p:extLst>
      <p:ext uri="{BB962C8B-B14F-4D97-AF65-F5344CB8AC3E}">
        <p14:creationId xmlns:p14="http://schemas.microsoft.com/office/powerpoint/2010/main" val="358151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E3AB0-FDB2-597E-1B3F-8D6CD389943C}"/>
              </a:ext>
            </a:extLst>
          </p:cNvPr>
          <p:cNvPicPr>
            <a:picLocks noChangeAspect="1"/>
          </p:cNvPicPr>
          <p:nvPr/>
        </p:nvPicPr>
        <p:blipFill>
          <a:blip r:embed="rId2"/>
          <a:stretch>
            <a:fillRect/>
          </a:stretch>
        </p:blipFill>
        <p:spPr>
          <a:xfrm>
            <a:off x="4500497" y="1335088"/>
            <a:ext cx="7200900" cy="4933950"/>
          </a:xfrm>
          <a:prstGeom prst="rect">
            <a:avLst/>
          </a:prstGeom>
          <a:ln>
            <a:solidFill>
              <a:schemeClr val="accent5">
                <a:lumMod val="75000"/>
              </a:schemeClr>
            </a:solidFill>
          </a:ln>
        </p:spPr>
      </p:pic>
      <p:pic>
        <p:nvPicPr>
          <p:cNvPr id="6" name="Picture 5">
            <a:extLst>
              <a:ext uri="{FF2B5EF4-FFF2-40B4-BE49-F238E27FC236}">
                <a16:creationId xmlns:a16="http://schemas.microsoft.com/office/drawing/2014/main" id="{B0141FD6-103D-AF8E-F366-0CA6D9187AC8}"/>
              </a:ext>
            </a:extLst>
          </p:cNvPr>
          <p:cNvPicPr>
            <a:picLocks noChangeAspect="1"/>
          </p:cNvPicPr>
          <p:nvPr/>
        </p:nvPicPr>
        <p:blipFill>
          <a:blip r:embed="rId3"/>
          <a:stretch>
            <a:fillRect/>
          </a:stretch>
        </p:blipFill>
        <p:spPr>
          <a:xfrm>
            <a:off x="148207" y="2359025"/>
            <a:ext cx="4237990" cy="2479675"/>
          </a:xfrm>
          <a:prstGeom prst="rect">
            <a:avLst/>
          </a:prstGeom>
        </p:spPr>
      </p:pic>
    </p:spTree>
    <p:extLst>
      <p:ext uri="{BB962C8B-B14F-4D97-AF65-F5344CB8AC3E}">
        <p14:creationId xmlns:p14="http://schemas.microsoft.com/office/powerpoint/2010/main" val="2906562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0EB88B-76CA-0414-3E23-08C4AE77A9C2}"/>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14300" y="-59675"/>
            <a:ext cx="12306300" cy="6913138"/>
          </a:xfrm>
          <a:prstGeom prst="rect">
            <a:avLst/>
          </a:prstGeom>
        </p:spPr>
      </p:pic>
      <p:cxnSp>
        <p:nvCxnSpPr>
          <p:cNvPr id="12" name="Straight Connector 11">
            <a:extLst>
              <a:ext uri="{FF2B5EF4-FFF2-40B4-BE49-F238E27FC236}">
                <a16:creationId xmlns:a16="http://schemas.microsoft.com/office/drawing/2014/main" id="{10622DEB-B5AB-44EC-59A9-0A7325846500}"/>
              </a:ext>
            </a:extLst>
          </p:cNvPr>
          <p:cNvCxnSpPr>
            <a:cxnSpLocks/>
          </p:cNvCxnSpPr>
          <p:nvPr/>
        </p:nvCxnSpPr>
        <p:spPr>
          <a:xfrm flipH="1">
            <a:off x="6085363" y="1257300"/>
            <a:ext cx="10637" cy="5267963"/>
          </a:xfrm>
          <a:prstGeom prst="line">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9E004C8-F039-0597-03C8-3C8195F63630}"/>
              </a:ext>
            </a:extLst>
          </p:cNvPr>
          <p:cNvSpPr txBox="1"/>
          <p:nvPr/>
        </p:nvSpPr>
        <p:spPr>
          <a:xfrm>
            <a:off x="520700" y="1257300"/>
            <a:ext cx="5309205" cy="1446550"/>
          </a:xfrm>
          <a:prstGeom prst="rect">
            <a:avLst/>
          </a:prstGeom>
          <a:noFill/>
        </p:spPr>
        <p:txBody>
          <a:bodyPr wrap="square" rtlCol="0">
            <a:spAutoFit/>
          </a:bodyPr>
          <a:lstStyle/>
          <a:p>
            <a:r>
              <a:rPr lang="en-US" sz="2800" dirty="0">
                <a:solidFill>
                  <a:schemeClr val="bg1"/>
                </a:solidFill>
                <a:latin typeface="Georgia" panose="02040502050405020303" pitchFamily="18" charset="0"/>
              </a:rPr>
              <a:t>Subhead</a:t>
            </a:r>
          </a:p>
          <a:p>
            <a:endParaRPr lang="en-US" sz="2000" dirty="0">
              <a:solidFill>
                <a:schemeClr val="bg1"/>
              </a:solidFill>
              <a:latin typeface="Georgia" panose="02040502050405020303" pitchFamily="18" charset="0"/>
            </a:endParaRPr>
          </a:p>
          <a:p>
            <a:r>
              <a:rPr lang="en-US" sz="2000" dirty="0">
                <a:solidFill>
                  <a:schemeClr val="bg1"/>
                </a:solidFill>
                <a:latin typeface="Georgia" panose="02040502050405020303" pitchFamily="18" charset="0"/>
              </a:rPr>
              <a:t>Text </a:t>
            </a:r>
          </a:p>
          <a:p>
            <a:r>
              <a:rPr lang="en-US" sz="2000" dirty="0">
                <a:solidFill>
                  <a:schemeClr val="bg1"/>
                </a:solidFill>
                <a:latin typeface="Georgia" panose="02040502050405020303" pitchFamily="18" charset="0"/>
              </a:rPr>
              <a:t>• Bullet</a:t>
            </a:r>
          </a:p>
        </p:txBody>
      </p:sp>
      <p:pic>
        <p:nvPicPr>
          <p:cNvPr id="2" name="Picture 1">
            <a:extLst>
              <a:ext uri="{FF2B5EF4-FFF2-40B4-BE49-F238E27FC236}">
                <a16:creationId xmlns:a16="http://schemas.microsoft.com/office/drawing/2014/main" id="{9F16E048-9E74-FB5E-ED33-19A2DACB84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11" name="Rectangle 10">
            <a:extLst>
              <a:ext uri="{FF2B5EF4-FFF2-40B4-BE49-F238E27FC236}">
                <a16:creationId xmlns:a16="http://schemas.microsoft.com/office/drawing/2014/main" id="{76029D1A-CF2B-A56A-E485-79532C13A3E1}"/>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AE517C07-CD5F-14BE-9614-7DCA47D1CDD0}"/>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Food for thought </a:t>
            </a:r>
          </a:p>
        </p:txBody>
      </p:sp>
      <p:sp>
        <p:nvSpPr>
          <p:cNvPr id="3" name="Subtitle 8">
            <a:extLst>
              <a:ext uri="{FF2B5EF4-FFF2-40B4-BE49-F238E27FC236}">
                <a16:creationId xmlns:a16="http://schemas.microsoft.com/office/drawing/2014/main" id="{7602F756-3B45-75D7-8606-4094A7F19543}"/>
              </a:ext>
            </a:extLst>
          </p:cNvPr>
          <p:cNvSpPr>
            <a:spLocks noGrp="1"/>
          </p:cNvSpPr>
          <p:nvPr>
            <p:ph type="subTitle" idx="1"/>
          </p:nvPr>
        </p:nvSpPr>
        <p:spPr>
          <a:xfrm>
            <a:off x="6351458" y="1980575"/>
            <a:ext cx="5750490" cy="4267205"/>
          </a:xfrm>
        </p:spPr>
        <p:txBody>
          <a:bodyPr>
            <a:noAutofit/>
          </a:bodyPr>
          <a:lstStyle/>
          <a:p>
            <a:pPr algn="l"/>
            <a:r>
              <a:rPr lang="en-US" sz="3200" i="1" dirty="0">
                <a:latin typeface="Museo Sans 500" panose="02000000000000000000" pitchFamily="2" charset="77"/>
              </a:rPr>
              <a:t>"The first rule of any technology used in a business is that automation applied to an efficient operation will magnify the efficiency. The second is that automation applied to an inefficient operation will magnify the inefficiency."</a:t>
            </a:r>
          </a:p>
        </p:txBody>
      </p:sp>
      <p:pic>
        <p:nvPicPr>
          <p:cNvPr id="5" name="Picture 4">
            <a:extLst>
              <a:ext uri="{FF2B5EF4-FFF2-40B4-BE49-F238E27FC236}">
                <a16:creationId xmlns:a16="http://schemas.microsoft.com/office/drawing/2014/main" id="{C76D86CC-0D31-AC61-C6BF-A28DFF3E00F0}"/>
              </a:ext>
            </a:extLst>
          </p:cNvPr>
          <p:cNvPicPr>
            <a:picLocks noChangeAspect="1"/>
          </p:cNvPicPr>
          <p:nvPr/>
        </p:nvPicPr>
        <p:blipFill>
          <a:blip r:embed="rId5"/>
          <a:stretch>
            <a:fillRect/>
          </a:stretch>
        </p:blipFill>
        <p:spPr>
          <a:xfrm>
            <a:off x="592410" y="1389380"/>
            <a:ext cx="4786244" cy="5003801"/>
          </a:xfrm>
          <a:prstGeom prst="rect">
            <a:avLst/>
          </a:prstGeom>
          <a:noFill/>
          <a:ln>
            <a:solidFill>
              <a:srgbClr val="C00000"/>
            </a:solidFill>
          </a:ln>
        </p:spPr>
      </p:pic>
    </p:spTree>
    <p:extLst>
      <p:ext uri="{BB962C8B-B14F-4D97-AF65-F5344CB8AC3E}">
        <p14:creationId xmlns:p14="http://schemas.microsoft.com/office/powerpoint/2010/main" val="3943527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7C815-B996-2BBF-CBB7-E0CBA8312E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13"/>
            <a:ext cx="12192000" cy="7198913"/>
          </a:xfrm>
          <a:prstGeom prst="rect">
            <a:avLst/>
          </a:prstGeom>
        </p:spPr>
      </p:pic>
      <p:pic>
        <p:nvPicPr>
          <p:cNvPr id="7" name="Picture 6">
            <a:extLst>
              <a:ext uri="{FF2B5EF4-FFF2-40B4-BE49-F238E27FC236}">
                <a16:creationId xmlns:a16="http://schemas.microsoft.com/office/drawing/2014/main" id="{CD8993B4-548A-7050-2CE2-9207FBD82EC8}"/>
              </a:ext>
            </a:extLst>
          </p:cNvPr>
          <p:cNvPicPr>
            <a:picLocks noChangeAspect="1"/>
          </p:cNvPicPr>
          <p:nvPr/>
        </p:nvPicPr>
        <p:blipFill>
          <a:blip r:embed="rId3"/>
          <a:stretch>
            <a:fillRect/>
          </a:stretch>
        </p:blipFill>
        <p:spPr>
          <a:xfrm rot="10800000">
            <a:off x="0" y="-340912"/>
            <a:ext cx="12192000" cy="3457039"/>
          </a:xfrm>
          <a:prstGeom prst="rect">
            <a:avLst/>
          </a:prstGeom>
        </p:spPr>
      </p:pic>
      <p:sp>
        <p:nvSpPr>
          <p:cNvPr id="15" name="TextBox 14">
            <a:extLst>
              <a:ext uri="{FF2B5EF4-FFF2-40B4-BE49-F238E27FC236}">
                <a16:creationId xmlns:a16="http://schemas.microsoft.com/office/drawing/2014/main" id="{801BA0DE-90D6-F09E-8873-674A6AD9A531}"/>
              </a:ext>
            </a:extLst>
          </p:cNvPr>
          <p:cNvSpPr txBox="1"/>
          <p:nvPr/>
        </p:nvSpPr>
        <p:spPr>
          <a:xfrm>
            <a:off x="406400" y="2936591"/>
            <a:ext cx="11379200" cy="1323439"/>
          </a:xfrm>
          <a:prstGeom prst="rect">
            <a:avLst/>
          </a:prstGeom>
          <a:noFill/>
        </p:spPr>
        <p:txBody>
          <a:bodyPr wrap="square" rtlCol="0">
            <a:spAutoFit/>
          </a:bodyPr>
          <a:lstStyle/>
          <a:p>
            <a:pPr algn="ctr"/>
            <a:r>
              <a:rPr lang="en-US" sz="8000" dirty="0">
                <a:solidFill>
                  <a:schemeClr val="bg1"/>
                </a:solidFill>
                <a:latin typeface="Bree Serif" panose="02000503040000020004" pitchFamily="2" charset="77"/>
              </a:rPr>
              <a:t>Questions</a:t>
            </a:r>
          </a:p>
        </p:txBody>
      </p:sp>
      <p:pic>
        <p:nvPicPr>
          <p:cNvPr id="2" name="Picture 1">
            <a:extLst>
              <a:ext uri="{FF2B5EF4-FFF2-40B4-BE49-F238E27FC236}">
                <a16:creationId xmlns:a16="http://schemas.microsoft.com/office/drawing/2014/main" id="{26E71B2F-1E8D-A0BB-D169-585BE63AF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040" y="255188"/>
            <a:ext cx="5615920" cy="1903702"/>
          </a:xfrm>
          <a:prstGeom prst="rect">
            <a:avLst/>
          </a:prstGeom>
        </p:spPr>
      </p:pic>
    </p:spTree>
    <p:extLst>
      <p:ext uri="{BB962C8B-B14F-4D97-AF65-F5344CB8AC3E}">
        <p14:creationId xmlns:p14="http://schemas.microsoft.com/office/powerpoint/2010/main" val="361166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Why is this important </a:t>
            </a:r>
          </a:p>
        </p:txBody>
      </p:sp>
      <p:pic>
        <p:nvPicPr>
          <p:cNvPr id="4" name="Picture 3">
            <a:extLst>
              <a:ext uri="{FF2B5EF4-FFF2-40B4-BE49-F238E27FC236}">
                <a16:creationId xmlns:a16="http://schemas.microsoft.com/office/drawing/2014/main" id="{B0FD64D1-6A6E-B518-2B34-8F482F50ADEE}"/>
              </a:ext>
            </a:extLst>
          </p:cNvPr>
          <p:cNvPicPr>
            <a:picLocks noChangeAspect="1"/>
          </p:cNvPicPr>
          <p:nvPr/>
        </p:nvPicPr>
        <p:blipFill rotWithShape="1">
          <a:blip r:embed="rId3"/>
          <a:srcRect b="8209"/>
          <a:stretch/>
        </p:blipFill>
        <p:spPr>
          <a:xfrm>
            <a:off x="3279141" y="1268128"/>
            <a:ext cx="4777635" cy="4834290"/>
          </a:xfrm>
          <a:prstGeom prst="rect">
            <a:avLst/>
          </a:prstGeom>
        </p:spPr>
      </p:pic>
      <p:sp>
        <p:nvSpPr>
          <p:cNvPr id="9" name="TextBox 8">
            <a:extLst>
              <a:ext uri="{FF2B5EF4-FFF2-40B4-BE49-F238E27FC236}">
                <a16:creationId xmlns:a16="http://schemas.microsoft.com/office/drawing/2014/main" id="{BFE1A0FE-12BB-A4D0-4489-3C0AABA5D7EA}"/>
              </a:ext>
            </a:extLst>
          </p:cNvPr>
          <p:cNvSpPr txBox="1"/>
          <p:nvPr/>
        </p:nvSpPr>
        <p:spPr>
          <a:xfrm>
            <a:off x="2428774" y="6366666"/>
            <a:ext cx="7334451" cy="246221"/>
          </a:xfrm>
          <a:prstGeom prst="rect">
            <a:avLst/>
          </a:prstGeom>
          <a:noFill/>
        </p:spPr>
        <p:txBody>
          <a:bodyPr wrap="square" rtlCol="0">
            <a:spAutoFit/>
          </a:bodyPr>
          <a:lstStyle/>
          <a:p>
            <a:r>
              <a:rPr lang="en-US" sz="1000" dirty="0"/>
              <a:t>https://finance.yahoo.com/news/chatgpt-on-track-to-surpass-100-million-users-faster-than-tiktok-or-instagram-ubs-214423357.html</a:t>
            </a:r>
          </a:p>
        </p:txBody>
      </p:sp>
    </p:spTree>
    <p:extLst>
      <p:ext uri="{BB962C8B-B14F-4D97-AF65-F5344CB8AC3E}">
        <p14:creationId xmlns:p14="http://schemas.microsoft.com/office/powerpoint/2010/main" val="307470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Definitions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b="1" dirty="0">
                <a:latin typeface="Times New Roman" panose="02020603050405020304" pitchFamily="18" charset="0"/>
                <a:cs typeface="Times New Roman" panose="02020603050405020304" pitchFamily="18" charset="0"/>
              </a:rPr>
              <a:t>Artificial Intelligence (AI) </a:t>
            </a:r>
            <a:r>
              <a:rPr lang="en-US" dirty="0">
                <a:latin typeface="Times New Roman" panose="02020603050405020304" pitchFamily="18" charset="0"/>
                <a:cs typeface="Times New Roman" panose="02020603050405020304" pitchFamily="18" charset="0"/>
              </a:rPr>
              <a:t>is a scientific field concerned with the development of algorithms that allow computers to learn without being explicitly programmed</a:t>
            </a:r>
          </a:p>
          <a:p>
            <a:pPr algn="l"/>
            <a:endParaRPr lang="en-US"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Machine Learning (ML) </a:t>
            </a:r>
            <a:r>
              <a:rPr lang="en-US" dirty="0">
                <a:latin typeface="Times New Roman" panose="02020603050405020304" pitchFamily="18" charset="0"/>
                <a:cs typeface="Times New Roman" panose="02020603050405020304" pitchFamily="18" charset="0"/>
              </a:rPr>
              <a:t>is a branch of AI, which focuses on methods that learn from data and make predictions on unseen data (task oriented) </a:t>
            </a:r>
          </a:p>
          <a:p>
            <a:pPr algn="l"/>
            <a:endParaRPr lang="en-US" dirty="0">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5BCDC3FF-88FC-0CE2-2919-9F65CFE775A5}"/>
              </a:ext>
            </a:extLst>
          </p:cNvPr>
          <p:cNvSpPr txBox="1">
            <a:spLocks/>
          </p:cNvSpPr>
          <p:nvPr/>
        </p:nvSpPr>
        <p:spPr>
          <a:xfrm>
            <a:off x="508000" y="3744227"/>
            <a:ext cx="5238282" cy="2699675"/>
          </a:xfrm>
          <a:prstGeom prst="rect">
            <a:avLst/>
          </a:prstGeom>
          <a:ln>
            <a:solidFill>
              <a:schemeClr val="accent1">
                <a:shade val="50000"/>
              </a:schemeClr>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50" u="sng" dirty="0">
                <a:latin typeface="Museo Sans 500" panose="02000000000000000000" pitchFamily="2" charset="77"/>
              </a:rPr>
              <a:t>Types of ML </a:t>
            </a:r>
          </a:p>
          <a:p>
            <a:pPr algn="l"/>
            <a:r>
              <a:rPr lang="en-US" sz="1550" dirty="0">
                <a:latin typeface="Museo Sans 500" panose="02000000000000000000" pitchFamily="2" charset="77"/>
              </a:rPr>
              <a:t>Supervised: learning with labeled data </a:t>
            </a:r>
          </a:p>
          <a:p>
            <a:pPr lvl="1" algn="l"/>
            <a:r>
              <a:rPr lang="en-US" sz="1550" dirty="0">
                <a:latin typeface="Museo Sans 500" panose="02000000000000000000" pitchFamily="2" charset="77"/>
              </a:rPr>
              <a:t>Example: email classification, image classification</a:t>
            </a:r>
          </a:p>
          <a:p>
            <a:pPr algn="l"/>
            <a:r>
              <a:rPr lang="en-US" sz="1550" dirty="0">
                <a:latin typeface="Museo Sans 500" panose="02000000000000000000" pitchFamily="2" charset="77"/>
              </a:rPr>
              <a:t>Unsupervised: discover patterns in unlabeled data</a:t>
            </a:r>
          </a:p>
          <a:p>
            <a:pPr lvl="1" algn="l"/>
            <a:r>
              <a:rPr lang="en-US" sz="1550" dirty="0">
                <a:latin typeface="Museo Sans 500" panose="02000000000000000000" pitchFamily="2" charset="77"/>
              </a:rPr>
              <a:t>Example: cluster similar data points</a:t>
            </a:r>
          </a:p>
          <a:p>
            <a:pPr algn="l"/>
            <a:r>
              <a:rPr lang="en-US" sz="1550" dirty="0">
                <a:latin typeface="Museo Sans 500" panose="02000000000000000000" pitchFamily="2" charset="77"/>
              </a:rPr>
              <a:t>Reinforcement learning: learn to act based on feedback/reward</a:t>
            </a:r>
          </a:p>
          <a:p>
            <a:pPr lvl="1" algn="l"/>
            <a:r>
              <a:rPr lang="en-US" sz="1550" dirty="0">
                <a:latin typeface="Museo Sans 500" panose="02000000000000000000" pitchFamily="2" charset="77"/>
              </a:rPr>
              <a:t>Example: learn to play Go </a:t>
            </a:r>
          </a:p>
        </p:txBody>
      </p:sp>
      <p:pic>
        <p:nvPicPr>
          <p:cNvPr id="5" name="Picture 2" descr="deep learning versus machine learning">
            <a:extLst>
              <a:ext uri="{FF2B5EF4-FFF2-40B4-BE49-F238E27FC236}">
                <a16:creationId xmlns:a16="http://schemas.microsoft.com/office/drawing/2014/main" id="{274C824D-837B-3F91-933B-8DDE6175DA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96" b="50000"/>
          <a:stretch/>
        </p:blipFill>
        <p:spPr bwMode="auto">
          <a:xfrm>
            <a:off x="6445720" y="3841705"/>
            <a:ext cx="5238282" cy="17393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B29B18-0923-F829-5ADB-853DD69EAB30}"/>
              </a:ext>
            </a:extLst>
          </p:cNvPr>
          <p:cNvSpPr txBox="1"/>
          <p:nvPr/>
        </p:nvSpPr>
        <p:spPr>
          <a:xfrm>
            <a:off x="6622181" y="5986914"/>
            <a:ext cx="4389120" cy="246221"/>
          </a:xfrm>
          <a:prstGeom prst="rect">
            <a:avLst/>
          </a:prstGeom>
          <a:noFill/>
        </p:spPr>
        <p:txBody>
          <a:bodyPr wrap="square" rtlCol="0">
            <a:spAutoFit/>
          </a:bodyPr>
          <a:lstStyle/>
          <a:p>
            <a:r>
              <a:rPr lang="en-US" sz="1000" dirty="0"/>
              <a:t>https://datascienceathome.com/deep-learning-vs-tabular-models-ep-217/</a:t>
            </a:r>
          </a:p>
        </p:txBody>
      </p:sp>
    </p:spTree>
    <p:extLst>
      <p:ext uri="{BB962C8B-B14F-4D97-AF65-F5344CB8AC3E}">
        <p14:creationId xmlns:p14="http://schemas.microsoft.com/office/powerpoint/2010/main" val="172896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Definitions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332010"/>
            <a:ext cx="11074400" cy="1578653"/>
          </a:xfrm>
        </p:spPr>
        <p:txBody>
          <a:bodyPr>
            <a:normAutofit fontScale="92500" lnSpcReduction="20000"/>
          </a:bodyPr>
          <a:lstStyle/>
          <a:p>
            <a:pPr algn="l"/>
            <a:r>
              <a:rPr lang="en-US" b="1" dirty="0">
                <a:latin typeface="Times New Roman" panose="02020603050405020304" pitchFamily="18" charset="0"/>
                <a:cs typeface="Times New Roman" panose="02020603050405020304" pitchFamily="18" charset="0"/>
              </a:rPr>
              <a:t>Deep learning (DL) </a:t>
            </a:r>
            <a:r>
              <a:rPr lang="en-US" dirty="0">
                <a:latin typeface="Times New Roman" panose="02020603050405020304" pitchFamily="18" charset="0"/>
                <a:cs typeface="Times New Roman" panose="02020603050405020304" pitchFamily="18" charset="0"/>
              </a:rPr>
              <a:t>is a machine learning subfield that uses multiple layers for learning data representations</a:t>
            </a:r>
          </a:p>
          <a:p>
            <a:pPr algn="l"/>
            <a:r>
              <a:rPr lang="en-US" dirty="0">
                <a:latin typeface="Times New Roman" panose="02020603050405020304" pitchFamily="18" charset="0"/>
                <a:cs typeface="Times New Roman" panose="02020603050405020304" pitchFamily="18" charset="0"/>
              </a:rPr>
              <a:t>DL is exceptionally effective at learning patterns</a:t>
            </a:r>
          </a:p>
          <a:p>
            <a:pPr algn="l"/>
            <a:r>
              <a:rPr lang="en-US" dirty="0">
                <a:latin typeface="Times New Roman" panose="02020603050405020304" pitchFamily="18" charset="0"/>
                <a:cs typeface="Times New Roman" panose="02020603050405020304" pitchFamily="18" charset="0"/>
              </a:rPr>
              <a:t>DL methods automatically learn various layers of representations from training data, using neural network models to build complex, layered representations.</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2050" name="Picture 2" descr="deep learning versus machine learning">
            <a:extLst>
              <a:ext uri="{FF2B5EF4-FFF2-40B4-BE49-F238E27FC236}">
                <a16:creationId xmlns:a16="http://schemas.microsoft.com/office/drawing/2014/main" id="{0B9D0DB7-C59A-7E03-CB14-9F7544F0D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96" b="13757"/>
          <a:stretch/>
        </p:blipFill>
        <p:spPr bwMode="auto">
          <a:xfrm>
            <a:off x="609600" y="3119072"/>
            <a:ext cx="4677076" cy="3248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122FD1-5D7A-CD27-DB40-E72916E0897D}"/>
              </a:ext>
            </a:extLst>
          </p:cNvPr>
          <p:cNvPicPr>
            <a:picLocks noChangeAspect="1"/>
          </p:cNvPicPr>
          <p:nvPr/>
        </p:nvPicPr>
        <p:blipFill>
          <a:blip r:embed="rId4"/>
          <a:stretch>
            <a:fillRect/>
          </a:stretch>
        </p:blipFill>
        <p:spPr>
          <a:xfrm>
            <a:off x="6379243" y="3089953"/>
            <a:ext cx="4396362" cy="3248136"/>
          </a:xfrm>
          <a:prstGeom prst="rect">
            <a:avLst/>
          </a:prstGeom>
        </p:spPr>
      </p:pic>
      <p:sp>
        <p:nvSpPr>
          <p:cNvPr id="5" name="TextBox 4">
            <a:extLst>
              <a:ext uri="{FF2B5EF4-FFF2-40B4-BE49-F238E27FC236}">
                <a16:creationId xmlns:a16="http://schemas.microsoft.com/office/drawing/2014/main" id="{58242CB9-EC44-3102-0205-BFF1EEC8CA05}"/>
              </a:ext>
            </a:extLst>
          </p:cNvPr>
          <p:cNvSpPr txBox="1"/>
          <p:nvPr/>
        </p:nvSpPr>
        <p:spPr>
          <a:xfrm>
            <a:off x="6394385" y="6421598"/>
            <a:ext cx="5273575" cy="400110"/>
          </a:xfrm>
          <a:prstGeom prst="rect">
            <a:avLst/>
          </a:prstGeom>
          <a:noFill/>
        </p:spPr>
        <p:txBody>
          <a:bodyPr wrap="square" rtlCol="0">
            <a:spAutoFit/>
          </a:bodyPr>
          <a:lstStyle/>
          <a:p>
            <a:r>
              <a:rPr lang="en-US" sz="1000" dirty="0"/>
              <a:t>Zhu G, Jiang B, Tong L, </a:t>
            </a:r>
            <a:r>
              <a:rPr lang="en-US" sz="1000" dirty="0" err="1"/>
              <a:t>Xie</a:t>
            </a:r>
            <a:r>
              <a:rPr lang="en-US" sz="1000" dirty="0"/>
              <a:t> Y, </a:t>
            </a:r>
            <a:r>
              <a:rPr lang="en-US" sz="1000" dirty="0" err="1"/>
              <a:t>Zaharchuk</a:t>
            </a:r>
            <a:r>
              <a:rPr lang="en-US" sz="1000" dirty="0"/>
              <a:t> G, </a:t>
            </a:r>
            <a:r>
              <a:rPr lang="en-US" sz="1000" dirty="0" err="1"/>
              <a:t>Wintermark</a:t>
            </a:r>
            <a:r>
              <a:rPr lang="en-US" sz="1000" dirty="0"/>
              <a:t> M. Applications of Deep Learning to Neuro-Imaging Techniques. Front Neurol. 2019 Aug 14;10:869. </a:t>
            </a:r>
            <a:r>
              <a:rPr lang="en-US" sz="1000" dirty="0" err="1"/>
              <a:t>doi</a:t>
            </a:r>
            <a:r>
              <a:rPr lang="en-US" sz="1000" dirty="0"/>
              <a:t>: 10.3389/fneur.2019.00869.</a:t>
            </a:r>
          </a:p>
        </p:txBody>
      </p:sp>
    </p:spTree>
    <p:extLst>
      <p:ext uri="{BB962C8B-B14F-4D97-AF65-F5344CB8AC3E}">
        <p14:creationId xmlns:p14="http://schemas.microsoft.com/office/powerpoint/2010/main" val="1970142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ML in Medical Imaging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lstStyle/>
          <a:p>
            <a:pPr algn="l"/>
            <a:r>
              <a:rPr lang="en-US" dirty="0">
                <a:latin typeface="Times New Roman" panose="02020603050405020304" pitchFamily="18" charset="0"/>
                <a:cs typeface="Times New Roman" panose="02020603050405020304" pitchFamily="18" charset="0"/>
              </a:rPr>
              <a:t>Skin cancer detection </a:t>
            </a:r>
          </a:p>
          <a:p>
            <a:pPr lvl="1" algn="l"/>
            <a:r>
              <a:rPr lang="en-US" sz="1000" b="0" dirty="0" err="1">
                <a:effectLst/>
                <a:latin typeface="Times New Roman" panose="02020603050405020304" pitchFamily="18" charset="0"/>
                <a:cs typeface="Times New Roman" panose="02020603050405020304" pitchFamily="18" charset="0"/>
              </a:rPr>
              <a:t>Tschandl</a:t>
            </a:r>
            <a:r>
              <a:rPr lang="en-US" sz="1000" b="0" dirty="0">
                <a:effectLst/>
                <a:latin typeface="Times New Roman" panose="02020603050405020304" pitchFamily="18" charset="0"/>
                <a:cs typeface="Times New Roman" panose="02020603050405020304" pitchFamily="18" charset="0"/>
              </a:rPr>
              <a:t>  P﻿, </a:t>
            </a:r>
            <a:r>
              <a:rPr lang="en-US" sz="1000" b="0" dirty="0" err="1">
                <a:effectLst/>
                <a:latin typeface="Times New Roman" panose="02020603050405020304" pitchFamily="18" charset="0"/>
                <a:cs typeface="Times New Roman" panose="02020603050405020304" pitchFamily="18" charset="0"/>
              </a:rPr>
              <a:t>Rinner</a:t>
            </a:r>
            <a:r>
              <a:rPr lang="en-US" sz="1000" b="0" dirty="0">
                <a:effectLst/>
                <a:latin typeface="Times New Roman" panose="02020603050405020304" pitchFamily="18" charset="0"/>
                <a:cs typeface="Times New Roman" panose="02020603050405020304" pitchFamily="18" charset="0"/>
              </a:rPr>
              <a:t>  C﻿, </a:t>
            </a:r>
            <a:r>
              <a:rPr lang="en-US" sz="1000" b="0" dirty="0" err="1">
                <a:effectLst/>
                <a:latin typeface="Times New Roman" panose="02020603050405020304" pitchFamily="18" charset="0"/>
                <a:cs typeface="Times New Roman" panose="02020603050405020304" pitchFamily="18" charset="0"/>
              </a:rPr>
              <a:t>Apalla</a:t>
            </a:r>
            <a:r>
              <a:rPr lang="en-US" sz="1000" b="0" dirty="0">
                <a:effectLst/>
                <a:latin typeface="Times New Roman" panose="02020603050405020304" pitchFamily="18" charset="0"/>
                <a:cs typeface="Times New Roman" panose="02020603050405020304" pitchFamily="18" charset="0"/>
              </a:rPr>
              <a:t>  Z﻿,  et al.  Human-computer collaboration for skin cancer recognition. ﻿  Nat Med. 2020;26(8):1229-1234. </a:t>
            </a:r>
          </a:p>
          <a:p>
            <a:pPr algn="l"/>
            <a:r>
              <a:rPr lang="en-US" dirty="0">
                <a:latin typeface="Times New Roman" panose="02020603050405020304" pitchFamily="18" charset="0"/>
                <a:cs typeface="Times New Roman" panose="02020603050405020304" pitchFamily="18" charset="0"/>
              </a:rPr>
              <a:t>Diabetic retinopathy in retinal fundus photographs</a:t>
            </a:r>
          </a:p>
          <a:p>
            <a:pPr lvl="1" algn="l"/>
            <a:r>
              <a:rPr lang="en-US" sz="1000" dirty="0">
                <a:latin typeface="Times New Roman" panose="02020603050405020304" pitchFamily="18" charset="0"/>
                <a:cs typeface="Times New Roman" panose="02020603050405020304" pitchFamily="18" charset="0"/>
              </a:rPr>
              <a:t>Gulshan  V﻿, Peng  L﻿, Coram  M﻿,  et al.  Development and validation of a deep learning algorithm for detection of diabetic retinopathy in retinal fundus photographs. ﻿ JAMA. 2016;316(22):2402-2410.</a:t>
            </a:r>
          </a:p>
          <a:p>
            <a:pPr algn="l"/>
            <a:r>
              <a:rPr lang="en-US" b="0" dirty="0">
                <a:effectLst/>
                <a:latin typeface="Times New Roman" panose="02020603050405020304" pitchFamily="18" charset="0"/>
                <a:cs typeface="Times New Roman" panose="02020603050405020304" pitchFamily="18" charset="0"/>
              </a:rPr>
              <a:t>Histopathology</a:t>
            </a:r>
          </a:p>
          <a:p>
            <a:pPr lvl="1" algn="l"/>
            <a:r>
              <a:rPr lang="en-US" sz="1000" dirty="0">
                <a:latin typeface="Times New Roman" panose="02020603050405020304" pitchFamily="18" charset="0"/>
                <a:cs typeface="Times New Roman" panose="02020603050405020304" pitchFamily="18" charset="0"/>
              </a:rPr>
              <a:t>van der </a:t>
            </a:r>
            <a:r>
              <a:rPr lang="en-US" sz="1000" dirty="0" err="1">
                <a:latin typeface="Times New Roman" panose="02020603050405020304" pitchFamily="18" charset="0"/>
                <a:cs typeface="Times New Roman" panose="02020603050405020304" pitchFamily="18" charset="0"/>
              </a:rPr>
              <a:t>Laak</a:t>
            </a:r>
            <a:r>
              <a:rPr lang="en-US" sz="1000" dirty="0">
                <a:latin typeface="Times New Roman" panose="02020603050405020304" pitchFamily="18" charset="0"/>
                <a:cs typeface="Times New Roman" panose="02020603050405020304" pitchFamily="18" charset="0"/>
              </a:rPr>
              <a:t>  J﻿, </a:t>
            </a:r>
            <a:r>
              <a:rPr lang="en-US" sz="1000" dirty="0" err="1">
                <a:latin typeface="Times New Roman" panose="02020603050405020304" pitchFamily="18" charset="0"/>
                <a:cs typeface="Times New Roman" panose="02020603050405020304" pitchFamily="18" charset="0"/>
              </a:rPr>
              <a:t>Litjens</a:t>
            </a:r>
            <a:r>
              <a:rPr lang="en-US" sz="1000" dirty="0">
                <a:latin typeface="Times New Roman" panose="02020603050405020304" pitchFamily="18" charset="0"/>
                <a:cs typeface="Times New Roman" panose="02020603050405020304" pitchFamily="18" charset="0"/>
              </a:rPr>
              <a:t>  G﻿, </a:t>
            </a:r>
            <a:r>
              <a:rPr lang="en-US" sz="1000" dirty="0" err="1">
                <a:latin typeface="Times New Roman" panose="02020603050405020304" pitchFamily="18" charset="0"/>
                <a:cs typeface="Times New Roman" panose="02020603050405020304" pitchFamily="18" charset="0"/>
              </a:rPr>
              <a:t>Ciompi</a:t>
            </a:r>
            <a:r>
              <a:rPr lang="en-US" sz="1000" dirty="0">
                <a:latin typeface="Times New Roman" panose="02020603050405020304" pitchFamily="18" charset="0"/>
                <a:cs typeface="Times New Roman" panose="02020603050405020304" pitchFamily="18" charset="0"/>
              </a:rPr>
              <a:t>  F﻿.  Deep learning in histopathology: the path to the clinic. ﻿  Nat Med. 2021;27(5):775-784</a:t>
            </a:r>
          </a:p>
        </p:txBody>
      </p:sp>
      <p:pic>
        <p:nvPicPr>
          <p:cNvPr id="3" name="Picture 2">
            <a:extLst>
              <a:ext uri="{FF2B5EF4-FFF2-40B4-BE49-F238E27FC236}">
                <a16:creationId xmlns:a16="http://schemas.microsoft.com/office/drawing/2014/main" id="{289F2199-BDA9-F306-6DFB-5F647F3D1F66}"/>
              </a:ext>
            </a:extLst>
          </p:cNvPr>
          <p:cNvPicPr>
            <a:picLocks noChangeAspect="1"/>
          </p:cNvPicPr>
          <p:nvPr/>
        </p:nvPicPr>
        <p:blipFill>
          <a:blip r:embed="rId2"/>
          <a:stretch>
            <a:fillRect/>
          </a:stretch>
        </p:blipFill>
        <p:spPr>
          <a:xfrm>
            <a:off x="6852259" y="138626"/>
            <a:ext cx="2414393" cy="1609595"/>
          </a:xfrm>
          <a:prstGeom prst="rect">
            <a:avLst/>
          </a:prstGeom>
          <a:ln>
            <a:solidFill>
              <a:schemeClr val="tx1"/>
            </a:solidFill>
          </a:ln>
        </p:spPr>
      </p:pic>
    </p:spTree>
    <p:extLst>
      <p:ext uri="{BB962C8B-B14F-4D97-AF65-F5344CB8AC3E}">
        <p14:creationId xmlns:p14="http://schemas.microsoft.com/office/powerpoint/2010/main" val="2740408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ML in Healthcare</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1511300"/>
            <a:ext cx="11074400" cy="5003800"/>
          </a:xfrm>
        </p:spPr>
        <p:txBody>
          <a:bodyPr>
            <a:normAutofit/>
          </a:bodyPr>
          <a:lstStyle/>
          <a:p>
            <a:pPr algn="l"/>
            <a:r>
              <a:rPr lang="en-US" b="0" i="0" dirty="0">
                <a:solidFill>
                  <a:srgbClr val="212121"/>
                </a:solidFill>
                <a:effectLst/>
                <a:latin typeface="Times New Roman" panose="02020603050405020304" pitchFamily="18" charset="0"/>
                <a:cs typeface="Times New Roman" panose="02020603050405020304" pitchFamily="18" charset="0"/>
              </a:rPr>
              <a:t>ML tools could support complex clinical decision-making and could automate many of the mundane tasks that may waste clinician time and lead to work dissatisfaction. </a:t>
            </a:r>
          </a:p>
          <a:p>
            <a:pPr algn="l"/>
            <a:endParaRPr lang="en-US" b="0" i="0" u="sng" baseline="30000" dirty="0">
              <a:solidFill>
                <a:srgbClr val="376FAA"/>
              </a:solidFill>
              <a:effectLst/>
              <a:latin typeface="Times New Roman" panose="02020603050405020304" pitchFamily="18" charset="0"/>
              <a:cs typeface="Times New Roman" panose="02020603050405020304" pitchFamily="18" charset="0"/>
            </a:endParaRPr>
          </a:p>
          <a:p>
            <a:pPr algn="l"/>
            <a:r>
              <a:rPr lang="en-US" b="0" i="0" u="sng" dirty="0">
                <a:solidFill>
                  <a:srgbClr val="212121"/>
                </a:solidFill>
                <a:effectLst/>
                <a:latin typeface="Times New Roman" panose="02020603050405020304" pitchFamily="18" charset="0"/>
                <a:cs typeface="Times New Roman" panose="02020603050405020304" pitchFamily="18" charset="0"/>
              </a:rPr>
              <a:t>Challenges</a:t>
            </a:r>
          </a:p>
          <a:p>
            <a:pPr algn="l"/>
            <a:r>
              <a:rPr lang="en-US" sz="1100" b="0" i="0" dirty="0">
                <a:solidFill>
                  <a:srgbClr val="212121"/>
                </a:solidFill>
                <a:effectLst/>
                <a:latin typeface="Times New Roman" panose="02020603050405020304" pitchFamily="18" charset="0"/>
                <a:cs typeface="Times New Roman" panose="02020603050405020304" pitchFamily="18" charset="0"/>
              </a:rPr>
              <a:t>Topol EJ. High-performance medicine: the convergence of human and artificial intelligence. Nat Med 2019;25:44–56. </a:t>
            </a:r>
          </a:p>
          <a:p>
            <a:pPr algn="l"/>
            <a:r>
              <a:rPr lang="en-US" sz="1100" b="0" i="0" dirty="0">
                <a:solidFill>
                  <a:srgbClr val="212121"/>
                </a:solidFill>
                <a:effectLst/>
                <a:latin typeface="Times New Roman" panose="02020603050405020304" pitchFamily="18" charset="0"/>
                <a:cs typeface="Times New Roman" panose="02020603050405020304" pitchFamily="18" charset="0"/>
              </a:rPr>
              <a:t>Cohen JP, Cho T, </a:t>
            </a:r>
            <a:r>
              <a:rPr lang="en-US" sz="1100" b="0" i="0" dirty="0" err="1">
                <a:solidFill>
                  <a:srgbClr val="212121"/>
                </a:solidFill>
                <a:effectLst/>
                <a:latin typeface="Times New Roman" panose="02020603050405020304" pitchFamily="18" charset="0"/>
                <a:cs typeface="Times New Roman" panose="02020603050405020304" pitchFamily="18" charset="0"/>
              </a:rPr>
              <a:t>Viviano</a:t>
            </a:r>
            <a:r>
              <a:rPr lang="en-US" sz="1100" b="0" i="0" dirty="0">
                <a:solidFill>
                  <a:srgbClr val="212121"/>
                </a:solidFill>
                <a:effectLst/>
                <a:latin typeface="Times New Roman" panose="02020603050405020304" pitchFamily="18" charset="0"/>
                <a:cs typeface="Times New Roman" panose="02020603050405020304" pitchFamily="18" charset="0"/>
              </a:rPr>
              <a:t> JD, et al.. Problems in the deployment of machine-learned models in health care. CMAJ 2021. Aug. 30</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65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28424F-4BEE-1AEB-7412-459C5A20E07B}"/>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155D7E75-0798-9D8F-5636-BBC431E77A51}"/>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rgbClr val="2F5091"/>
                </a:solidFill>
                <a:latin typeface="Bree Serif" panose="02000503040000020004" pitchFamily="2" charset="77"/>
                <a:ea typeface="Tahoma" panose="020B0604030504040204" pitchFamily="34" charset="0"/>
                <a:cs typeface="Tahoma" panose="020B0604030504040204" pitchFamily="34" charset="0"/>
              </a:rPr>
              <a:t>Diagnostic support </a:t>
            </a:r>
          </a:p>
        </p:txBody>
      </p:sp>
      <p:sp>
        <p:nvSpPr>
          <p:cNvPr id="9" name="Subtitle 8">
            <a:extLst>
              <a:ext uri="{FF2B5EF4-FFF2-40B4-BE49-F238E27FC236}">
                <a16:creationId xmlns:a16="http://schemas.microsoft.com/office/drawing/2014/main" id="{345BAAB3-A597-8072-5190-EC557A4BC6A8}"/>
              </a:ext>
            </a:extLst>
          </p:cNvPr>
          <p:cNvSpPr>
            <a:spLocks noGrp="1"/>
          </p:cNvSpPr>
          <p:nvPr>
            <p:ph type="subTitle" idx="1"/>
          </p:nvPr>
        </p:nvSpPr>
        <p:spPr>
          <a:xfrm>
            <a:off x="609600" y="5829068"/>
            <a:ext cx="5219700" cy="686032"/>
          </a:xfrm>
        </p:spPr>
        <p:txBody>
          <a:bodyPr>
            <a:normAutofit/>
          </a:bodyPr>
          <a:lstStyle/>
          <a:p>
            <a:pPr algn="l"/>
            <a:r>
              <a:rPr lang="en-US" sz="1000" dirty="0">
                <a:latin typeface="Museo Sans 500" panose="02000000000000000000" pitchFamily="2" charset="77"/>
              </a:rPr>
              <a:t>Jabbour S, </a:t>
            </a:r>
            <a:r>
              <a:rPr lang="en-US" sz="1000" dirty="0" err="1">
                <a:latin typeface="Museo Sans 500" panose="02000000000000000000" pitchFamily="2" charset="77"/>
              </a:rPr>
              <a:t>Fouhey</a:t>
            </a:r>
            <a:r>
              <a:rPr lang="en-US" sz="1000" dirty="0">
                <a:latin typeface="Museo Sans 500" panose="02000000000000000000" pitchFamily="2" charset="77"/>
              </a:rPr>
              <a:t> D, Shepard S, et al. Measuring the Impact of AI in the Diagnosis of Hospitalized Patients: A Randomized Clinical Vignette Survey Study. JAMA. 2023;330(23):2275–2284.</a:t>
            </a:r>
          </a:p>
          <a:p>
            <a:pPr algn="l"/>
            <a:endParaRPr lang="en-US" sz="1000" dirty="0">
              <a:latin typeface="Museo Sans 500" panose="02000000000000000000" pitchFamily="2" charset="77"/>
            </a:endParaRPr>
          </a:p>
        </p:txBody>
      </p:sp>
      <p:pic>
        <p:nvPicPr>
          <p:cNvPr id="3" name="Picture 2">
            <a:extLst>
              <a:ext uri="{FF2B5EF4-FFF2-40B4-BE49-F238E27FC236}">
                <a16:creationId xmlns:a16="http://schemas.microsoft.com/office/drawing/2014/main" id="{289F2199-BDA9-F306-6DFB-5F647F3D1F66}"/>
              </a:ext>
            </a:extLst>
          </p:cNvPr>
          <p:cNvPicPr>
            <a:picLocks noChangeAspect="1"/>
          </p:cNvPicPr>
          <p:nvPr/>
        </p:nvPicPr>
        <p:blipFill>
          <a:blip r:embed="rId2"/>
          <a:stretch>
            <a:fillRect/>
          </a:stretch>
        </p:blipFill>
        <p:spPr>
          <a:xfrm>
            <a:off x="6408658" y="49581"/>
            <a:ext cx="2058097" cy="1372064"/>
          </a:xfrm>
          <a:prstGeom prst="rect">
            <a:avLst/>
          </a:prstGeom>
          <a:ln>
            <a:solidFill>
              <a:schemeClr val="tx1"/>
            </a:solidFill>
          </a:ln>
        </p:spPr>
      </p:pic>
      <p:pic>
        <p:nvPicPr>
          <p:cNvPr id="4" name="Picture 3">
            <a:extLst>
              <a:ext uri="{FF2B5EF4-FFF2-40B4-BE49-F238E27FC236}">
                <a16:creationId xmlns:a16="http://schemas.microsoft.com/office/drawing/2014/main" id="{0680A7C0-C8EB-8109-CD04-8335E7AC1BAE}"/>
              </a:ext>
            </a:extLst>
          </p:cNvPr>
          <p:cNvPicPr>
            <a:picLocks noChangeAspect="1"/>
          </p:cNvPicPr>
          <p:nvPr/>
        </p:nvPicPr>
        <p:blipFill>
          <a:blip r:embed="rId3"/>
          <a:stretch>
            <a:fillRect/>
          </a:stretch>
        </p:blipFill>
        <p:spPr>
          <a:xfrm>
            <a:off x="7561396" y="1511300"/>
            <a:ext cx="3915204" cy="5109779"/>
          </a:xfrm>
          <a:prstGeom prst="rect">
            <a:avLst/>
          </a:prstGeom>
          <a:ln>
            <a:solidFill>
              <a:schemeClr val="tx1"/>
            </a:solidFill>
          </a:ln>
        </p:spPr>
      </p:pic>
      <p:pic>
        <p:nvPicPr>
          <p:cNvPr id="8" name="Picture 7">
            <a:extLst>
              <a:ext uri="{FF2B5EF4-FFF2-40B4-BE49-F238E27FC236}">
                <a16:creationId xmlns:a16="http://schemas.microsoft.com/office/drawing/2014/main" id="{4D35DF36-517A-4B4A-870A-3C9736975F71}"/>
              </a:ext>
            </a:extLst>
          </p:cNvPr>
          <p:cNvPicPr>
            <a:picLocks noChangeAspect="1"/>
          </p:cNvPicPr>
          <p:nvPr/>
        </p:nvPicPr>
        <p:blipFill>
          <a:blip r:embed="rId4"/>
          <a:stretch>
            <a:fillRect/>
          </a:stretch>
        </p:blipFill>
        <p:spPr>
          <a:xfrm>
            <a:off x="638503" y="1510314"/>
            <a:ext cx="6799204" cy="4230085"/>
          </a:xfrm>
          <a:prstGeom prst="rect">
            <a:avLst/>
          </a:prstGeom>
          <a:ln>
            <a:solidFill>
              <a:schemeClr val="tx1"/>
            </a:solidFill>
          </a:ln>
        </p:spPr>
      </p:pic>
    </p:spTree>
    <p:extLst>
      <p:ext uri="{BB962C8B-B14F-4D97-AF65-F5344CB8AC3E}">
        <p14:creationId xmlns:p14="http://schemas.microsoft.com/office/powerpoint/2010/main" val="3207776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92D821-56B1-45C0-810E-9429F36ECC09}">
  <ds:schemaRefs>
    <ds:schemaRef ds:uri="http://schemas.microsoft.com/office/2006/metadata/properties"/>
    <ds:schemaRef ds:uri="1b0f3d7d-c843-496b-b3d2-4f1419bb44d7"/>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schemas.openxmlformats.org/package/2006/metadata/core-properties"/>
    <ds:schemaRef ds:uri="4144f6a5-e3a2-484d-9ecf-4b2ed24e3b2c"/>
    <ds:schemaRef ds:uri="http://www.w3.org/XML/1998/namespace"/>
  </ds:schemaRefs>
</ds:datastoreItem>
</file>

<file path=customXml/itemProps2.xml><?xml version="1.0" encoding="utf-8"?>
<ds:datastoreItem xmlns:ds="http://schemas.openxmlformats.org/officeDocument/2006/customXml" ds:itemID="{E4CD1ED7-76D2-46F8-80D1-AA0EE4C308D6}">
  <ds:schemaRefs>
    <ds:schemaRef ds:uri="http://schemas.microsoft.com/sharepoint/v3/contenttype/forms"/>
  </ds:schemaRefs>
</ds:datastoreItem>
</file>

<file path=customXml/itemProps3.xml><?xml version="1.0" encoding="utf-8"?>
<ds:datastoreItem xmlns:ds="http://schemas.openxmlformats.org/officeDocument/2006/customXml" ds:itemID="{C67EDDEB-E4FB-4798-8F31-DC478A1AED4B}"/>
</file>

<file path=docProps/app.xml><?xml version="1.0" encoding="utf-8"?>
<Properties xmlns="http://schemas.openxmlformats.org/officeDocument/2006/extended-properties" xmlns:vt="http://schemas.openxmlformats.org/officeDocument/2006/docPropsVTypes">
  <TotalTime>25158</TotalTime>
  <Words>3351</Words>
  <Application>Microsoft Office PowerPoint</Application>
  <PresentationFormat>Widescreen</PresentationFormat>
  <Paragraphs>215</Paragraphs>
  <Slides>36</Slides>
  <Notes>26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36</vt:i4>
      </vt:variant>
    </vt:vector>
  </HeadingPairs>
  <TitlesOfParts>
    <vt:vector size="54" baseType="lpstr">
      <vt:lpstr>Arial</vt:lpstr>
      <vt:lpstr>BlinkMacSystemFont</vt:lpstr>
      <vt:lpstr>Bree Serif</vt:lpstr>
      <vt:lpstr>Calibri</vt:lpstr>
      <vt:lpstr>Calibri Light</vt:lpstr>
      <vt:lpstr>Cambria</vt:lpstr>
      <vt:lpstr>Georgia</vt:lpstr>
      <vt:lpstr>Gotham</vt:lpstr>
      <vt:lpstr>Guardian TextSans Web</vt:lpstr>
      <vt:lpstr>MercurySSm-Book-Pro_Web</vt:lpstr>
      <vt:lpstr>Montserrat</vt:lpstr>
      <vt:lpstr>Museo Sans 300</vt:lpstr>
      <vt:lpstr>Museo Sans 500</vt:lpstr>
      <vt:lpstr>Noto Sans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Lauren Sinclair</cp:lastModifiedBy>
  <cp:revision>62</cp:revision>
  <dcterms:created xsi:type="dcterms:W3CDTF">2022-11-26T12:11:37Z</dcterms:created>
  <dcterms:modified xsi:type="dcterms:W3CDTF">2024-01-08T17:30:57Z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y fmtid="{D5CDD505-2E9C-101B-9397-08002B2CF9AE}" pid="3" name="MediaServiceImageTags">
    <vt:lpwstr/>
  </property>
</Properties>
</file>