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960120" y="2070100"/>
            <a:ext cx="6946900" cy="1243965"/>
          </a:xfrm>
          <a:prstGeom prst="rect">
            <a:avLst/>
          </a:prstGeom>
          <a:noFill/>
          <a:ln w="0" cmpd="sng">
            <a:noFill/>
            <a:prstDash val="solid"/>
          </a:ln>
        </p:spPr>
        <p:txBody>
          <a:bodyPr vert="horz" lIns="0" tIns="0" rIns="0" bIns="0" anchor="t"/>
          <a:lstStyle/>
          <a:p>
            <a:pPr marL="0" marR="0" indent="0" algn="l">
              <a:lnSpc>
                <a:spcPts val="4200"/>
              </a:lnSpc>
              <a:spcAft>
                <a:spcPts val="0"/>
              </a:spcAft>
            </a:pPr>
            <a:r>
              <a:rPr lang="en-US" sz="3150" spc="120">
                <a:solidFill>
                  <a:srgbClr val="2F5597"/>
                </a:solidFill>
                <a:latin typeface="Tahoma" panose="02020603050405020304" pitchFamily="2"/>
              </a:rPr>
              <a:t>Toward Precision Phenotyping of </a:t>
            </a:r>
          </a:p>
          <a:p>
            <a:pPr marL="0" marR="0" indent="0" algn="ctr">
              <a:lnSpc>
                <a:spcPts val="4300"/>
              </a:lnSpc>
              <a:spcBef>
                <a:spcPts val="0"/>
              </a:spcBef>
              <a:spcAft>
                <a:spcPts val="1245"/>
              </a:spcAft>
            </a:pPr>
            <a:r>
              <a:rPr lang="en-US" sz="3150" spc="140">
                <a:solidFill>
                  <a:srgbClr val="2F5597"/>
                </a:solidFill>
                <a:latin typeface="Tahoma" panose="02020603050405020304" pitchFamily="2"/>
              </a:rPr>
              <a:t>Multiple Sclerosis </a:t>
            </a:r>
          </a:p>
        </p:txBody>
      </p:sp>
      <p:sp>
        <p:nvSpPr>
          <p:cNvPr id="5" name="Text Placeholder 4"/>
          <p:cNvSpPr>
            <a:spLocks noGrp="1"/>
          </p:cNvSpPr>
          <p:nvPr>
            <p:ph type="body" idx="10"/>
          </p:nvPr>
        </p:nvSpPr>
        <p:spPr>
          <a:xfrm>
            <a:off x="960120" y="3314065"/>
            <a:ext cx="6946900" cy="2787015"/>
          </a:xfrm>
          <a:prstGeom prst="rect">
            <a:avLst/>
          </a:prstGeom>
          <a:noFill/>
          <a:ln w="0" cmpd="sng">
            <a:noFill/>
            <a:prstDash val="solid"/>
          </a:ln>
        </p:spPr>
        <p:txBody>
          <a:bodyPr vert="horz" lIns="0" tIns="23495" rIns="0" bIns="0" anchor="t"/>
          <a:lstStyle/>
          <a:p>
            <a:pPr marL="274320" marR="0" indent="0" algn="ctr">
              <a:lnSpc>
                <a:spcPts val="1900"/>
              </a:lnSpc>
              <a:spcAft>
                <a:spcPts val="0"/>
              </a:spcAft>
            </a:pPr>
            <a:r>
              <a:rPr lang="en-US" sz="1650" spc="0">
                <a:solidFill>
                  <a:srgbClr val="99773D"/>
                </a:solidFill>
                <a:latin typeface="Tahoma" panose="02020603050405020304" pitchFamily="2"/>
              </a:rPr>
              <a:t>Francesca Bagnato M.D.Ph.D </a:t>
            </a:r>
            <a:br/>
            <a:r>
              <a:rPr lang="en-US" sz="1650" u="sng" spc="0">
                <a:solidFill>
                  <a:srgbClr val="0000FF"/>
                </a:solidFill>
                <a:latin typeface="Tahoma" panose="02020603050405020304" pitchFamily="2"/>
              </a:rPr>
              <a:t>francesca.r.bagnato@vumc.org</a:t>
            </a:r>
            <a:r>
              <a:rPr lang="en-US" sz="100" spc="0">
                <a:solidFill>
                  <a:srgbClr val="99773D"/>
                </a:solidFill>
                <a:latin typeface="Tahoma" panose="02020603050405020304" pitchFamily="2"/>
              </a:rPr>
              <a:t> </a:t>
            </a:r>
          </a:p>
          <a:p>
            <a:pPr marL="182880" marR="0" indent="0" algn="ctr">
              <a:lnSpc>
                <a:spcPts val="1700"/>
              </a:lnSpc>
              <a:spcBef>
                <a:spcPts val="1755"/>
              </a:spcBef>
              <a:spcAft>
                <a:spcPts val="0"/>
              </a:spcAft>
            </a:pPr>
            <a:r>
              <a:rPr lang="en-US" sz="1500" spc="0">
                <a:solidFill>
                  <a:srgbClr val="000000"/>
                </a:solidFill>
                <a:latin typeface="Tahoma" panose="02020603050405020304" pitchFamily="2"/>
              </a:rPr>
              <a:t>Associate Professor of Neurology </a:t>
            </a:r>
            <a:br/>
            <a:r>
              <a:rPr lang="en-US" sz="1500" spc="0">
                <a:solidFill>
                  <a:srgbClr val="000000"/>
                </a:solidFill>
                <a:latin typeface="Tahoma" panose="02020603050405020304" pitchFamily="2"/>
              </a:rPr>
              <a:t>Associate Vice Chair of Research </a:t>
            </a:r>
            <a:br/>
            <a:r>
              <a:rPr lang="en-US" sz="1500" spc="0">
                <a:solidFill>
                  <a:srgbClr val="000000"/>
                </a:solidFill>
                <a:latin typeface="Tahoma" panose="02020603050405020304" pitchFamily="2"/>
              </a:rPr>
              <a:t>Department of Neurology </a:t>
            </a:r>
            <a:br/>
            <a:r>
              <a:rPr lang="en-US" sz="1500" spc="0">
                <a:solidFill>
                  <a:srgbClr val="000000"/>
                </a:solidFill>
                <a:latin typeface="Tahoma" panose="02020603050405020304" pitchFamily="2"/>
              </a:rPr>
              <a:t>Vanderbilt University Medical Center </a:t>
            </a:r>
          </a:p>
          <a:p>
            <a:pPr marL="274320" marR="0" indent="0" algn="ctr">
              <a:lnSpc>
                <a:spcPts val="1700"/>
              </a:lnSpc>
              <a:spcBef>
                <a:spcPts val="1775"/>
              </a:spcBef>
              <a:spcAft>
                <a:spcPts val="0"/>
              </a:spcAft>
            </a:pPr>
            <a:r>
              <a:rPr lang="en-US" sz="1500" spc="0">
                <a:solidFill>
                  <a:srgbClr val="000000"/>
                </a:solidFill>
                <a:latin typeface="Tahoma" panose="02020603050405020304" pitchFamily="2"/>
              </a:rPr>
              <a:t>Associate Director of Research MSCoE-East </a:t>
            </a:r>
            <a:br/>
            <a:r>
              <a:rPr lang="en-US" sz="1500" spc="0">
                <a:solidFill>
                  <a:srgbClr val="000000"/>
                </a:solidFill>
                <a:latin typeface="Tahoma" panose="02020603050405020304" pitchFamily="2"/>
              </a:rPr>
              <a:t>Veteran Health Care System </a:t>
            </a:r>
          </a:p>
          <a:p>
            <a:pPr marL="0" marR="0" indent="0" algn="ctr">
              <a:lnSpc>
                <a:spcPts val="2100"/>
              </a:lnSpc>
              <a:spcBef>
                <a:spcPts val="1865"/>
              </a:spcBef>
              <a:spcAft>
                <a:spcPts val="140"/>
              </a:spcAft>
            </a:pPr>
            <a:r>
              <a:rPr lang="en-US" sz="1650" spc="85">
                <a:solidFill>
                  <a:srgbClr val="4E4E4E"/>
                </a:solidFill>
                <a:latin typeface="Tahoma" panose="02020603050405020304" pitchFamily="2"/>
              </a:rPr>
              <a:t>January 16, 2024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67640" y="533400"/>
            <a:ext cx="8788400" cy="1155065"/>
          </a:xfrm>
          <a:prstGeom prst="rect">
            <a:avLst/>
          </a:prstGeom>
          <a:noFill/>
          <a:ln w="0" cmpd="sng">
            <a:noFill/>
            <a:prstDash val="solid"/>
          </a:ln>
        </p:spPr>
        <p:txBody>
          <a:bodyPr vert="horz" lIns="0" tIns="0" rIns="0" bIns="0" anchor="t">
            <a:normAutofit fontScale="95000"/>
          </a:bodyPr>
          <a:lstStyle/>
          <a:p>
            <a:pPr marL="0" marR="0" indent="0" algn="ctr">
              <a:lnSpc>
                <a:spcPts val="3700"/>
              </a:lnSpc>
              <a:spcAft>
                <a:spcPts val="5395"/>
              </a:spcAft>
            </a:pPr>
            <a:r>
              <a:rPr lang="en-US" sz="2750" b="1" spc="165">
                <a:solidFill>
                  <a:srgbClr val="FFFF00"/>
                </a:solidFill>
                <a:latin typeface="Tahoma" panose="02020603050405020304" pitchFamily="2"/>
              </a:rPr>
              <a:t>Chronic Black Holes on T1-weighted MRI </a:t>
            </a:r>
          </a:p>
        </p:txBody>
      </p:sp>
      <p:sp>
        <p:nvSpPr>
          <p:cNvPr id="4" name="Text Placeholder 3"/>
          <p:cNvSpPr>
            <a:spLocks noGrp="1"/>
          </p:cNvSpPr>
          <p:nvPr>
            <p:ph type="body" idx="10"/>
          </p:nvPr>
        </p:nvSpPr>
        <p:spPr>
          <a:xfrm>
            <a:off x="167640" y="5173980"/>
            <a:ext cx="8788400" cy="477520"/>
          </a:xfrm>
          <a:prstGeom prst="rect">
            <a:avLst/>
          </a:prstGeom>
          <a:noFill/>
          <a:ln w="0" cmpd="sng">
            <a:noFill/>
            <a:prstDash val="solid"/>
          </a:ln>
        </p:spPr>
        <p:txBody>
          <a:bodyPr vert="horz" lIns="0" tIns="0" rIns="0" bIns="0" anchor="t"/>
          <a:lstStyle/>
          <a:p>
            <a:pPr marL="228600" marR="0" indent="0" algn="l">
              <a:lnSpc>
                <a:spcPts val="1900"/>
              </a:lnSpc>
              <a:spcAft>
                <a:spcPts val="0"/>
              </a:spcAft>
            </a:pPr>
            <a:r>
              <a:rPr lang="en-US" sz="1450" spc="65">
                <a:solidFill>
                  <a:srgbClr val="FFFFFF"/>
                </a:solidFill>
                <a:latin typeface="Tahoma" panose="02020603050405020304" pitchFamily="2"/>
              </a:rPr>
              <a:t>On average, 1 every 5 contras-enhancing lesion will turn into a T1 hypo-intense chronic black </a:t>
            </a:r>
          </a:p>
          <a:p>
            <a:pPr marL="0" marR="0" indent="0" algn="ctr">
              <a:lnSpc>
                <a:spcPts val="1800"/>
              </a:lnSpc>
              <a:spcBef>
                <a:spcPts val="45"/>
              </a:spcBef>
              <a:spcAft>
                <a:spcPts val="10"/>
              </a:spcAft>
            </a:pPr>
            <a:r>
              <a:rPr lang="en-US" sz="1450" spc="0">
                <a:solidFill>
                  <a:srgbClr val="FFFFFF"/>
                </a:solidFill>
                <a:latin typeface="Tahoma" panose="02020603050405020304" pitchFamily="2"/>
              </a:rPr>
              <a:t>hole (BH) </a:t>
            </a:r>
          </a:p>
        </p:txBody>
      </p:sp>
      <p:sp>
        <p:nvSpPr>
          <p:cNvPr id="7" name="Text Placeholder 6"/>
          <p:cNvSpPr>
            <a:spLocks noGrp="1"/>
          </p:cNvSpPr>
          <p:nvPr>
            <p:ph type="body" idx="10"/>
          </p:nvPr>
        </p:nvSpPr>
        <p:spPr>
          <a:xfrm>
            <a:off x="167640" y="3881755"/>
            <a:ext cx="2484120" cy="47561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450" spc="0">
                <a:solidFill>
                  <a:srgbClr val="FFFFFF"/>
                </a:solidFill>
                <a:latin typeface="Tahoma" panose="02020603050405020304" pitchFamily="2"/>
              </a:rPr>
              <a:t>T1-W pre and post contrast MRIs at time 0 </a:t>
            </a:r>
          </a:p>
        </p:txBody>
      </p:sp>
      <p:sp>
        <p:nvSpPr>
          <p:cNvPr id="8" name="Text Placeholder 7"/>
          <p:cNvSpPr>
            <a:spLocks noGrp="1"/>
          </p:cNvSpPr>
          <p:nvPr>
            <p:ph type="body" idx="10"/>
          </p:nvPr>
        </p:nvSpPr>
        <p:spPr>
          <a:xfrm>
            <a:off x="3672840" y="4308475"/>
            <a:ext cx="4385945" cy="24828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450" spc="40">
                <a:solidFill>
                  <a:srgbClr val="FFFFFF"/>
                </a:solidFill>
                <a:latin typeface="Tahoma" panose="02020603050405020304" pitchFamily="2"/>
              </a:rPr>
              <a:t>T1-W pre contrast MRIs at months 1, 2, 3 and 10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685800"/>
            <a:ext cx="9144000" cy="1143000"/>
          </a:xfrm>
          <a:prstGeom prst="rect">
            <a:avLst/>
          </a:prstGeom>
          <a:solidFill>
            <a:srgbClr val="EEEEEE"/>
          </a:solidFill>
          <a:ln w="0" cmpd="sng">
            <a:noFill/>
            <a:prstDash val="solid"/>
          </a:ln>
        </p:spPr>
        <p:txBody>
          <a:bodyPr vert="horz" lIns="0" tIns="34925" rIns="0" bIns="0" anchor="t"/>
          <a:lstStyle/>
          <a:p>
            <a:pPr marL="228600" marR="0" indent="0" algn="l">
              <a:lnSpc>
                <a:spcPts val="1500"/>
              </a:lnSpc>
              <a:spcAft>
                <a:spcPts val="0"/>
              </a:spcAft>
            </a:pPr>
            <a:r>
              <a:rPr lang="en-US" sz="1300" spc="0">
                <a:solidFill>
                  <a:srgbClr val="000000"/>
                </a:solidFill>
                <a:latin typeface="Arial" panose="02020603050405020304" pitchFamily="2"/>
              </a:rPr>
              <a:t>From: </a:t>
            </a:r>
            <a:r>
              <a:rPr lang="en-US" sz="1300" b="1" spc="0">
                <a:solidFill>
                  <a:srgbClr val="000000"/>
                </a:solidFill>
                <a:latin typeface="Arial" panose="02020603050405020304" pitchFamily="2"/>
              </a:rPr>
              <a:t>Heterogeneity in Response to Interferon Beta in Patients With Multiple Sclerosis: A 3-Year Monthly </a:t>
            </a:r>
          </a:p>
          <a:p>
            <a:pPr marL="228600" marR="0" indent="0" algn="l">
              <a:lnSpc>
                <a:spcPts val="1500"/>
              </a:lnSpc>
              <a:spcBef>
                <a:spcPts val="110"/>
              </a:spcBef>
              <a:spcAft>
                <a:spcPts val="0"/>
              </a:spcAft>
            </a:pPr>
            <a:r>
              <a:rPr lang="en-US" sz="1300" b="1" spc="0">
                <a:solidFill>
                  <a:srgbClr val="000000"/>
                </a:solidFill>
                <a:latin typeface="Arial" panose="02020603050405020304" pitchFamily="2"/>
              </a:rPr>
              <a:t>Imaging Study </a:t>
            </a:r>
          </a:p>
          <a:p>
            <a:pPr marL="228600" marR="0" indent="0" algn="l">
              <a:lnSpc>
                <a:spcPts val="1300"/>
              </a:lnSpc>
              <a:spcBef>
                <a:spcPts val="0"/>
              </a:spcBef>
              <a:spcAft>
                <a:spcPts val="0"/>
              </a:spcAft>
            </a:pPr>
            <a:r>
              <a:rPr lang="en-US" sz="1200" spc="0">
                <a:solidFill>
                  <a:srgbClr val="000000"/>
                </a:solidFill>
                <a:latin typeface="Arial" panose="02020603050405020304" pitchFamily="2"/>
              </a:rPr>
              <a:t>Chiu AW, Richert N, Ehrmantraut M; Ohayon J, Shiva Gupta S, Bomboi G, Gaindh D, Cantor FK, Frank JA, McFarland H, Bagnato </a:t>
            </a:r>
          </a:p>
          <a:p>
            <a:pPr marL="228600" marR="0" indent="0" algn="l">
              <a:lnSpc>
                <a:spcPts val="1300"/>
              </a:lnSpc>
              <a:spcBef>
                <a:spcPts val="55"/>
              </a:spcBef>
              <a:spcAft>
                <a:spcPts val="2615"/>
              </a:spcAft>
            </a:pPr>
            <a:r>
              <a:rPr lang="en-US" sz="1200" spc="-5">
                <a:solidFill>
                  <a:srgbClr val="000000"/>
                </a:solidFill>
                <a:latin typeface="Arial" panose="02020603050405020304" pitchFamily="2"/>
              </a:rPr>
              <a:t>F. Arch Neurol. 2009;66(1):39-43. doi:10.1001/archneur.66.1.noc80047 </a:t>
            </a:r>
          </a:p>
        </p:txBody>
      </p:sp>
      <p:sp>
        <p:nvSpPr>
          <p:cNvPr id="5" name="Text Placeholder 4"/>
          <p:cNvSpPr>
            <a:spLocks noGrp="1"/>
          </p:cNvSpPr>
          <p:nvPr>
            <p:ph type="body" idx="10"/>
          </p:nvPr>
        </p:nvSpPr>
        <p:spPr>
          <a:xfrm>
            <a:off x="0" y="6372225"/>
            <a:ext cx="9144000" cy="333375"/>
          </a:xfrm>
          <a:prstGeom prst="rect">
            <a:avLst/>
          </a:prstGeom>
          <a:noFill/>
          <a:ln w="0" cmpd="sng">
            <a:noFill/>
            <a:prstDash val="solid"/>
          </a:ln>
        </p:spPr>
        <p:txBody>
          <a:bodyPr vert="horz" lIns="0" tIns="1270" rIns="0" bIns="0" anchor="t"/>
          <a:lstStyle/>
          <a:p>
            <a:pPr marL="0" marR="0" indent="0" algn="ctr">
              <a:lnSpc>
                <a:spcPts val="1100"/>
              </a:lnSpc>
              <a:spcAft>
                <a:spcPts val="0"/>
              </a:spcAft>
            </a:pPr>
            <a:r>
              <a:rPr lang="en-US" sz="1100" spc="0">
                <a:solidFill>
                  <a:srgbClr val="999999"/>
                </a:solidFill>
                <a:latin typeface="Arial" panose="02020603050405020304" pitchFamily="2"/>
              </a:rPr>
              <a:t>Copyright © 2016 American Medical </a:t>
            </a:r>
          </a:p>
          <a:p>
            <a:pPr marL="228600" marR="0" indent="0" algn="l">
              <a:lnSpc>
                <a:spcPts val="1500"/>
              </a:lnSpc>
              <a:spcBef>
                <a:spcPts val="0"/>
              </a:spcBef>
              <a:spcAft>
                <a:spcPts val="25"/>
              </a:spcAft>
              <a:tabLst>
                <a:tab pos="3611880" algn="l"/>
              </a:tabLst>
            </a:pPr>
            <a:r>
              <a:rPr lang="en-US" sz="1100" spc="0">
                <a:solidFill>
                  <a:srgbClr val="999999"/>
                </a:solidFill>
                <a:latin typeface="Arial" panose="02020603050405020304" pitchFamily="2"/>
              </a:rPr>
              <a:t>Date of download: 10/4/2016 Association. All rights reserved. </a:t>
            </a:r>
          </a:p>
        </p:txBody>
      </p:sp>
      <p:sp>
        <p:nvSpPr>
          <p:cNvPr id="8" name="Text Placeholder 7"/>
          <p:cNvSpPr>
            <a:spLocks noGrp="1"/>
          </p:cNvSpPr>
          <p:nvPr>
            <p:ph type="body" idx="10"/>
          </p:nvPr>
        </p:nvSpPr>
        <p:spPr>
          <a:xfrm>
            <a:off x="905510" y="2101215"/>
            <a:ext cx="1334770" cy="20637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US" sz="1400" b="1" spc="-45">
                <a:solidFill>
                  <a:srgbClr val="0070C0"/>
                </a:solidFill>
                <a:latin typeface="Calibri" panose="02020603050405020304" pitchFamily="2"/>
              </a:rPr>
              <a:t>Pre-therapy Phase </a:t>
            </a:r>
          </a:p>
        </p:txBody>
      </p:sp>
      <p:sp>
        <p:nvSpPr>
          <p:cNvPr id="9" name="Text Placeholder 8"/>
          <p:cNvSpPr>
            <a:spLocks noGrp="1"/>
          </p:cNvSpPr>
          <p:nvPr>
            <p:ph type="body" idx="10"/>
          </p:nvPr>
        </p:nvSpPr>
        <p:spPr>
          <a:xfrm>
            <a:off x="2148840" y="3088640"/>
            <a:ext cx="1073150" cy="20637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US" sz="1400" b="1" spc="-40">
                <a:solidFill>
                  <a:srgbClr val="FF0000"/>
                </a:solidFill>
                <a:latin typeface="Calibri" panose="02020603050405020304" pitchFamily="2"/>
              </a:rPr>
              <a:t>Therapy Phase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304800"/>
            <a:ext cx="9144000" cy="826135"/>
          </a:xfrm>
          <a:prstGeom prst="rect">
            <a:avLst/>
          </a:prstGeom>
          <a:noFill/>
          <a:ln w="0" cmpd="sng">
            <a:noFill/>
            <a:prstDash val="solid"/>
          </a:ln>
        </p:spPr>
        <p:txBody>
          <a:bodyPr vert="horz" lIns="0" tIns="0" rIns="0" bIns="0" anchor="t"/>
          <a:lstStyle/>
          <a:p>
            <a:pPr marL="0" marR="0" indent="0" algn="ctr">
              <a:lnSpc>
                <a:spcPts val="3400"/>
              </a:lnSpc>
              <a:spcAft>
                <a:spcPts val="3075"/>
              </a:spcAft>
            </a:pPr>
            <a:r>
              <a:rPr lang="en-US" sz="2750" spc="95">
                <a:solidFill>
                  <a:srgbClr val="2F5597"/>
                </a:solidFill>
                <a:latin typeface="Tahoma" panose="02020603050405020304" pitchFamily="2"/>
              </a:rPr>
              <a:t>Active Lesion Evolution </a:t>
            </a:r>
          </a:p>
        </p:txBody>
      </p:sp>
      <p:sp>
        <p:nvSpPr>
          <p:cNvPr id="5" name="Text Placeholder 4"/>
          <p:cNvSpPr>
            <a:spLocks noGrp="1"/>
          </p:cNvSpPr>
          <p:nvPr>
            <p:ph type="body" idx="10"/>
          </p:nvPr>
        </p:nvSpPr>
        <p:spPr>
          <a:xfrm>
            <a:off x="3559810" y="1130935"/>
            <a:ext cx="4978400" cy="575945"/>
          </a:xfrm>
          <a:prstGeom prst="rect">
            <a:avLst/>
          </a:prstGeom>
          <a:noFill/>
          <a:ln w="0" cmpd="sng">
            <a:noFill/>
            <a:prstDash val="solid"/>
          </a:ln>
        </p:spPr>
        <p:txBody>
          <a:bodyPr vert="horz" lIns="0" tIns="0" rIns="0" bIns="0" anchor="t"/>
          <a:lstStyle/>
          <a:p>
            <a:pPr marL="0" marR="0" indent="0" algn="just">
              <a:lnSpc>
                <a:spcPts val="1900"/>
              </a:lnSpc>
              <a:spcAft>
                <a:spcPts val="770"/>
              </a:spcAft>
            </a:pPr>
            <a:r>
              <a:rPr lang="en-US" sz="1500" b="1" spc="0">
                <a:solidFill>
                  <a:srgbClr val="99773D"/>
                </a:solidFill>
                <a:latin typeface="Tahoma" panose="02020603050405020304" pitchFamily="2"/>
              </a:rPr>
              <a:t>Shadow Plaque:</a:t>
            </a:r>
            <a:r>
              <a:rPr lang="en-US" sz="1600" spc="0">
                <a:solidFill>
                  <a:srgbClr val="000000"/>
                </a:solidFill>
                <a:latin typeface="Tahoma" panose="02020603050405020304" pitchFamily="2"/>
              </a:rPr>
              <a:t> Remyelination over 100% of the lesion core </a:t>
            </a:r>
          </a:p>
        </p:txBody>
      </p:sp>
      <p:sp>
        <p:nvSpPr>
          <p:cNvPr id="8" name="Text Placeholder 7"/>
          <p:cNvSpPr>
            <a:spLocks noGrp="1"/>
          </p:cNvSpPr>
          <p:nvPr>
            <p:ph type="body" idx="10"/>
          </p:nvPr>
        </p:nvSpPr>
        <p:spPr>
          <a:xfrm>
            <a:off x="3559810" y="2771140"/>
            <a:ext cx="4978400" cy="624205"/>
          </a:xfrm>
          <a:prstGeom prst="rect">
            <a:avLst/>
          </a:prstGeom>
          <a:noFill/>
          <a:ln w="0" cmpd="sng">
            <a:noFill/>
            <a:prstDash val="solid"/>
          </a:ln>
        </p:spPr>
        <p:txBody>
          <a:bodyPr vert="horz" lIns="0" tIns="16510" rIns="0" bIns="0" anchor="t"/>
          <a:lstStyle/>
          <a:p>
            <a:pPr marL="0" marR="0" indent="0" algn="just">
              <a:lnSpc>
                <a:spcPts val="1900"/>
              </a:lnSpc>
              <a:spcAft>
                <a:spcPts val="960"/>
              </a:spcAft>
            </a:pPr>
            <a:r>
              <a:rPr lang="en-US" sz="1500" b="1" spc="0">
                <a:solidFill>
                  <a:srgbClr val="99773D"/>
                </a:solidFill>
                <a:latin typeface="Tahoma" panose="02020603050405020304" pitchFamily="2"/>
              </a:rPr>
              <a:t>Chronic inactive:</a:t>
            </a:r>
            <a:r>
              <a:rPr lang="en-US" sz="1600" spc="0">
                <a:solidFill>
                  <a:srgbClr val="000000"/>
                </a:solidFill>
                <a:latin typeface="Tahoma" panose="02020603050405020304" pitchFamily="2"/>
              </a:rPr>
              <a:t> Core with variable degree of tissue injury </a:t>
            </a:r>
          </a:p>
        </p:txBody>
      </p:sp>
      <p:sp>
        <p:nvSpPr>
          <p:cNvPr id="11" name="Text Placeholder 10"/>
          <p:cNvSpPr>
            <a:spLocks noGrp="1"/>
          </p:cNvSpPr>
          <p:nvPr>
            <p:ph type="body" idx="10"/>
          </p:nvPr>
        </p:nvSpPr>
        <p:spPr>
          <a:xfrm>
            <a:off x="3559810" y="4377055"/>
            <a:ext cx="4978400" cy="502920"/>
          </a:xfrm>
          <a:prstGeom prst="rect">
            <a:avLst/>
          </a:prstGeom>
          <a:noFill/>
          <a:ln w="0" cmpd="sng">
            <a:noFill/>
            <a:prstDash val="solid"/>
          </a:ln>
        </p:spPr>
        <p:txBody>
          <a:bodyPr vert="horz" lIns="0" tIns="16510" rIns="0" bIns="0" anchor="t"/>
          <a:lstStyle/>
          <a:p>
            <a:pPr marL="0" marR="0" indent="0" algn="just">
              <a:lnSpc>
                <a:spcPts val="1900"/>
              </a:lnSpc>
              <a:spcAft>
                <a:spcPts val="0"/>
              </a:spcAft>
            </a:pPr>
            <a:r>
              <a:rPr lang="en-US" sz="1500" b="1" spc="95">
                <a:solidFill>
                  <a:srgbClr val="99773D"/>
                </a:solidFill>
                <a:latin typeface="Tahoma" panose="02020603050405020304" pitchFamily="2"/>
              </a:rPr>
              <a:t>Chronic active:</a:t>
            </a:r>
            <a:r>
              <a:rPr lang="en-US" sz="1600" spc="95">
                <a:solidFill>
                  <a:srgbClr val="000000"/>
                </a:solidFill>
                <a:latin typeface="Tahoma" panose="02020603050405020304" pitchFamily="2"/>
              </a:rPr>
              <a:t> Core with variable degree of tissue injury surrounded by a rime of activated </a:t>
            </a:r>
          </a:p>
        </p:txBody>
      </p:sp>
      <p:sp>
        <p:nvSpPr>
          <p:cNvPr id="12" name="Text Placeholder 11"/>
          <p:cNvSpPr>
            <a:spLocks noGrp="1"/>
          </p:cNvSpPr>
          <p:nvPr>
            <p:ph type="body" idx="10"/>
          </p:nvPr>
        </p:nvSpPr>
        <p:spPr>
          <a:xfrm>
            <a:off x="3559810" y="4879975"/>
            <a:ext cx="920750" cy="1221105"/>
          </a:xfrm>
          <a:prstGeom prst="rect">
            <a:avLst/>
          </a:prstGeom>
          <a:noFill/>
          <a:ln w="0" cmpd="sng">
            <a:noFill/>
            <a:prstDash val="solid"/>
          </a:ln>
        </p:spPr>
        <p:txBody>
          <a:bodyPr vert="horz" lIns="0" tIns="0" rIns="0" bIns="0" anchor="t"/>
          <a:lstStyle/>
          <a:p>
            <a:pPr marL="0" marR="0" indent="0" algn="just">
              <a:lnSpc>
                <a:spcPts val="1900"/>
              </a:lnSpc>
              <a:spcAft>
                <a:spcPts val="7725"/>
              </a:spcAft>
            </a:pPr>
            <a:r>
              <a:rPr lang="en-US" sz="1600" spc="95">
                <a:solidFill>
                  <a:srgbClr val="000000"/>
                </a:solidFill>
                <a:latin typeface="Tahoma" panose="02020603050405020304" pitchFamily="2"/>
              </a:rPr>
              <a:t>microglia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217420" y="304800"/>
            <a:ext cx="4824730" cy="798830"/>
          </a:xfrm>
          <a:prstGeom prst="rect">
            <a:avLst/>
          </a:prstGeom>
          <a:noFill/>
          <a:ln w="0" cmpd="sng">
            <a:noFill/>
            <a:prstDash val="solid"/>
          </a:ln>
        </p:spPr>
        <p:txBody>
          <a:bodyPr vert="horz" lIns="0" tIns="0" rIns="0" bIns="0" anchor="t"/>
          <a:lstStyle/>
          <a:p>
            <a:pPr marL="0" marR="0" indent="0" algn="ctr">
              <a:lnSpc>
                <a:spcPts val="3400"/>
              </a:lnSpc>
              <a:spcAft>
                <a:spcPts val="2860"/>
              </a:spcAft>
            </a:pPr>
            <a:r>
              <a:rPr lang="en-US" sz="2750" spc="95">
                <a:solidFill>
                  <a:srgbClr val="2F5597"/>
                </a:solidFill>
                <a:latin typeface="Tahoma" panose="02020603050405020304" pitchFamily="2"/>
              </a:rPr>
              <a:t>Active Lesion Evolution </a:t>
            </a:r>
          </a:p>
        </p:txBody>
      </p:sp>
      <p:sp>
        <p:nvSpPr>
          <p:cNvPr id="3" name="Text Placeholder 2"/>
          <p:cNvSpPr>
            <a:spLocks noGrp="1"/>
          </p:cNvSpPr>
          <p:nvPr>
            <p:ph type="body" idx="10"/>
          </p:nvPr>
        </p:nvSpPr>
        <p:spPr>
          <a:xfrm>
            <a:off x="3557905" y="1103630"/>
            <a:ext cx="4978400" cy="603250"/>
          </a:xfrm>
          <a:prstGeom prst="rect">
            <a:avLst/>
          </a:prstGeom>
          <a:noFill/>
          <a:ln w="0" cmpd="sng">
            <a:noFill/>
            <a:prstDash val="solid"/>
          </a:ln>
        </p:spPr>
        <p:txBody>
          <a:bodyPr vert="horz" lIns="0" tIns="16510" rIns="0" bIns="0" anchor="t"/>
          <a:lstStyle/>
          <a:p>
            <a:pPr marL="0" marR="0" indent="0" algn="just">
              <a:lnSpc>
                <a:spcPts val="1900"/>
              </a:lnSpc>
              <a:spcAft>
                <a:spcPts val="770"/>
              </a:spcAft>
            </a:pPr>
            <a:r>
              <a:rPr lang="en-US" sz="1500" b="1" spc="0">
                <a:solidFill>
                  <a:srgbClr val="99773D"/>
                </a:solidFill>
                <a:latin typeface="Tahoma" panose="02020603050405020304" pitchFamily="2"/>
              </a:rPr>
              <a:t>Shadow Plaque:</a:t>
            </a:r>
            <a:r>
              <a:rPr lang="en-US" sz="1600" spc="0">
                <a:solidFill>
                  <a:srgbClr val="000000"/>
                </a:solidFill>
                <a:latin typeface="Tahoma" panose="02020603050405020304" pitchFamily="2"/>
              </a:rPr>
              <a:t> Remyelination over 100% of the lesion core </a:t>
            </a:r>
          </a:p>
        </p:txBody>
      </p:sp>
      <p:sp>
        <p:nvSpPr>
          <p:cNvPr id="6" name="Text Placeholder 5"/>
          <p:cNvSpPr>
            <a:spLocks noGrp="1"/>
          </p:cNvSpPr>
          <p:nvPr>
            <p:ph type="body" idx="10"/>
          </p:nvPr>
        </p:nvSpPr>
        <p:spPr>
          <a:xfrm>
            <a:off x="3557905" y="2771140"/>
            <a:ext cx="4978400" cy="624205"/>
          </a:xfrm>
          <a:prstGeom prst="rect">
            <a:avLst/>
          </a:prstGeom>
          <a:noFill/>
          <a:ln w="0" cmpd="sng">
            <a:noFill/>
            <a:prstDash val="solid"/>
          </a:ln>
        </p:spPr>
        <p:txBody>
          <a:bodyPr vert="horz" lIns="0" tIns="16510" rIns="0" bIns="0" anchor="t"/>
          <a:lstStyle/>
          <a:p>
            <a:pPr marL="0" marR="0" indent="0" algn="just">
              <a:lnSpc>
                <a:spcPts val="1900"/>
              </a:lnSpc>
              <a:spcAft>
                <a:spcPts val="960"/>
              </a:spcAft>
            </a:pPr>
            <a:r>
              <a:rPr lang="en-US" sz="1500" b="1" spc="0">
                <a:solidFill>
                  <a:srgbClr val="99773D"/>
                </a:solidFill>
                <a:latin typeface="Tahoma" panose="02020603050405020304" pitchFamily="2"/>
              </a:rPr>
              <a:t>Chronic inactive:</a:t>
            </a:r>
            <a:r>
              <a:rPr lang="en-US" sz="1600" spc="0">
                <a:solidFill>
                  <a:srgbClr val="000000"/>
                </a:solidFill>
                <a:latin typeface="Tahoma" panose="02020603050405020304" pitchFamily="2"/>
              </a:rPr>
              <a:t> Core with variable degree of tissue injury </a:t>
            </a:r>
          </a:p>
        </p:txBody>
      </p:sp>
      <p:sp>
        <p:nvSpPr>
          <p:cNvPr id="9" name="Text Placeholder 8"/>
          <p:cNvSpPr>
            <a:spLocks noGrp="1"/>
          </p:cNvSpPr>
          <p:nvPr>
            <p:ph type="body" idx="10"/>
          </p:nvPr>
        </p:nvSpPr>
        <p:spPr>
          <a:xfrm>
            <a:off x="3557905" y="4404360"/>
            <a:ext cx="4978400" cy="2453640"/>
          </a:xfrm>
          <a:prstGeom prst="rect">
            <a:avLst/>
          </a:prstGeom>
          <a:noFill/>
          <a:ln w="0" cmpd="sng">
            <a:noFill/>
            <a:prstDash val="solid"/>
          </a:ln>
        </p:spPr>
        <p:txBody>
          <a:bodyPr vert="horz" lIns="0" tIns="0" rIns="0" bIns="0" anchor="t"/>
          <a:lstStyle/>
          <a:p>
            <a:pPr marL="0" marR="0" indent="0" algn="just">
              <a:lnSpc>
                <a:spcPts val="1900"/>
              </a:lnSpc>
              <a:spcAft>
                <a:spcPts val="13705"/>
              </a:spcAft>
            </a:pPr>
            <a:r>
              <a:rPr lang="en-US" sz="1500" b="1" spc="105">
                <a:solidFill>
                  <a:srgbClr val="99773D"/>
                </a:solidFill>
                <a:latin typeface="Tahoma" panose="02020603050405020304" pitchFamily="2"/>
              </a:rPr>
              <a:t>Chronic active:</a:t>
            </a:r>
            <a:r>
              <a:rPr lang="en-US" sz="1600" spc="105">
                <a:solidFill>
                  <a:srgbClr val="000000"/>
                </a:solidFill>
                <a:latin typeface="Tahoma" panose="02020603050405020304" pitchFamily="2"/>
              </a:rPr>
              <a:t> Core with variable degree of tissue injury surrounded by a rime of activated microglia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140585" y="317500"/>
            <a:ext cx="4978400" cy="1264285"/>
          </a:xfrm>
          <a:prstGeom prst="rect">
            <a:avLst/>
          </a:prstGeom>
          <a:noFill/>
          <a:ln w="0" cmpd="sng">
            <a:noFill/>
            <a:prstDash val="solid"/>
          </a:ln>
        </p:spPr>
        <p:txBody>
          <a:bodyPr vert="horz" lIns="0" tIns="0" rIns="0" bIns="0" anchor="t"/>
          <a:lstStyle/>
          <a:p>
            <a:pPr marL="0" marR="0" indent="0" algn="ctr">
              <a:lnSpc>
                <a:spcPts val="3400"/>
              </a:lnSpc>
              <a:spcAft>
                <a:spcPts val="6480"/>
              </a:spcAft>
            </a:pPr>
            <a:r>
              <a:rPr lang="en-US" sz="2750" spc="95">
                <a:solidFill>
                  <a:srgbClr val="2F5596"/>
                </a:solidFill>
                <a:latin typeface="Tahoma" panose="02020603050405020304" pitchFamily="2"/>
              </a:rPr>
              <a:t>Active Lesion Evolution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2905" y="304800"/>
            <a:ext cx="8534400" cy="1009015"/>
          </a:xfrm>
          <a:prstGeom prst="rect">
            <a:avLst/>
          </a:prstGeom>
          <a:noFill/>
          <a:ln w="0" cmpd="sng">
            <a:noFill/>
            <a:prstDash val="solid"/>
          </a:ln>
        </p:spPr>
        <p:txBody>
          <a:bodyPr vert="horz" lIns="0" tIns="0" rIns="0" bIns="0" anchor="t"/>
          <a:lstStyle/>
          <a:p>
            <a:pPr marL="0" marR="0" indent="0" algn="ctr">
              <a:lnSpc>
                <a:spcPts val="3700"/>
              </a:lnSpc>
              <a:spcAft>
                <a:spcPts val="4175"/>
              </a:spcAft>
            </a:pPr>
            <a:r>
              <a:rPr lang="en-US" sz="2800" spc="140">
                <a:solidFill>
                  <a:srgbClr val="2F5597"/>
                </a:solidFill>
                <a:latin typeface="Tahoma" panose="02020603050405020304" pitchFamily="2"/>
              </a:rPr>
              <a:t>Chronic MS Plaques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1828800" y="293370"/>
            <a:ext cx="5685790" cy="503555"/>
          </a:xfrm>
          <a:prstGeom prst="rect">
            <a:avLst/>
          </a:prstGeom>
          <a:noFill/>
          <a:ln w="0" cmpd="sng">
            <a:noFill/>
            <a:prstDash val="solid"/>
          </a:ln>
        </p:spPr>
        <p:txBody>
          <a:bodyPr vert="horz" lIns="0" tIns="5080" rIns="0" bIns="0" anchor="t"/>
          <a:lstStyle/>
          <a:p>
            <a:pPr marL="0" marR="0" indent="0" algn="ctr">
              <a:lnSpc>
                <a:spcPts val="3800"/>
              </a:lnSpc>
              <a:spcAft>
                <a:spcPts val="75"/>
              </a:spcAft>
            </a:pPr>
            <a:r>
              <a:rPr lang="en-US" sz="2950" spc="-10">
                <a:solidFill>
                  <a:srgbClr val="FFFF00"/>
                </a:solidFill>
                <a:latin typeface="Tahoma" panose="02020603050405020304" pitchFamily="2"/>
              </a:rPr>
              <a:t>MRI at 7 Tesla: An Eye Opener </a:t>
            </a:r>
          </a:p>
        </p:txBody>
      </p:sp>
      <p:sp>
        <p:nvSpPr>
          <p:cNvPr id="6" name="Text Placeholder 5"/>
          <p:cNvSpPr>
            <a:spLocks noGrp="1"/>
          </p:cNvSpPr>
          <p:nvPr>
            <p:ph type="body" idx="10"/>
          </p:nvPr>
        </p:nvSpPr>
        <p:spPr>
          <a:xfrm>
            <a:off x="316230" y="1038860"/>
            <a:ext cx="6049645" cy="262890"/>
          </a:xfrm>
          <a:prstGeom prst="rect">
            <a:avLst/>
          </a:prstGeom>
          <a:noFill/>
          <a:ln w="0" cmpd="sng">
            <a:noFill/>
            <a:prstDash val="solid"/>
          </a:ln>
        </p:spPr>
        <p:txBody>
          <a:bodyPr vert="horz" lIns="0" tIns="5715" rIns="0" bIns="0" anchor="t"/>
          <a:lstStyle/>
          <a:p>
            <a:pPr marL="0" marR="0" indent="0" algn="l">
              <a:lnSpc>
                <a:spcPts val="2000"/>
              </a:lnSpc>
              <a:spcAft>
                <a:spcPts val="0"/>
              </a:spcAft>
              <a:tabLst>
                <a:tab pos="2926080" algn="l"/>
                <a:tab pos="6080760" algn="r"/>
              </a:tabLst>
            </a:pPr>
            <a:r>
              <a:rPr lang="en-US" sz="1800" spc="0">
                <a:solidFill>
                  <a:srgbClr val="FFFFFF"/>
                </a:solidFill>
                <a:latin typeface="Times New Roman" panose="02020603050405020304" pitchFamily="1"/>
              </a:rPr>
              <a:t>A B C </a:t>
            </a:r>
          </a:p>
        </p:txBody>
      </p:sp>
      <p:sp>
        <p:nvSpPr>
          <p:cNvPr id="7" name="Text Placeholder 6"/>
          <p:cNvSpPr>
            <a:spLocks noGrp="1"/>
          </p:cNvSpPr>
          <p:nvPr>
            <p:ph type="body" idx="10"/>
          </p:nvPr>
        </p:nvSpPr>
        <p:spPr>
          <a:xfrm>
            <a:off x="316230" y="3934460"/>
            <a:ext cx="6026150" cy="262890"/>
          </a:xfrm>
          <a:prstGeom prst="rect">
            <a:avLst/>
          </a:prstGeom>
          <a:noFill/>
          <a:ln w="0" cmpd="sng">
            <a:noFill/>
            <a:prstDash val="solid"/>
          </a:ln>
        </p:spPr>
        <p:txBody>
          <a:bodyPr vert="horz" lIns="0" tIns="5715" rIns="0" bIns="0" anchor="t"/>
          <a:lstStyle/>
          <a:p>
            <a:pPr marL="0" marR="0" indent="0" algn="l">
              <a:lnSpc>
                <a:spcPts val="2000"/>
              </a:lnSpc>
              <a:spcAft>
                <a:spcPts val="0"/>
              </a:spcAft>
              <a:tabLst>
                <a:tab pos="2926080" algn="l"/>
                <a:tab pos="6035040" algn="r"/>
              </a:tabLst>
            </a:pPr>
            <a:r>
              <a:rPr lang="en-US" sz="1800" spc="0">
                <a:solidFill>
                  <a:srgbClr val="FFFFFF"/>
                </a:solidFill>
                <a:latin typeface="Times New Roman" panose="02020603050405020304" pitchFamily="1"/>
              </a:rPr>
              <a:t>D E F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3980815" y="0"/>
            <a:ext cx="3956050" cy="332105"/>
          </a:xfrm>
          <a:prstGeom prst="rect">
            <a:avLst/>
          </a:prstGeom>
          <a:noFill/>
          <a:ln w="0" cmpd="sng">
            <a:noFill/>
            <a:prstDash val="solid"/>
          </a:ln>
        </p:spPr>
        <p:txBody>
          <a:bodyPr vert="horz" lIns="0" tIns="27940" rIns="0" bIns="0" anchor="t"/>
          <a:lstStyle/>
          <a:p>
            <a:pPr marL="0" marR="0" indent="0" algn="l">
              <a:lnSpc>
                <a:spcPts val="2400"/>
              </a:lnSpc>
              <a:spcAft>
                <a:spcPts val="0"/>
              </a:spcAft>
            </a:pPr>
            <a:r>
              <a:rPr lang="en-US" sz="2350" spc="-25">
                <a:solidFill>
                  <a:srgbClr val="FFFF00"/>
                </a:solidFill>
                <a:latin typeface="Calibri Light" panose="02020603050405020304" pitchFamily="2"/>
              </a:rPr>
              <a:t>Iron stain (Perls DAB enhanced) </a:t>
            </a:r>
          </a:p>
        </p:txBody>
      </p:sp>
      <p:sp>
        <p:nvSpPr>
          <p:cNvPr id="6" name="Text Placeholder 5"/>
          <p:cNvSpPr>
            <a:spLocks noGrp="1"/>
          </p:cNvSpPr>
          <p:nvPr>
            <p:ph type="body" idx="10"/>
          </p:nvPr>
        </p:nvSpPr>
        <p:spPr>
          <a:xfrm>
            <a:off x="921385" y="502285"/>
            <a:ext cx="260350" cy="380365"/>
          </a:xfrm>
          <a:prstGeom prst="rect">
            <a:avLst/>
          </a:prstGeom>
          <a:noFill/>
          <a:ln w="0" cmpd="sng">
            <a:noFill/>
            <a:prstDash val="solid"/>
          </a:ln>
        </p:spPr>
        <p:txBody>
          <a:bodyPr vert="horz" lIns="0" tIns="15240" rIns="0" bIns="0" anchor="t"/>
          <a:lstStyle/>
          <a:p>
            <a:pPr marL="0" marR="0" indent="0" algn="l">
              <a:lnSpc>
                <a:spcPts val="2800"/>
              </a:lnSpc>
              <a:spcAft>
                <a:spcPts val="0"/>
              </a:spcAft>
            </a:pPr>
            <a:r>
              <a:rPr lang="en-US" sz="2450" spc="0">
                <a:solidFill>
                  <a:srgbClr val="000000"/>
                </a:solidFill>
                <a:latin typeface="Corbel" panose="02020603050405020304" pitchFamily="2"/>
              </a:rPr>
              <a:t>* </a:t>
            </a:r>
          </a:p>
        </p:txBody>
      </p:sp>
      <p:sp>
        <p:nvSpPr>
          <p:cNvPr id="7" name="Text Placeholder 6"/>
          <p:cNvSpPr>
            <a:spLocks noGrp="1"/>
          </p:cNvSpPr>
          <p:nvPr>
            <p:ph type="body" idx="10"/>
          </p:nvPr>
        </p:nvSpPr>
        <p:spPr>
          <a:xfrm>
            <a:off x="4212590" y="3202305"/>
            <a:ext cx="3684905" cy="342265"/>
          </a:xfrm>
          <a:prstGeom prst="rect">
            <a:avLst/>
          </a:prstGeom>
          <a:noFill/>
          <a:ln w="0" cmpd="sng">
            <a:noFill/>
            <a:prstDash val="solid"/>
          </a:ln>
        </p:spPr>
        <p:txBody>
          <a:bodyPr vert="horz" lIns="0" tIns="34925" rIns="0" bIns="0" anchor="t"/>
          <a:lstStyle/>
          <a:p>
            <a:pPr marL="0" marR="0" indent="0" algn="l">
              <a:lnSpc>
                <a:spcPts val="2400"/>
              </a:lnSpc>
              <a:spcAft>
                <a:spcPts val="0"/>
              </a:spcAft>
            </a:pPr>
            <a:r>
              <a:rPr lang="en-US" sz="2350" spc="-25">
                <a:solidFill>
                  <a:srgbClr val="FFFF00"/>
                </a:solidFill>
                <a:latin typeface="Calibri Light" panose="02020603050405020304" pitchFamily="2"/>
              </a:rPr>
              <a:t>Myelin stain (Luxos Fast Blue)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71525" y="584200"/>
            <a:ext cx="7213600" cy="290830"/>
          </a:xfrm>
          <a:prstGeom prst="rect">
            <a:avLst/>
          </a:prstGeom>
          <a:noFill/>
          <a:ln w="0" cmpd="sng">
            <a:noFill/>
            <a:prstDash val="solid"/>
          </a:ln>
        </p:spPr>
        <p:txBody>
          <a:bodyPr vert="horz" lIns="0" tIns="8890" rIns="0" bIns="0" anchor="t"/>
          <a:lstStyle/>
          <a:p>
            <a:pPr marL="0" marR="0" indent="0" algn="l">
              <a:lnSpc>
                <a:spcPts val="2200"/>
              </a:lnSpc>
              <a:spcAft>
                <a:spcPts val="0"/>
              </a:spcAft>
              <a:tabLst>
                <a:tab pos="2788920" algn="l"/>
                <a:tab pos="7223760" algn="r"/>
              </a:tabLst>
            </a:pPr>
            <a:r>
              <a:rPr lang="en-US" sz="1800" spc="0">
                <a:solidFill>
                  <a:srgbClr val="FDFBF9"/>
                </a:solidFill>
                <a:latin typeface="Tahoma" panose="02020603050405020304" pitchFamily="2"/>
              </a:rPr>
              <a:t>R2* GRE at 7T PHASE GRE at 7T Iron </a:t>
            </a:r>
          </a:p>
        </p:txBody>
      </p:sp>
      <p:sp>
        <p:nvSpPr>
          <p:cNvPr id="10" name="Text Placeholder 9"/>
          <p:cNvSpPr>
            <a:spLocks noGrp="1"/>
          </p:cNvSpPr>
          <p:nvPr>
            <p:ph type="body" idx="10"/>
          </p:nvPr>
        </p:nvSpPr>
        <p:spPr>
          <a:xfrm>
            <a:off x="382270" y="3293110"/>
            <a:ext cx="476250" cy="1530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b="1" spc="0">
                <a:solidFill>
                  <a:srgbClr val="000000"/>
                </a:solidFill>
                <a:latin typeface="Tahoma" panose="02020603050405020304" pitchFamily="2"/>
              </a:rPr>
              <a:t>WM-L </a:t>
            </a:r>
          </a:p>
        </p:txBody>
      </p:sp>
      <p:sp>
        <p:nvSpPr>
          <p:cNvPr id="11" name="Text Placeholder 10"/>
          <p:cNvSpPr>
            <a:spLocks noGrp="1"/>
          </p:cNvSpPr>
          <p:nvPr>
            <p:ph type="body" idx="10"/>
          </p:nvPr>
        </p:nvSpPr>
        <p:spPr>
          <a:xfrm>
            <a:off x="2194560" y="4618990"/>
            <a:ext cx="448310" cy="1530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b="1" spc="-55">
                <a:solidFill>
                  <a:srgbClr val="000000"/>
                </a:solidFill>
                <a:latin typeface="Tahoma" panose="02020603050405020304" pitchFamily="2"/>
              </a:rPr>
              <a:t>NAWM </a:t>
            </a:r>
          </a:p>
        </p:txBody>
      </p:sp>
      <p:sp>
        <p:nvSpPr>
          <p:cNvPr id="12" name="Text Placeholder 11"/>
          <p:cNvSpPr>
            <a:spLocks noGrp="1"/>
          </p:cNvSpPr>
          <p:nvPr>
            <p:ph type="body" idx="10"/>
          </p:nvPr>
        </p:nvSpPr>
        <p:spPr>
          <a:xfrm>
            <a:off x="2399665" y="4773295"/>
            <a:ext cx="296545" cy="386715"/>
          </a:xfrm>
          <a:prstGeom prst="rect">
            <a:avLst/>
          </a:prstGeom>
          <a:noFill/>
          <a:ln w="0" cmpd="sng">
            <a:noFill/>
            <a:prstDash val="solid"/>
          </a:ln>
        </p:spPr>
        <p:txBody>
          <a:bodyPr vert="horz" lIns="0" tIns="0" rIns="0" bIns="0" anchor="t">
            <a:normAutofit fontScale="90000"/>
          </a:bodyPr>
          <a:lstStyle/>
          <a:p>
            <a:pPr marL="0" marR="0" indent="0" algn="l">
              <a:lnSpc>
                <a:spcPts val="3000"/>
              </a:lnSpc>
              <a:spcAft>
                <a:spcPts val="0"/>
              </a:spcAft>
            </a:pPr>
            <a:r>
              <a:rPr lang="en-US" sz="2650" spc="0">
                <a:solidFill>
                  <a:srgbClr val="000000"/>
                </a:solidFill>
                <a:latin typeface="Arial" panose="02020603050405020304" pitchFamily="2"/>
              </a:rPr>
              <a:t>B </a:t>
            </a:r>
          </a:p>
        </p:txBody>
      </p:sp>
      <p:sp>
        <p:nvSpPr>
          <p:cNvPr id="15" name="Text Placeholder 14"/>
          <p:cNvSpPr>
            <a:spLocks noGrp="1"/>
          </p:cNvSpPr>
          <p:nvPr>
            <p:ph type="body" idx="10"/>
          </p:nvPr>
        </p:nvSpPr>
        <p:spPr>
          <a:xfrm>
            <a:off x="289560" y="5525135"/>
            <a:ext cx="8229600" cy="1078865"/>
          </a:xfrm>
          <a:prstGeom prst="rect">
            <a:avLst/>
          </a:prstGeom>
          <a:noFill/>
          <a:ln w="0" cmpd="sng">
            <a:noFill/>
            <a:prstDash val="solid"/>
          </a:ln>
        </p:spPr>
        <p:txBody>
          <a:bodyPr vert="horz" lIns="0" tIns="0" rIns="0" bIns="0" anchor="t"/>
          <a:lstStyle/>
          <a:p>
            <a:pPr marL="0" marR="0" indent="0" algn="l">
              <a:lnSpc>
                <a:spcPts val="2200"/>
              </a:lnSpc>
              <a:spcAft>
                <a:spcPts val="0"/>
              </a:spcAft>
              <a:tabLst>
                <a:tab pos="3566160" algn="l"/>
                <a:tab pos="6537960" algn="l"/>
              </a:tabLst>
            </a:pPr>
            <a:r>
              <a:rPr lang="en-US" sz="1800" spc="0">
                <a:solidFill>
                  <a:srgbClr val="FDFBF9"/>
                </a:solidFill>
                <a:latin typeface="Tahoma" panose="02020603050405020304" pitchFamily="2"/>
              </a:rPr>
              <a:t>Iron + Ferritin – 250x Iron + CD68 – CD68 – 200x </a:t>
            </a:r>
          </a:p>
          <a:p>
            <a:pPr marL="0" marR="0" indent="0" algn="ctr">
              <a:lnSpc>
                <a:spcPts val="2200"/>
              </a:lnSpc>
              <a:spcBef>
                <a:spcPts val="145"/>
              </a:spcBef>
              <a:spcAft>
                <a:spcPts val="0"/>
              </a:spcAft>
            </a:pPr>
            <a:r>
              <a:rPr lang="en-US" sz="1800" spc="0">
                <a:solidFill>
                  <a:srgbClr val="FDFBF9"/>
                </a:solidFill>
                <a:latin typeface="Tahoma" panose="02020603050405020304" pitchFamily="2"/>
              </a:rPr>
              <a:t>250x </a:t>
            </a:r>
          </a:p>
          <a:p>
            <a:pPr marL="137160" marR="91440" indent="0" algn="l">
              <a:lnSpc>
                <a:spcPts val="1300"/>
              </a:lnSpc>
              <a:spcBef>
                <a:spcPts val="1310"/>
              </a:spcBef>
              <a:spcAft>
                <a:spcPts val="70"/>
              </a:spcAft>
            </a:pPr>
            <a:r>
              <a:rPr lang="en-US" sz="1000" spc="0">
                <a:solidFill>
                  <a:srgbClr val="FDFBF9"/>
                </a:solidFill>
                <a:latin typeface="Tahoma" panose="02020603050405020304" pitchFamily="2"/>
              </a:rPr>
              <a:t>Bagnato F, Hametner S, Yao B, van Gelderen P, Merkle H, Cantor FK, Lassmann H, Duyn JH. Tracking iron in multiple sclerosis: a combined imaging and histopathological study at 7 Tesla. Brain. 2011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231390" y="307340"/>
            <a:ext cx="4852035" cy="445770"/>
          </a:xfrm>
          <a:prstGeom prst="rect">
            <a:avLst/>
          </a:prstGeom>
          <a:noFill/>
          <a:ln w="0" cmpd="sng">
            <a:noFill/>
            <a:prstDash val="solid"/>
          </a:ln>
        </p:spPr>
        <p:txBody>
          <a:bodyPr vert="horz" lIns="0" tIns="0" rIns="0" bIns="0" anchor="t">
            <a:normAutofit fontScale="95000"/>
          </a:bodyPr>
          <a:lstStyle/>
          <a:p>
            <a:pPr marL="0" marR="0" indent="0" algn="ctr">
              <a:lnSpc>
                <a:spcPts val="3500"/>
              </a:lnSpc>
              <a:spcAft>
                <a:spcPts val="0"/>
              </a:spcAft>
            </a:pPr>
            <a:r>
              <a:rPr lang="en-US" sz="2700" b="1" spc="135">
                <a:solidFill>
                  <a:srgbClr val="2F5597"/>
                </a:solidFill>
                <a:latin typeface="Tahoma" panose="02020603050405020304" pitchFamily="2"/>
              </a:rPr>
              <a:t>Paramagnetic Rim Lesions </a:t>
            </a:r>
          </a:p>
        </p:txBody>
      </p:sp>
      <p:sp>
        <p:nvSpPr>
          <p:cNvPr id="5" name="Text Placeholder 4"/>
          <p:cNvSpPr>
            <a:spLocks noGrp="1"/>
          </p:cNvSpPr>
          <p:nvPr>
            <p:ph type="body" idx="10"/>
          </p:nvPr>
        </p:nvSpPr>
        <p:spPr>
          <a:xfrm>
            <a:off x="225425" y="5892800"/>
            <a:ext cx="2170430" cy="206375"/>
          </a:xfrm>
          <a:prstGeom prst="rect">
            <a:avLst/>
          </a:prstGeom>
          <a:noFill/>
          <a:ln w="0" cmpd="sng">
            <a:noFill/>
            <a:prstDash val="solid"/>
          </a:ln>
        </p:spPr>
        <p:txBody>
          <a:bodyPr vert="horz" lIns="0" tIns="24130" rIns="0" bIns="0" anchor="t"/>
          <a:lstStyle/>
          <a:p>
            <a:pPr marL="0" marR="0" indent="0" algn="l">
              <a:lnSpc>
                <a:spcPts val="1400"/>
              </a:lnSpc>
              <a:spcAft>
                <a:spcPts val="20"/>
              </a:spcAft>
            </a:pPr>
            <a:r>
              <a:rPr lang="en-US" sz="1400" b="1" spc="-25">
                <a:solidFill>
                  <a:srgbClr val="000000"/>
                </a:solidFill>
                <a:latin typeface="Calibri Light" panose="02020603050405020304" pitchFamily="2"/>
              </a:rPr>
              <a:t>Courtesy of Faraaz Kazimuddin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77825" y="304800"/>
            <a:ext cx="8534400" cy="1124585"/>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5255"/>
              </a:spcAft>
            </a:pPr>
            <a:r>
              <a:rPr lang="en-US" sz="2750" b="1" spc="215">
                <a:solidFill>
                  <a:srgbClr val="2F5597"/>
                </a:solidFill>
                <a:latin typeface="Tahoma" panose="02020603050405020304" pitchFamily="2"/>
              </a:rPr>
              <a:t>Today’s Overview </a:t>
            </a:r>
          </a:p>
        </p:txBody>
      </p:sp>
      <p:sp>
        <p:nvSpPr>
          <p:cNvPr id="3" name="Text Placeholder 2"/>
          <p:cNvSpPr>
            <a:spLocks noGrp="1"/>
          </p:cNvSpPr>
          <p:nvPr>
            <p:ph type="body" idx="10"/>
          </p:nvPr>
        </p:nvSpPr>
        <p:spPr>
          <a:xfrm>
            <a:off x="254635" y="1429385"/>
            <a:ext cx="8534400" cy="4671695"/>
          </a:xfrm>
          <a:prstGeom prst="rect">
            <a:avLst/>
          </a:prstGeom>
          <a:noFill/>
          <a:ln w="0" cmpd="sng">
            <a:noFill/>
            <a:prstDash val="solid"/>
          </a:ln>
        </p:spPr>
        <p:txBody>
          <a:bodyPr vert="horz" lIns="0" tIns="31750" rIns="0" bIns="0" anchor="t"/>
          <a:lstStyle/>
          <a:p>
            <a:pPr marL="228600" marR="228600" indent="0" algn="l">
              <a:lnSpc>
                <a:spcPts val="1900"/>
              </a:lnSpc>
              <a:spcAft>
                <a:spcPts val="0"/>
              </a:spcAft>
            </a:pPr>
            <a:r>
              <a:rPr lang="en-US" sz="1500" b="1" spc="0">
                <a:solidFill>
                  <a:srgbClr val="99773D"/>
                </a:solidFill>
                <a:latin typeface="Tahoma" panose="02020603050405020304" pitchFamily="2"/>
              </a:rPr>
              <a:t>Objective 1:</a:t>
            </a:r>
            <a:r>
              <a:rPr lang="en-US" sz="1650" spc="0">
                <a:solidFill>
                  <a:srgbClr val="000000"/>
                </a:solidFill>
                <a:latin typeface="Tahoma" panose="02020603050405020304" pitchFamily="2"/>
              </a:rPr>
              <a:t> To learn about the role of conventional imaging in diagnosing and monitoring disease changes in multiple sclerosis (MS). </a:t>
            </a:r>
          </a:p>
          <a:p>
            <a:pPr marL="228600" marR="228600" indent="0" algn="l">
              <a:lnSpc>
                <a:spcPts val="1900"/>
              </a:lnSpc>
              <a:spcBef>
                <a:spcPts val="4885"/>
              </a:spcBef>
              <a:spcAft>
                <a:spcPts val="0"/>
              </a:spcAft>
            </a:pPr>
            <a:r>
              <a:rPr lang="en-US" sz="1500" b="1" spc="85">
                <a:solidFill>
                  <a:srgbClr val="99773D"/>
                </a:solidFill>
                <a:latin typeface="Tahoma" panose="02020603050405020304" pitchFamily="2"/>
              </a:rPr>
              <a:t>Objective 2:</a:t>
            </a:r>
            <a:r>
              <a:rPr lang="en-US" sz="1650" spc="85">
                <a:solidFill>
                  <a:srgbClr val="000000"/>
                </a:solidFill>
                <a:latin typeface="Tahoma" panose="02020603050405020304" pitchFamily="2"/>
              </a:rPr>
              <a:t> To learn about the role of non-conventional imaging in uncovering pathological changes leading to disease progression in MS. </a:t>
            </a:r>
          </a:p>
          <a:p>
            <a:pPr marL="228600" marR="0" indent="0" algn="l">
              <a:lnSpc>
                <a:spcPts val="1900"/>
              </a:lnSpc>
              <a:spcBef>
                <a:spcPts val="5165"/>
              </a:spcBef>
              <a:spcAft>
                <a:spcPts val="16890"/>
              </a:spcAft>
            </a:pPr>
            <a:r>
              <a:rPr lang="en-US" sz="1500" b="1" spc="70">
                <a:solidFill>
                  <a:srgbClr val="99773D"/>
                </a:solidFill>
                <a:latin typeface="Tahoma" panose="02020603050405020304" pitchFamily="2"/>
              </a:rPr>
              <a:t>Objective 3:</a:t>
            </a:r>
            <a:r>
              <a:rPr lang="en-US" sz="1650" spc="70">
                <a:solidFill>
                  <a:srgbClr val="000000"/>
                </a:solidFill>
                <a:latin typeface="Tahoma" panose="02020603050405020304" pitchFamily="2"/>
              </a:rPr>
              <a:t> To understand the role of precision medicine in MS.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28600" y="165100"/>
            <a:ext cx="8915400" cy="107569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4825"/>
              </a:spcAft>
            </a:pPr>
            <a:r>
              <a:rPr lang="en-US" sz="2700" b="1" spc="240">
                <a:solidFill>
                  <a:srgbClr val="FFFF00"/>
                </a:solidFill>
                <a:latin typeface="Tahoma" panose="02020603050405020304" pitchFamily="2"/>
              </a:rPr>
              <a:t>Paramagnetic Rim Lesions Slowly Enlarge </a:t>
            </a:r>
          </a:p>
        </p:txBody>
      </p:sp>
      <p:sp>
        <p:nvSpPr>
          <p:cNvPr id="5" name="Text Placeholder 4"/>
          <p:cNvSpPr>
            <a:spLocks noGrp="1"/>
          </p:cNvSpPr>
          <p:nvPr>
            <p:ph type="body" idx="10"/>
          </p:nvPr>
        </p:nvSpPr>
        <p:spPr>
          <a:xfrm>
            <a:off x="228600" y="6203950"/>
            <a:ext cx="8915400" cy="336550"/>
          </a:xfrm>
          <a:prstGeom prst="rect">
            <a:avLst/>
          </a:prstGeom>
          <a:noFill/>
          <a:ln w="0" cmpd="sng">
            <a:noFill/>
            <a:prstDash val="solid"/>
          </a:ln>
        </p:spPr>
        <p:txBody>
          <a:bodyPr vert="horz" lIns="0" tIns="0" rIns="0" bIns="0" anchor="t"/>
          <a:lstStyle/>
          <a:p>
            <a:pPr marL="182880" marR="457200" indent="0" algn="l">
              <a:lnSpc>
                <a:spcPts val="1300"/>
              </a:lnSpc>
              <a:spcAft>
                <a:spcPts val="50"/>
              </a:spcAft>
            </a:pPr>
            <a:r>
              <a:rPr lang="en-US" sz="1050" i="1" spc="0">
                <a:solidFill>
                  <a:srgbClr val="FFFFFF"/>
                </a:solidFill>
                <a:latin typeface="Arial" panose="02020603050405020304" pitchFamily="2"/>
              </a:rPr>
              <a:t>Dal-Bianco A, Grabner G, Kronnerwetter C, Weber C, Höftberger R, Berger T, Auff E, Leutmezer F, Trattnig S, Lassmann H, Bagnato F and Hametner S (equally contributing senior authors). Acta Neuropathologica 2017.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715645" y="148590"/>
            <a:ext cx="7752715" cy="487680"/>
          </a:xfrm>
          <a:prstGeom prst="rect">
            <a:avLst/>
          </a:prstGeom>
          <a:noFill/>
          <a:ln w="0" cmpd="sng">
            <a:noFill/>
            <a:prstDash val="solid"/>
          </a:ln>
        </p:spPr>
        <p:txBody>
          <a:bodyPr vert="horz" lIns="0" tIns="3175" rIns="0" bIns="0" anchor="t"/>
          <a:lstStyle/>
          <a:p>
            <a:pPr marL="0" marR="0" indent="0" algn="l">
              <a:lnSpc>
                <a:spcPts val="3700"/>
              </a:lnSpc>
              <a:spcAft>
                <a:spcPts val="115"/>
              </a:spcAft>
            </a:pPr>
            <a:r>
              <a:rPr lang="en-US" sz="2900" spc="-10">
                <a:solidFill>
                  <a:srgbClr val="FFFF00"/>
                </a:solidFill>
                <a:latin typeface="Tahoma" panose="02020603050405020304" pitchFamily="2"/>
              </a:rPr>
              <a:t>Paramagnetic Rim Lesions Slowly Enlarge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6850" y="304800"/>
            <a:ext cx="8915400" cy="135001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6985"/>
              </a:spcAft>
            </a:pPr>
            <a:r>
              <a:rPr lang="en-US" sz="2700" b="1" spc="240">
                <a:solidFill>
                  <a:srgbClr val="2F5597"/>
                </a:solidFill>
                <a:latin typeface="Tahoma" panose="02020603050405020304" pitchFamily="2"/>
              </a:rPr>
              <a:t>Paramagnetic Rim Lesions Slowly Enlarge </a:t>
            </a:r>
          </a:p>
        </p:txBody>
      </p:sp>
      <p:sp>
        <p:nvSpPr>
          <p:cNvPr id="5" name="Text Placeholder 4"/>
          <p:cNvSpPr>
            <a:spLocks noGrp="1"/>
          </p:cNvSpPr>
          <p:nvPr>
            <p:ph type="body" idx="10"/>
          </p:nvPr>
        </p:nvSpPr>
        <p:spPr>
          <a:xfrm>
            <a:off x="313690" y="5450840"/>
            <a:ext cx="8077200" cy="650240"/>
          </a:xfrm>
          <a:prstGeom prst="rect">
            <a:avLst/>
          </a:prstGeom>
          <a:noFill/>
          <a:ln w="0" cmpd="sng">
            <a:noFill/>
            <a:prstDash val="solid"/>
          </a:ln>
        </p:spPr>
        <p:txBody>
          <a:bodyPr vert="horz" lIns="0" tIns="11430" rIns="0" bIns="0" anchor="t"/>
          <a:lstStyle/>
          <a:p>
            <a:pPr marL="0" marR="320040" indent="0" algn="l">
              <a:lnSpc>
                <a:spcPts val="1300"/>
              </a:lnSpc>
              <a:spcAft>
                <a:spcPts val="2420"/>
              </a:spcAft>
            </a:pPr>
            <a:r>
              <a:rPr lang="en-US" sz="1050" spc="0">
                <a:solidFill>
                  <a:srgbClr val="99773D"/>
                </a:solidFill>
                <a:latin typeface="Tahoma" panose="02020603050405020304" pitchFamily="2"/>
              </a:rPr>
              <a:t>Absinta M, Sati P, Masuzzo F, Nair G, Sethi V, Kolb H, Ohayon J, Wu T, Cortese ICM, Reich DS. Association of Chronic Active Multiple Sclerosis Lesions With Disability In Vivo. JAMA Neurol. 2019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6520" y="165100"/>
            <a:ext cx="8915400" cy="1118235"/>
          </a:xfrm>
          <a:prstGeom prst="rect">
            <a:avLst/>
          </a:prstGeom>
          <a:noFill/>
          <a:ln w="0" cmpd="sng">
            <a:noFill/>
            <a:prstDash val="solid"/>
          </a:ln>
        </p:spPr>
        <p:txBody>
          <a:bodyPr vert="horz" lIns="0" tIns="635" rIns="0" bIns="0" anchor="t">
            <a:normAutofit fontScale="90000"/>
          </a:bodyPr>
          <a:lstStyle/>
          <a:p>
            <a:pPr marL="0" marR="0" indent="0" algn="ctr">
              <a:lnSpc>
                <a:spcPts val="3600"/>
              </a:lnSpc>
              <a:spcAft>
                <a:spcPts val="0"/>
              </a:spcAft>
            </a:pPr>
            <a:r>
              <a:rPr lang="en-US" sz="2700" b="1" spc="245">
                <a:solidFill>
                  <a:srgbClr val="2F5597"/>
                </a:solidFill>
                <a:latin typeface="Tahoma" panose="02020603050405020304" pitchFamily="2"/>
              </a:rPr>
              <a:t>Paramagnetic Rim Lesions Enlarge and </a:t>
            </a:r>
          </a:p>
          <a:p>
            <a:pPr marL="0" marR="0" indent="0" algn="ctr">
              <a:lnSpc>
                <a:spcPts val="3600"/>
              </a:lnSpc>
              <a:spcBef>
                <a:spcPts val="155"/>
              </a:spcBef>
              <a:spcAft>
                <a:spcPts val="1340"/>
              </a:spcAft>
            </a:pPr>
            <a:r>
              <a:rPr lang="en-US" sz="2700" b="1" spc="225">
                <a:solidFill>
                  <a:srgbClr val="2F5597"/>
                </a:solidFill>
                <a:latin typeface="Tahoma" panose="02020603050405020304" pitchFamily="2"/>
              </a:rPr>
              <a:t>Rimless Lesion Shrink over Time </a:t>
            </a:r>
          </a:p>
        </p:txBody>
      </p:sp>
      <p:sp>
        <p:nvSpPr>
          <p:cNvPr id="5" name="Text Placeholder 4"/>
          <p:cNvSpPr>
            <a:spLocks noGrp="1"/>
          </p:cNvSpPr>
          <p:nvPr>
            <p:ph type="body" idx="10"/>
          </p:nvPr>
        </p:nvSpPr>
        <p:spPr>
          <a:xfrm>
            <a:off x="96520" y="5664200"/>
            <a:ext cx="8915400" cy="436880"/>
          </a:xfrm>
          <a:prstGeom prst="rect">
            <a:avLst/>
          </a:prstGeom>
          <a:noFill/>
          <a:ln w="0" cmpd="sng">
            <a:noFill/>
            <a:prstDash val="solid"/>
          </a:ln>
        </p:spPr>
        <p:txBody>
          <a:bodyPr vert="horz" lIns="0" tIns="0" rIns="0" bIns="0" anchor="t"/>
          <a:lstStyle/>
          <a:p>
            <a:pPr marL="320040" marR="320040" indent="0" algn="l">
              <a:lnSpc>
                <a:spcPts val="1300"/>
              </a:lnSpc>
              <a:spcAft>
                <a:spcPts val="835"/>
              </a:spcAft>
            </a:pPr>
            <a:r>
              <a:rPr lang="en-US" sz="1050" i="1" spc="0">
                <a:solidFill>
                  <a:srgbClr val="99773D"/>
                </a:solidFill>
                <a:latin typeface="Arial" panose="02020603050405020304" pitchFamily="2"/>
              </a:rPr>
              <a:t>Dal-Bianco A, Grabner G, Kronnerwetter C, Weber C, Höftberger R, Berger T, Auff E, Leutmezer F, Trattnig S, Lassmann H, Bagnato F and Hametner S (equally contributing senior authors). Acta Neuropathologica 2017.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2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8120" y="304800"/>
            <a:ext cx="8915400" cy="1252855"/>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0"/>
              </a:spcAft>
            </a:pPr>
            <a:r>
              <a:rPr lang="en-US" sz="2700" b="1" spc="235">
                <a:solidFill>
                  <a:srgbClr val="2F5597"/>
                </a:solidFill>
                <a:latin typeface="Tahoma" panose="02020603050405020304" pitchFamily="2"/>
              </a:rPr>
              <a:t>Paramagnetic Rim Lesions are Larger and </a:t>
            </a:r>
          </a:p>
          <a:p>
            <a:pPr marL="0" marR="0" indent="0" algn="ctr">
              <a:lnSpc>
                <a:spcPts val="3600"/>
              </a:lnSpc>
              <a:spcBef>
                <a:spcPts val="155"/>
              </a:spcBef>
              <a:spcAft>
                <a:spcPts val="2470"/>
              </a:spcAft>
            </a:pPr>
            <a:r>
              <a:rPr lang="en-US" sz="2700" b="1" spc="245">
                <a:solidFill>
                  <a:srgbClr val="2F5597"/>
                </a:solidFill>
                <a:latin typeface="Tahoma" panose="02020603050405020304" pitchFamily="2"/>
              </a:rPr>
              <a:t>have a Higher Degree of Core Tissue Injury </a:t>
            </a:r>
          </a:p>
        </p:txBody>
      </p:sp>
      <p:sp>
        <p:nvSpPr>
          <p:cNvPr id="5" name="Text Placeholder 4"/>
          <p:cNvSpPr>
            <a:spLocks noGrp="1"/>
          </p:cNvSpPr>
          <p:nvPr>
            <p:ph type="body" idx="10"/>
          </p:nvPr>
        </p:nvSpPr>
        <p:spPr>
          <a:xfrm>
            <a:off x="664210" y="3887470"/>
            <a:ext cx="2670175" cy="212090"/>
          </a:xfrm>
          <a:prstGeom prst="rect">
            <a:avLst/>
          </a:prstGeom>
          <a:noFill/>
          <a:ln w="0" cmpd="sng">
            <a:noFill/>
            <a:prstDash val="solid"/>
          </a:ln>
        </p:spPr>
        <p:txBody>
          <a:bodyPr vert="horz" lIns="0" tIns="25400" rIns="0" bIns="0" anchor="t"/>
          <a:lstStyle/>
          <a:p>
            <a:pPr marL="0" marR="0" indent="0" algn="l">
              <a:lnSpc>
                <a:spcPts val="1400"/>
              </a:lnSpc>
              <a:spcAft>
                <a:spcPts val="0"/>
              </a:spcAft>
            </a:pPr>
            <a:r>
              <a:rPr lang="en-US" sz="1450" spc="-45">
                <a:solidFill>
                  <a:srgbClr val="040306"/>
                </a:solidFill>
                <a:latin typeface="Calibri Light" panose="02020603050405020304" pitchFamily="2"/>
              </a:rPr>
              <a:t>Courtesy of Faraaz Kazimuddin (n=47) </a:t>
            </a:r>
          </a:p>
        </p:txBody>
      </p:sp>
      <p:sp>
        <p:nvSpPr>
          <p:cNvPr id="6" name="Text Placeholder 5"/>
          <p:cNvSpPr>
            <a:spLocks noGrp="1"/>
          </p:cNvSpPr>
          <p:nvPr>
            <p:ph type="body" idx="10"/>
          </p:nvPr>
        </p:nvSpPr>
        <p:spPr>
          <a:xfrm>
            <a:off x="953770" y="5869940"/>
            <a:ext cx="6565900" cy="231140"/>
          </a:xfrm>
          <a:prstGeom prst="rect">
            <a:avLst/>
          </a:prstGeom>
          <a:noFill/>
          <a:ln w="0" cmpd="sng">
            <a:noFill/>
            <a:prstDash val="solid"/>
          </a:ln>
        </p:spPr>
        <p:txBody>
          <a:bodyPr vert="horz" lIns="0" tIns="25400" rIns="0" bIns="0" anchor="t"/>
          <a:lstStyle/>
          <a:p>
            <a:pPr marL="0" marR="0" indent="0" algn="l">
              <a:lnSpc>
                <a:spcPts val="1400"/>
              </a:lnSpc>
              <a:spcAft>
                <a:spcPts val="165"/>
              </a:spcAft>
              <a:tabLst>
                <a:tab pos="6583680" algn="r"/>
              </a:tabLst>
            </a:pPr>
            <a:r>
              <a:rPr lang="en-US" sz="1450" spc="0">
                <a:solidFill>
                  <a:srgbClr val="000000"/>
                </a:solidFill>
                <a:latin typeface="Calibri Light" panose="02020603050405020304" pitchFamily="2"/>
              </a:rPr>
              <a:t>Rahmanzadeh R. et al. Brain 2021 Krajnc N. et al. MSJ 2023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layout 2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645" y="114300"/>
            <a:ext cx="8915400" cy="1684020"/>
          </a:xfrm>
          <a:prstGeom prst="rect">
            <a:avLst/>
          </a:prstGeom>
          <a:noFill/>
          <a:ln w="0" cmpd="sng">
            <a:noFill/>
            <a:prstDash val="solid"/>
          </a:ln>
        </p:spPr>
        <p:txBody>
          <a:bodyPr vert="horz" lIns="0" tIns="1905" rIns="0" bIns="0" anchor="t">
            <a:normAutofit fontScale="95000"/>
          </a:bodyPr>
          <a:lstStyle/>
          <a:p>
            <a:pPr marL="0" marR="0" indent="0" algn="ctr">
              <a:lnSpc>
                <a:spcPts val="3600"/>
              </a:lnSpc>
              <a:spcAft>
                <a:spcPts val="0"/>
              </a:spcAft>
            </a:pPr>
            <a:r>
              <a:rPr lang="en-US" sz="2650" b="1" spc="170">
                <a:solidFill>
                  <a:srgbClr val="2F5597"/>
                </a:solidFill>
                <a:latin typeface="Tahoma" panose="02020603050405020304" pitchFamily="2"/>
              </a:rPr>
              <a:t>Eventually, every chronic active lesion </a:t>
            </a:r>
          </a:p>
          <a:p>
            <a:pPr marL="0" marR="0" indent="0" algn="ctr">
              <a:lnSpc>
                <a:spcPts val="3500"/>
              </a:lnSpc>
              <a:spcBef>
                <a:spcPts val="170"/>
              </a:spcBef>
              <a:spcAft>
                <a:spcPts val="5865"/>
              </a:spcAft>
            </a:pPr>
            <a:r>
              <a:rPr lang="en-US" sz="2650" b="1" spc="204">
                <a:solidFill>
                  <a:srgbClr val="2F5597"/>
                </a:solidFill>
                <a:latin typeface="Tahoma" panose="02020603050405020304" pitchFamily="2"/>
              </a:rPr>
              <a:t>becomes inactive </a:t>
            </a:r>
          </a:p>
        </p:txBody>
      </p:sp>
      <p:sp>
        <p:nvSpPr>
          <p:cNvPr id="5" name="Text Placeholder 4"/>
          <p:cNvSpPr>
            <a:spLocks noGrp="1"/>
          </p:cNvSpPr>
          <p:nvPr>
            <p:ph type="body" idx="10"/>
          </p:nvPr>
        </p:nvSpPr>
        <p:spPr>
          <a:xfrm>
            <a:off x="80645" y="5499100"/>
            <a:ext cx="8915400" cy="601980"/>
          </a:xfrm>
          <a:prstGeom prst="rect">
            <a:avLst/>
          </a:prstGeom>
          <a:noFill/>
          <a:ln w="0" cmpd="sng">
            <a:noFill/>
            <a:prstDash val="solid"/>
          </a:ln>
        </p:spPr>
        <p:txBody>
          <a:bodyPr vert="horz" lIns="0" tIns="8890" rIns="0" bIns="0" anchor="t"/>
          <a:lstStyle/>
          <a:p>
            <a:pPr marL="0" marR="91440" indent="0" algn="l">
              <a:lnSpc>
                <a:spcPts val="1300"/>
              </a:lnSpc>
              <a:spcAft>
                <a:spcPts val="2010"/>
              </a:spcAft>
            </a:pPr>
            <a:r>
              <a:rPr lang="en-US" sz="900" b="1" spc="0">
                <a:solidFill>
                  <a:srgbClr val="000000"/>
                </a:solidFill>
                <a:latin typeface="Tahoma" panose="02020603050405020304" pitchFamily="2"/>
              </a:rPr>
              <a:t>Zhang, S. </a:t>
            </a:r>
            <a:r>
              <a:rPr lang="en-US" sz="1050" i="1" spc="0">
                <a:solidFill>
                  <a:srgbClr val="000000"/>
                </a:solidFill>
                <a:latin typeface="Arial" panose="02020603050405020304" pitchFamily="2"/>
              </a:rPr>
              <a:t>et a</a:t>
            </a:r>
            <a:r>
              <a:rPr lang="en-US" sz="1050" i="1" spc="0">
                <a:solidFill>
                  <a:srgbClr val="000000"/>
                </a:solidFill>
                <a:latin typeface="Arial Narrow" panose="02020603050405020304" pitchFamily="2"/>
              </a:rPr>
              <a:t>!</a:t>
            </a:r>
            <a:r>
              <a:rPr lang="en-US" sz="1050" i="1" spc="0">
                <a:solidFill>
                  <a:srgbClr val="000000"/>
                </a:solidFill>
                <a:latin typeface="Arial" panose="02020603050405020304" pitchFamily="2"/>
              </a:rPr>
              <a:t>. </a:t>
            </a:r>
            <a:r>
              <a:rPr lang="en-US" sz="1050" spc="0">
                <a:solidFill>
                  <a:srgbClr val="000000"/>
                </a:solidFill>
                <a:latin typeface="Tahoma" panose="02020603050405020304" pitchFamily="2"/>
              </a:rPr>
              <a:t>Quantitative Susceptibility Mapping of Time-Dependent Susceptibility Changes in Multiple Sclerosis Lesions. </a:t>
            </a:r>
            <a:r>
              <a:rPr lang="en-US" sz="1050" i="1" spc="0">
                <a:solidFill>
                  <a:srgbClr val="000000"/>
                </a:solidFill>
                <a:latin typeface="Arial" panose="02020603050405020304" pitchFamily="2"/>
              </a:rPr>
              <a:t>Ajnr Am J Neuroradio</a:t>
            </a:r>
            <a:r>
              <a:rPr lang="en-US" sz="1050" i="1" spc="0">
                <a:solidFill>
                  <a:srgbClr val="000000"/>
                </a:solidFill>
                <a:latin typeface="Arial Narrow" panose="02020603050405020304" pitchFamily="2"/>
              </a:rPr>
              <a:t>! </a:t>
            </a:r>
            <a:r>
              <a:rPr lang="en-US" sz="1050" spc="0">
                <a:solidFill>
                  <a:srgbClr val="000000"/>
                </a:solidFill>
                <a:latin typeface="Tahoma" panose="02020603050405020304" pitchFamily="2"/>
              </a:rPr>
              <a:t>(2019); </a:t>
            </a:r>
            <a:r>
              <a:rPr lang="en-US" sz="900" b="1" spc="0">
                <a:solidFill>
                  <a:srgbClr val="000000"/>
                </a:solidFill>
                <a:latin typeface="Tahoma" panose="02020603050405020304" pitchFamily="2"/>
              </a:rPr>
              <a:t>Absinta, M. </a:t>
            </a:r>
            <a:r>
              <a:rPr lang="en-US" sz="1050" i="1" spc="0">
                <a:solidFill>
                  <a:srgbClr val="000000"/>
                </a:solidFill>
                <a:latin typeface="Arial" panose="02020603050405020304" pitchFamily="2"/>
              </a:rPr>
              <a:t>et a</a:t>
            </a:r>
            <a:r>
              <a:rPr lang="en-US" sz="1050" i="1" spc="0">
                <a:solidFill>
                  <a:srgbClr val="000000"/>
                </a:solidFill>
                <a:latin typeface="Arial Narrow" panose="02020603050405020304" pitchFamily="2"/>
              </a:rPr>
              <a:t>!</a:t>
            </a:r>
            <a:r>
              <a:rPr lang="en-US" sz="1050" i="1" spc="0">
                <a:solidFill>
                  <a:srgbClr val="000000"/>
                </a:solidFill>
                <a:latin typeface="Arial" panose="02020603050405020304" pitchFamily="2"/>
              </a:rPr>
              <a:t>. </a:t>
            </a:r>
            <a:r>
              <a:rPr lang="en-US" sz="1050" spc="0">
                <a:solidFill>
                  <a:srgbClr val="000000"/>
                </a:solidFill>
                <a:latin typeface="Tahoma" panose="02020603050405020304" pitchFamily="2"/>
              </a:rPr>
              <a:t>A lymphocyte–microglia–astrocyte axis in chronic active multiple sclerosis. </a:t>
            </a:r>
            <a:r>
              <a:rPr lang="en-US" sz="1050" i="1" spc="0">
                <a:solidFill>
                  <a:srgbClr val="000000"/>
                </a:solidFill>
                <a:latin typeface="Arial" panose="02020603050405020304" pitchFamily="2"/>
              </a:rPr>
              <a:t>Nature </a:t>
            </a:r>
            <a:r>
              <a:rPr lang="en-US" sz="900" b="1" spc="0">
                <a:solidFill>
                  <a:srgbClr val="000000"/>
                </a:solidFill>
                <a:latin typeface="Tahoma" panose="02020603050405020304" pitchFamily="2"/>
              </a:rPr>
              <a:t>597</a:t>
            </a:r>
            <a:r>
              <a:rPr lang="en-US" sz="1050" spc="0">
                <a:solidFill>
                  <a:srgbClr val="000000"/>
                </a:solidFill>
                <a:latin typeface="Tahoma" panose="02020603050405020304" pitchFamily="2"/>
              </a:rPr>
              <a:t>, 709–714 (2021).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layout 2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0500" y="203200"/>
            <a:ext cx="8915400" cy="876300"/>
          </a:xfrm>
          <a:prstGeom prst="rect">
            <a:avLst/>
          </a:prstGeom>
          <a:noFill/>
          <a:ln w="0" cmpd="sng">
            <a:noFill/>
            <a:prstDash val="solid"/>
          </a:ln>
        </p:spPr>
        <p:txBody>
          <a:bodyPr vert="horz" lIns="0" tIns="0" rIns="0" bIns="0" anchor="t"/>
          <a:lstStyle/>
          <a:p>
            <a:pPr marL="0" marR="0" indent="0" algn="ctr">
              <a:lnSpc>
                <a:spcPts val="3500"/>
              </a:lnSpc>
              <a:spcAft>
                <a:spcPts val="3425"/>
              </a:spcAft>
            </a:pPr>
            <a:r>
              <a:rPr lang="en-US" sz="2800" spc="110">
                <a:solidFill>
                  <a:srgbClr val="2F5597"/>
                </a:solidFill>
                <a:latin typeface="Tahoma" panose="02020603050405020304" pitchFamily="2"/>
              </a:rPr>
              <a:t>More on the Clinical Value of PRL </a:t>
            </a:r>
          </a:p>
        </p:txBody>
      </p:sp>
      <p:sp>
        <p:nvSpPr>
          <p:cNvPr id="3" name="Text Placeholder 2"/>
          <p:cNvSpPr>
            <a:spLocks noGrp="1"/>
          </p:cNvSpPr>
          <p:nvPr>
            <p:ph type="body" idx="10"/>
          </p:nvPr>
        </p:nvSpPr>
        <p:spPr>
          <a:xfrm>
            <a:off x="50165" y="1079500"/>
            <a:ext cx="8915400" cy="5021580"/>
          </a:xfrm>
          <a:prstGeom prst="rect">
            <a:avLst/>
          </a:prstGeom>
          <a:noFill/>
          <a:ln w="0" cmpd="sng">
            <a:noFill/>
            <a:prstDash val="solid"/>
          </a:ln>
        </p:spPr>
        <p:txBody>
          <a:bodyPr vert="horz" lIns="0" tIns="215265" rIns="0" bIns="0" anchor="t"/>
          <a:lstStyle/>
          <a:p>
            <a:pPr marL="137160" marR="0" indent="365760" algn="l">
              <a:lnSpc>
                <a:spcPts val="2100"/>
              </a:lnSpc>
              <a:spcAft>
                <a:spcPts val="0"/>
              </a:spcAft>
              <a:buFont typeface="Symbol"/>
              <a:buChar char="·"/>
            </a:pPr>
            <a:r>
              <a:rPr lang="en-US" sz="2000" spc="45">
                <a:solidFill>
                  <a:srgbClr val="000000"/>
                </a:solidFill>
                <a:latin typeface="Calibri Light" panose="02020603050405020304" pitchFamily="2"/>
              </a:rPr>
              <a:t>Postmortem studies indicate that CAL predominate in pwMS and progressive </a:t>
            </a:r>
          </a:p>
          <a:p>
            <a:pPr marL="502920" marR="0" indent="0" algn="l">
              <a:lnSpc>
                <a:spcPts val="2000"/>
              </a:lnSpc>
              <a:spcBef>
                <a:spcPts val="1565"/>
              </a:spcBef>
              <a:spcAft>
                <a:spcPts val="0"/>
              </a:spcAft>
            </a:pPr>
            <a:r>
              <a:rPr lang="en-US" sz="2000" spc="-5">
                <a:solidFill>
                  <a:srgbClr val="000000"/>
                </a:solidFill>
                <a:latin typeface="Calibri Light" panose="02020603050405020304" pitchFamily="2"/>
              </a:rPr>
              <a:t>disease, particularly in those with a shorter time to disability accumulation. </a:t>
            </a:r>
          </a:p>
          <a:p>
            <a:pPr marL="137160" marR="0" indent="365760" algn="l">
              <a:lnSpc>
                <a:spcPts val="2100"/>
              </a:lnSpc>
              <a:spcBef>
                <a:spcPts val="5060"/>
              </a:spcBef>
              <a:spcAft>
                <a:spcPts val="0"/>
              </a:spcAft>
              <a:buFont typeface="Symbol"/>
              <a:buChar char="·"/>
            </a:pPr>
            <a:r>
              <a:rPr lang="en-US" sz="2000" spc="0">
                <a:solidFill>
                  <a:srgbClr val="000000"/>
                </a:solidFill>
                <a:latin typeface="Calibri Light" panose="02020603050405020304" pitchFamily="2"/>
              </a:rPr>
              <a:t>PRL can be seen at any stage of MS as well as in radiologically isolated syndrome, </a:t>
            </a:r>
          </a:p>
          <a:p>
            <a:pPr marL="502920" marR="0" indent="0" algn="l">
              <a:lnSpc>
                <a:spcPts val="2000"/>
              </a:lnSpc>
              <a:spcBef>
                <a:spcPts val="1565"/>
              </a:spcBef>
              <a:spcAft>
                <a:spcPts val="0"/>
              </a:spcAft>
            </a:pPr>
            <a:r>
              <a:rPr lang="en-US" sz="2000" spc="45">
                <a:solidFill>
                  <a:srgbClr val="000000"/>
                </a:solidFill>
                <a:latin typeface="Calibri Light" panose="02020603050405020304" pitchFamily="2"/>
              </a:rPr>
              <a:t>but they are often associated with a more aggressive clinical and radiological </a:t>
            </a:r>
          </a:p>
          <a:p>
            <a:pPr marL="502920" marR="0" indent="0" algn="l">
              <a:lnSpc>
                <a:spcPts val="2000"/>
              </a:lnSpc>
              <a:spcBef>
                <a:spcPts val="1565"/>
              </a:spcBef>
              <a:spcAft>
                <a:spcPts val="0"/>
              </a:spcAft>
            </a:pPr>
            <a:r>
              <a:rPr lang="en-US" sz="2000" spc="-40">
                <a:solidFill>
                  <a:srgbClr val="000000"/>
                </a:solidFill>
                <a:latin typeface="Calibri Light" panose="02020603050405020304" pitchFamily="2"/>
              </a:rPr>
              <a:t>course. </a:t>
            </a:r>
          </a:p>
          <a:p>
            <a:pPr marL="137160" marR="0" indent="365760" algn="l">
              <a:lnSpc>
                <a:spcPts val="2100"/>
              </a:lnSpc>
              <a:spcBef>
                <a:spcPts val="5070"/>
              </a:spcBef>
              <a:spcAft>
                <a:spcPts val="0"/>
              </a:spcAft>
              <a:buFont typeface="Symbol"/>
              <a:buChar char="·"/>
            </a:pPr>
            <a:r>
              <a:rPr lang="en-US" sz="2000" spc="65">
                <a:solidFill>
                  <a:srgbClr val="000000"/>
                </a:solidFill>
                <a:latin typeface="Calibri Light" panose="02020603050405020304" pitchFamily="2"/>
              </a:rPr>
              <a:t>Studies report a consistently high specificity of PRL to MS diagnosis (&gt;90%) </a:t>
            </a:r>
          </a:p>
          <a:p>
            <a:pPr marL="502920" marR="0" indent="0" algn="l">
              <a:lnSpc>
                <a:spcPts val="2000"/>
              </a:lnSpc>
              <a:spcBef>
                <a:spcPts val="1565"/>
              </a:spcBef>
              <a:spcAft>
                <a:spcPts val="6885"/>
              </a:spcAft>
            </a:pPr>
            <a:r>
              <a:rPr lang="en-US" sz="2000" spc="-5">
                <a:solidFill>
                  <a:srgbClr val="000000"/>
                </a:solidFill>
                <a:latin typeface="Calibri Light" panose="02020603050405020304" pitchFamily="2"/>
              </a:rPr>
              <a:t>although the sensitivity to it remains low (~24%).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ayout 2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81610" y="215900"/>
            <a:ext cx="8915400" cy="1236980"/>
          </a:xfrm>
          <a:prstGeom prst="rect">
            <a:avLst/>
          </a:prstGeom>
          <a:noFill/>
          <a:ln w="0" cmpd="sng">
            <a:noFill/>
            <a:prstDash val="solid"/>
          </a:ln>
        </p:spPr>
        <p:txBody>
          <a:bodyPr vert="horz" lIns="0" tIns="0" rIns="0" bIns="0" anchor="t">
            <a:normAutofit fontScale="95000"/>
          </a:bodyPr>
          <a:lstStyle/>
          <a:p>
            <a:pPr marL="0" marR="0" indent="0" algn="ctr">
              <a:lnSpc>
                <a:spcPts val="3400"/>
              </a:lnSpc>
              <a:spcAft>
                <a:spcPts val="6325"/>
              </a:spcAft>
            </a:pPr>
            <a:r>
              <a:rPr lang="en-US" sz="2700" b="1" spc="175">
                <a:solidFill>
                  <a:srgbClr val="2F5597"/>
                </a:solidFill>
                <a:latin typeface="Tahoma" panose="02020603050405020304" pitchFamily="2"/>
              </a:rPr>
              <a:t>PRL are an Outcome Measure in Clinical Trials </a:t>
            </a:r>
          </a:p>
        </p:txBody>
      </p:sp>
      <p:sp>
        <p:nvSpPr>
          <p:cNvPr id="3" name="Text Placeholder 2"/>
          <p:cNvSpPr>
            <a:spLocks noGrp="1"/>
          </p:cNvSpPr>
          <p:nvPr>
            <p:ph type="body" idx="10"/>
          </p:nvPr>
        </p:nvSpPr>
        <p:spPr>
          <a:xfrm>
            <a:off x="514985" y="1452880"/>
            <a:ext cx="5854700" cy="4648200"/>
          </a:xfrm>
          <a:prstGeom prst="rect">
            <a:avLst/>
          </a:prstGeom>
          <a:noFill/>
          <a:ln w="0" cmpd="sng">
            <a:noFill/>
            <a:prstDash val="solid"/>
          </a:ln>
        </p:spPr>
        <p:txBody>
          <a:bodyPr vert="horz" lIns="0" tIns="16510" rIns="0" bIns="0" anchor="t"/>
          <a:lstStyle/>
          <a:p>
            <a:pPr marL="0" marR="0" indent="320040" algn="just">
              <a:lnSpc>
                <a:spcPts val="2400"/>
              </a:lnSpc>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https://clinicaltrials.gov/ct2/show/NCT03222973</a:t>
            </a:r>
            <a:r>
              <a:rPr lang="en-US" sz="1800" spc="5">
                <a:solidFill>
                  <a:srgbClr val="000000"/>
                </a:solidFill>
                <a:latin typeface="Palatino Linotype" panose="02020603050405020304" pitchFamily="1"/>
              </a:rPr>
              <a:t> (2017)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https://clinicaltrials.gov/ct2/show/NCT03523858</a:t>
            </a:r>
            <a:r>
              <a:rPr lang="en-US" sz="1800" spc="5">
                <a:solidFill>
                  <a:srgbClr val="000000"/>
                </a:solidFill>
                <a:latin typeface="Palatino Linotype" panose="02020603050405020304" pitchFamily="1"/>
              </a:rPr>
              <a:t> (2018)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https://clinicaltrials.gov/ct2/show/NCT04230174</a:t>
            </a:r>
            <a:r>
              <a:rPr lang="en-US" sz="1800" spc="5">
                <a:solidFill>
                  <a:srgbClr val="000000"/>
                </a:solidFill>
                <a:latin typeface="Palatino Linotype" panose="02020603050405020304" pitchFamily="1"/>
              </a:rPr>
              <a:t> (2020)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https://clinicaltrials.gov/ct2/show/NCT04695080</a:t>
            </a:r>
            <a:r>
              <a:rPr lang="en-US" sz="1800" spc="5">
                <a:solidFill>
                  <a:srgbClr val="000000"/>
                </a:solidFill>
                <a:latin typeface="Palatino Linotype" panose="02020603050405020304" pitchFamily="1"/>
              </a:rPr>
              <a:t> (2021)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https://clinicaltrials.gov/ct2/show/NCT04925557</a:t>
            </a:r>
            <a:r>
              <a:rPr lang="en-US" sz="1800" spc="5">
                <a:solidFill>
                  <a:srgbClr val="000000"/>
                </a:solidFill>
                <a:latin typeface="Palatino Linotype" panose="02020603050405020304" pitchFamily="1"/>
              </a:rPr>
              <a:t> (2021)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https://clinicaltrials.gov/ct2/show/NCT02784210</a:t>
            </a:r>
            <a:r>
              <a:rPr lang="en-US" sz="1800" spc="5">
                <a:solidFill>
                  <a:srgbClr val="000000"/>
                </a:solidFill>
                <a:latin typeface="Palatino Linotype" panose="02020603050405020304" pitchFamily="1"/>
              </a:rPr>
              <a:t> (2016)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https://clinicaltrials.gov/ct2/show/NCT04025554</a:t>
            </a:r>
            <a:r>
              <a:rPr lang="en-US" sz="1800" spc="5">
                <a:solidFill>
                  <a:srgbClr val="000000"/>
                </a:solidFill>
                <a:latin typeface="Palatino Linotype" panose="02020603050405020304" pitchFamily="1"/>
              </a:rPr>
              <a:t> (2019)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https://clinicaltrials.gov/ct2/show/NCT04742400</a:t>
            </a:r>
            <a:r>
              <a:rPr lang="en-US" sz="1800" spc="5">
                <a:solidFill>
                  <a:srgbClr val="000000"/>
                </a:solidFill>
                <a:latin typeface="Palatino Linotype" panose="02020603050405020304" pitchFamily="1"/>
              </a:rPr>
              <a:t> (2021) </a:t>
            </a:r>
          </a:p>
          <a:p>
            <a:pPr marL="0" marR="0" indent="320040" algn="just">
              <a:lnSpc>
                <a:spcPts val="2400"/>
              </a:lnSpc>
              <a:spcBef>
                <a:spcPts val="435"/>
              </a:spcBef>
              <a:spcAft>
                <a:spcPts val="11970"/>
              </a:spcAft>
              <a:buFont typeface="Palatino Linotype"/>
              <a:buAutoNum type="arabicPeriod"/>
            </a:pPr>
            <a:r>
              <a:rPr lang="en-US" sz="1750" u="sng" spc="5">
                <a:solidFill>
                  <a:srgbClr val="0000FF"/>
                </a:solidFill>
                <a:latin typeface="Palatino Linotype" panose="02020603050405020304" pitchFamily="1"/>
              </a:rPr>
              <a:t>https://clinicaltrials.gov/ct2/show/NCT04239820</a:t>
            </a:r>
            <a:r>
              <a:rPr lang="en-US" sz="1800" spc="5">
                <a:solidFill>
                  <a:srgbClr val="000000"/>
                </a:solidFill>
                <a:latin typeface="Palatino Linotype" panose="02020603050405020304" pitchFamily="1"/>
              </a:rPr>
              <a:t> (2021)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layout 28">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408305" y="1828800"/>
            <a:ext cx="8521700" cy="307340"/>
          </a:xfrm>
          <a:prstGeom prst="rect">
            <a:avLst/>
          </a:prstGeom>
          <a:noFill/>
          <a:ln w="0" cmpd="sng">
            <a:noFill/>
            <a:prstDash val="solid"/>
          </a:ln>
        </p:spPr>
        <p:txBody>
          <a:bodyPr vert="horz" lIns="0" tIns="5080" rIns="0" bIns="0" anchor="t"/>
          <a:lstStyle/>
          <a:p>
            <a:pPr marL="411480" marR="0" indent="0" algn="l">
              <a:lnSpc>
                <a:spcPts val="1000"/>
              </a:lnSpc>
              <a:spcAft>
                <a:spcPts val="1330"/>
              </a:spcAft>
            </a:pPr>
            <a:r>
              <a:rPr lang="en-US" sz="750" b="1" spc="140">
                <a:solidFill>
                  <a:srgbClr val="FFFFFF"/>
                </a:solidFill>
                <a:latin typeface="Tahoma" panose="02020603050405020304" pitchFamily="2"/>
              </a:rPr>
              <a:t>REVIEW </a:t>
            </a:r>
            <a:r>
              <a:rPr lang="en-US" sz="750" b="1" spc="140">
                <a:solidFill>
                  <a:srgbClr val="B58831"/>
                </a:solidFill>
                <a:latin typeface="Tahoma" panose="02020603050405020304" pitchFamily="2"/>
              </a:rPr>
              <a:t>OPEN ACCESS </a:t>
            </a:r>
          </a:p>
        </p:txBody>
      </p:sp>
      <p:sp>
        <p:nvSpPr>
          <p:cNvPr id="3" name="Text Placeholder 2"/>
          <p:cNvSpPr>
            <a:spLocks noGrp="1"/>
          </p:cNvSpPr>
          <p:nvPr>
            <p:ph type="body" idx="10"/>
          </p:nvPr>
        </p:nvSpPr>
        <p:spPr>
          <a:xfrm>
            <a:off x="408305" y="2136140"/>
            <a:ext cx="8521700" cy="605155"/>
          </a:xfrm>
          <a:prstGeom prst="rect">
            <a:avLst/>
          </a:prstGeom>
          <a:noFill/>
          <a:ln w="0" cmpd="sng">
            <a:noFill/>
            <a:prstDash val="solid"/>
          </a:ln>
        </p:spPr>
        <p:txBody>
          <a:bodyPr vert="horz" lIns="0" tIns="0" rIns="0" bIns="0" anchor="t">
            <a:normAutofit fontScale="95000"/>
          </a:bodyPr>
          <a:lstStyle/>
          <a:p>
            <a:pPr marL="0" marR="0" indent="0" algn="ctr">
              <a:lnSpc>
                <a:spcPts val="3200"/>
              </a:lnSpc>
              <a:spcAft>
                <a:spcPts val="1555"/>
              </a:spcAft>
            </a:pPr>
            <a:r>
              <a:rPr lang="en-US" sz="2800" b="1" spc="15">
                <a:solidFill>
                  <a:srgbClr val="000000"/>
                </a:solidFill>
                <a:latin typeface="Garamond" panose="02020603050405020304" pitchFamily="1"/>
              </a:rPr>
              <a:t>Toward Precision Phenotyping of Multiple Sclerosis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layout 29">
    <p:bg>
      <p:bgPr>
        <a:solidFill>
          <a:schemeClr val="bg1">
            <a:alpha val="100000"/>
          </a:schemeClr>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402590" y="1460500"/>
            <a:ext cx="8521700" cy="436245"/>
          </a:xfrm>
          <a:prstGeom prst="rect">
            <a:avLst/>
          </a:prstGeom>
          <a:noFill/>
          <a:ln w="0" cmpd="sng">
            <a:noFill/>
            <a:prstDash val="solid"/>
          </a:ln>
        </p:spPr>
        <p:txBody>
          <a:bodyPr vert="horz" lIns="0" tIns="139700" rIns="0" bIns="0" anchor="t"/>
          <a:lstStyle/>
          <a:p>
            <a:pPr marL="274320" marR="0" indent="0" algn="l">
              <a:lnSpc>
                <a:spcPts val="1400"/>
              </a:lnSpc>
              <a:spcAft>
                <a:spcPts val="930"/>
              </a:spcAft>
            </a:pPr>
            <a:r>
              <a:rPr lang="en-US" sz="1100" b="1" spc="-35">
                <a:solidFill>
                  <a:srgbClr val="0E6547"/>
                </a:solidFill>
                <a:latin typeface="Verdana" panose="02020603050405020304" pitchFamily="2"/>
              </a:rPr>
              <a:t>Figure 2</a:t>
            </a:r>
            <a:r>
              <a:rPr lang="en-US" sz="1100" spc="-35">
                <a:solidFill>
                  <a:srgbClr val="000000"/>
                </a:solidFill>
                <a:latin typeface="Verdana" panose="02020603050405020304" pitchFamily="2"/>
              </a:rPr>
              <a:t> Multiple Sclerosis Clinical Phenotypes May Result From Different Axes Activity Profiles </a:t>
            </a:r>
          </a:p>
        </p:txBody>
      </p:sp>
      <p:sp>
        <p:nvSpPr>
          <p:cNvPr id="7" name="Text Placeholder 6"/>
          <p:cNvSpPr>
            <a:spLocks noGrp="1"/>
          </p:cNvSpPr>
          <p:nvPr>
            <p:ph type="body" idx="10"/>
          </p:nvPr>
        </p:nvSpPr>
        <p:spPr>
          <a:xfrm>
            <a:off x="402590" y="1896745"/>
            <a:ext cx="8521700" cy="485140"/>
          </a:xfrm>
          <a:prstGeom prst="rect">
            <a:avLst/>
          </a:prstGeom>
          <a:noFill/>
          <a:ln w="0" cmpd="sng">
            <a:noFill/>
            <a:prstDash val="solid"/>
          </a:ln>
        </p:spPr>
        <p:txBody>
          <a:bodyPr vert="horz" lIns="0" tIns="238125" rIns="0" bIns="0" anchor="t"/>
          <a:lstStyle/>
          <a:p>
            <a:pPr marL="1234440" marR="0" indent="0" algn="l">
              <a:lnSpc>
                <a:spcPts val="1900"/>
              </a:lnSpc>
              <a:spcAft>
                <a:spcPts val="0"/>
              </a:spcAft>
              <a:tabLst>
                <a:tab pos="3886200" algn="l"/>
              </a:tabLst>
            </a:pPr>
            <a:r>
              <a:rPr lang="en-US" sz="850" spc="0">
                <a:solidFill>
                  <a:srgbClr val="000000"/>
                </a:solidFill>
                <a:latin typeface="Verdana" panose="02020603050405020304" pitchFamily="2"/>
              </a:rPr>
              <a:t>Patient 1 Patient 2 </a:t>
            </a:r>
          </a:p>
        </p:txBody>
      </p:sp>
      <p:sp>
        <p:nvSpPr>
          <p:cNvPr id="8" name="Text Placeholder 7"/>
          <p:cNvSpPr>
            <a:spLocks noGrp="1"/>
          </p:cNvSpPr>
          <p:nvPr>
            <p:ph type="body" idx="10"/>
          </p:nvPr>
        </p:nvSpPr>
        <p:spPr>
          <a:xfrm>
            <a:off x="3242945" y="2381885"/>
            <a:ext cx="2853055" cy="210185"/>
          </a:xfrm>
          <a:prstGeom prst="rect">
            <a:avLst/>
          </a:prstGeom>
          <a:noFill/>
          <a:ln w="0" cmpd="sng">
            <a:noFill/>
            <a:prstDash val="solid"/>
          </a:ln>
        </p:spPr>
        <p:txBody>
          <a:bodyPr vert="horz" lIns="0" tIns="0" rIns="0" bIns="0" anchor="t"/>
          <a:lstStyle/>
          <a:p>
            <a:pPr marL="137160" marR="0" indent="0" algn="l">
              <a:lnSpc>
                <a:spcPts val="1100"/>
              </a:lnSpc>
              <a:spcAft>
                <a:spcPts val="560"/>
              </a:spcAft>
            </a:pPr>
            <a:r>
              <a:rPr lang="en-US" sz="850" spc="-5">
                <a:solidFill>
                  <a:srgbClr val="000000"/>
                </a:solidFill>
                <a:latin typeface="Verdana" panose="02020603050405020304" pitchFamily="2"/>
              </a:rPr>
              <a:t>Acute WM inflammation </a:t>
            </a:r>
          </a:p>
        </p:txBody>
      </p:sp>
      <p:sp>
        <p:nvSpPr>
          <p:cNvPr id="9" name="Text Placeholder 8"/>
          <p:cNvSpPr>
            <a:spLocks noGrp="1"/>
          </p:cNvSpPr>
          <p:nvPr>
            <p:ph type="body" idx="10"/>
          </p:nvPr>
        </p:nvSpPr>
        <p:spPr>
          <a:xfrm>
            <a:off x="3242945" y="2592070"/>
            <a:ext cx="1493520" cy="187960"/>
          </a:xfrm>
          <a:prstGeom prst="rect">
            <a:avLst/>
          </a:prstGeom>
          <a:noFill/>
          <a:ln w="0" cmpd="sng">
            <a:noFill/>
            <a:prstDash val="solid"/>
          </a:ln>
        </p:spPr>
        <p:txBody>
          <a:bodyPr vert="horz" lIns="0" tIns="0" rIns="0" bIns="0" anchor="t"/>
          <a:lstStyle/>
          <a:p>
            <a:pPr marL="0" marR="0" indent="0" algn="ctr">
              <a:lnSpc>
                <a:spcPts val="1100"/>
              </a:lnSpc>
              <a:spcAft>
                <a:spcPts val="0"/>
              </a:spcAft>
            </a:pPr>
            <a:r>
              <a:rPr lang="en-US" sz="850" spc="-5">
                <a:solidFill>
                  <a:srgbClr val="000000"/>
                </a:solidFill>
                <a:latin typeface="Verdana" panose="02020603050405020304" pitchFamily="2"/>
              </a:rPr>
              <a:t>WM demyelination </a:t>
            </a:r>
          </a:p>
        </p:txBody>
      </p:sp>
      <p:sp>
        <p:nvSpPr>
          <p:cNvPr id="10" name="Text Placeholder 9"/>
          <p:cNvSpPr>
            <a:spLocks noGrp="1"/>
          </p:cNvSpPr>
          <p:nvPr>
            <p:ph type="body" idx="10"/>
          </p:nvPr>
        </p:nvSpPr>
        <p:spPr>
          <a:xfrm>
            <a:off x="3242945" y="2780030"/>
            <a:ext cx="1566545" cy="298450"/>
          </a:xfrm>
          <a:prstGeom prst="rect">
            <a:avLst/>
          </a:prstGeom>
          <a:noFill/>
          <a:ln w="0" cmpd="sng">
            <a:noFill/>
            <a:prstDash val="solid"/>
          </a:ln>
        </p:spPr>
        <p:txBody>
          <a:bodyPr vert="horz" lIns="0" tIns="2540" rIns="0" bIns="0" anchor="t"/>
          <a:lstStyle/>
          <a:p>
            <a:pPr marL="868680" marR="0" indent="0" algn="l">
              <a:lnSpc>
                <a:spcPts val="1100"/>
              </a:lnSpc>
              <a:spcAft>
                <a:spcPts val="0"/>
              </a:spcAft>
            </a:pPr>
            <a:r>
              <a:rPr lang="en-US" sz="850" spc="-20">
                <a:solidFill>
                  <a:srgbClr val="000000"/>
                </a:solidFill>
                <a:latin typeface="Verdana" panose="02020603050405020304" pitchFamily="2"/>
              </a:rPr>
              <a:t>Chronic parenchymal inflammation </a:t>
            </a:r>
          </a:p>
        </p:txBody>
      </p:sp>
      <p:sp>
        <p:nvSpPr>
          <p:cNvPr id="11" name="Text Placeholder 10"/>
          <p:cNvSpPr>
            <a:spLocks noGrp="1"/>
          </p:cNvSpPr>
          <p:nvPr>
            <p:ph type="body" idx="10"/>
          </p:nvPr>
        </p:nvSpPr>
        <p:spPr>
          <a:xfrm>
            <a:off x="3764280" y="3078480"/>
            <a:ext cx="1216025" cy="3473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en-US" sz="850" spc="0">
                <a:solidFill>
                  <a:srgbClr val="000000"/>
                </a:solidFill>
                <a:latin typeface="Verdana" panose="02020603050405020304" pitchFamily="2"/>
              </a:rPr>
              <a:t>Axonal degeneration Remyelination failure </a:t>
            </a:r>
          </a:p>
        </p:txBody>
      </p:sp>
      <p:sp>
        <p:nvSpPr>
          <p:cNvPr id="12" name="Text Placeholder 11"/>
          <p:cNvSpPr>
            <a:spLocks noGrp="1"/>
          </p:cNvSpPr>
          <p:nvPr>
            <p:ph type="body" idx="10"/>
          </p:nvPr>
        </p:nvSpPr>
        <p:spPr>
          <a:xfrm>
            <a:off x="3242945" y="3654425"/>
            <a:ext cx="1783080" cy="113030"/>
          </a:xfrm>
          <a:prstGeom prst="rect">
            <a:avLst/>
          </a:prstGeom>
          <a:noFill/>
          <a:ln w="0" cmpd="sng">
            <a:noFill/>
            <a:prstDash val="solid"/>
          </a:ln>
        </p:spPr>
        <p:txBody>
          <a:bodyPr vert="horz" lIns="0" tIns="0" rIns="0" bIns="0" anchor="t"/>
          <a:lstStyle/>
          <a:p>
            <a:pPr marL="0" marR="0" indent="0" algn="l">
              <a:lnSpc>
                <a:spcPts val="1000"/>
              </a:lnSpc>
              <a:spcAft>
                <a:spcPts val="0"/>
              </a:spcAft>
              <a:tabLst>
                <a:tab pos="1783080" algn="r"/>
              </a:tabLst>
            </a:pPr>
            <a:r>
              <a:rPr lang="en-US" sz="850" spc="0">
                <a:solidFill>
                  <a:srgbClr val="000000"/>
                </a:solidFill>
                <a:latin typeface="Verdana" panose="02020603050405020304" pitchFamily="2"/>
              </a:rPr>
              <a:t>2 Neuronal degeneration </a:t>
            </a:r>
          </a:p>
        </p:txBody>
      </p:sp>
      <p:sp>
        <p:nvSpPr>
          <p:cNvPr id="13" name="Text Placeholder 12"/>
          <p:cNvSpPr>
            <a:spLocks noGrp="1"/>
          </p:cNvSpPr>
          <p:nvPr>
            <p:ph type="body" idx="10"/>
          </p:nvPr>
        </p:nvSpPr>
        <p:spPr>
          <a:xfrm>
            <a:off x="3242945" y="3767455"/>
            <a:ext cx="1569720" cy="45720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50" spc="0">
                <a:solidFill>
                  <a:srgbClr val="000000"/>
                </a:solidFill>
                <a:latin typeface="Verdana" panose="02020603050405020304" pitchFamily="2"/>
              </a:rPr>
              <a:t>o_ </a:t>
            </a:r>
          </a:p>
          <a:p>
            <a:pPr marL="0" marR="0" indent="0" algn="ctr">
              <a:lnSpc>
                <a:spcPts val="1100"/>
              </a:lnSpc>
              <a:spcBef>
                <a:spcPts val="1895"/>
              </a:spcBef>
              <a:spcAft>
                <a:spcPts val="0"/>
              </a:spcAft>
            </a:pPr>
            <a:r>
              <a:rPr lang="en-US" sz="850" spc="-10">
                <a:solidFill>
                  <a:srgbClr val="000000"/>
                </a:solidFill>
                <a:latin typeface="Verdana" panose="02020603050405020304" pitchFamily="2"/>
              </a:rPr>
              <a:t>Cortical demyelination </a:t>
            </a:r>
          </a:p>
        </p:txBody>
      </p:sp>
      <p:sp>
        <p:nvSpPr>
          <p:cNvPr id="14" name="Text Placeholder 13"/>
          <p:cNvSpPr>
            <a:spLocks noGrp="1"/>
          </p:cNvSpPr>
          <p:nvPr>
            <p:ph type="body" idx="10"/>
          </p:nvPr>
        </p:nvSpPr>
        <p:spPr>
          <a:xfrm>
            <a:off x="3242945" y="4224655"/>
            <a:ext cx="1426845" cy="449580"/>
          </a:xfrm>
          <a:prstGeom prst="rect">
            <a:avLst/>
          </a:prstGeom>
          <a:noFill/>
          <a:ln w="0" cmpd="sng">
            <a:noFill/>
            <a:prstDash val="solid"/>
          </a:ln>
        </p:spPr>
        <p:txBody>
          <a:bodyPr vert="horz" lIns="0" tIns="144780" rIns="0" bIns="0" anchor="t"/>
          <a:lstStyle/>
          <a:p>
            <a:pPr marL="685800" marR="0" indent="0" algn="l">
              <a:lnSpc>
                <a:spcPts val="1100"/>
              </a:lnSpc>
              <a:spcAft>
                <a:spcPts val="250"/>
              </a:spcAft>
            </a:pPr>
            <a:r>
              <a:rPr lang="en-US" sz="850" spc="-15">
                <a:solidFill>
                  <a:srgbClr val="000000"/>
                </a:solidFill>
                <a:latin typeface="Verdana" panose="02020603050405020304" pitchFamily="2"/>
              </a:rPr>
              <a:t>Chronic interstitial inflammation </a:t>
            </a:r>
          </a:p>
        </p:txBody>
      </p:sp>
      <p:sp>
        <p:nvSpPr>
          <p:cNvPr id="15" name="Text Placeholder 14"/>
          <p:cNvSpPr>
            <a:spLocks noGrp="1"/>
          </p:cNvSpPr>
          <p:nvPr>
            <p:ph type="body" idx="10"/>
          </p:nvPr>
        </p:nvSpPr>
        <p:spPr>
          <a:xfrm>
            <a:off x="5957570" y="3200400"/>
            <a:ext cx="138430" cy="609600"/>
          </a:xfrm>
          <a:prstGeom prst="rect">
            <a:avLst/>
          </a:prstGeom>
          <a:noFill/>
          <a:ln w="0" cmpd="sng">
            <a:noFill/>
            <a:prstDash val="solid"/>
          </a:ln>
        </p:spPr>
        <p:txBody>
          <a:bodyPr vert="vert270" lIns="0" tIns="0" rIns="28575" bIns="0" anchor="t"/>
          <a:lstStyle/>
          <a:p>
            <a:pPr marL="0" marR="0" indent="0" algn="l">
              <a:lnSpc>
                <a:spcPts val="800"/>
              </a:lnSpc>
              <a:spcAft>
                <a:spcPts val="0"/>
              </a:spcAft>
            </a:pPr>
            <a:r>
              <a:rPr lang="en-US" sz="850" spc="-110">
                <a:solidFill>
                  <a:srgbClr val="000000"/>
                </a:solidFill>
                <a:latin typeface="Verdana" panose="02020603050405020304" pitchFamily="2"/>
              </a:rPr>
              <a:t>Progression </a:t>
            </a:r>
          </a:p>
        </p:txBody>
      </p:sp>
      <p:sp>
        <p:nvSpPr>
          <p:cNvPr id="16" name="Text Placeholder 15"/>
          <p:cNvSpPr>
            <a:spLocks noGrp="1"/>
          </p:cNvSpPr>
          <p:nvPr>
            <p:ph type="body" idx="10"/>
          </p:nvPr>
        </p:nvSpPr>
        <p:spPr>
          <a:xfrm>
            <a:off x="3242945" y="3078480"/>
            <a:ext cx="161925" cy="466090"/>
          </a:xfrm>
          <a:prstGeom prst="rect">
            <a:avLst/>
          </a:prstGeom>
          <a:noFill/>
          <a:ln w="0" cmpd="sng">
            <a:noFill/>
            <a:prstDash val="solid"/>
          </a:ln>
        </p:spPr>
        <p:txBody>
          <a:bodyPr vert="horz" lIns="0" tIns="77470" rIns="0" bIns="0" anchor="t"/>
          <a:lstStyle/>
          <a:p>
            <a:pPr marL="0" marR="0" indent="0" algn="l">
              <a:lnSpc>
                <a:spcPts val="800"/>
              </a:lnSpc>
              <a:spcAft>
                <a:spcPts val="0"/>
              </a:spcAft>
            </a:pPr>
            <a:r>
              <a:rPr lang="en-US" sz="850" spc="0">
                <a:solidFill>
                  <a:srgbClr val="000000"/>
                </a:solidFill>
                <a:latin typeface="Verdana" panose="02020603050405020304" pitchFamily="2"/>
              </a:rPr>
              <a:t>C </a:t>
            </a:r>
          </a:p>
          <a:p>
            <a:pPr marL="0" marR="0" indent="0" algn="l">
              <a:lnSpc>
                <a:spcPts val="800"/>
              </a:lnSpc>
              <a:spcBef>
                <a:spcPts val="0"/>
              </a:spcBef>
              <a:spcAft>
                <a:spcPts val="1350"/>
              </a:spcAft>
            </a:pPr>
            <a:r>
              <a:rPr lang="en-US" sz="850" spc="0">
                <a:solidFill>
                  <a:srgbClr val="000000"/>
                </a:solidFill>
                <a:latin typeface="Verdana" panose="02020603050405020304" pitchFamily="2"/>
              </a:rPr>
              <a:t>0 </a:t>
            </a:r>
          </a:p>
        </p:txBody>
      </p:sp>
      <p:sp>
        <p:nvSpPr>
          <p:cNvPr id="17" name="Text Placeholder 16"/>
          <p:cNvSpPr>
            <a:spLocks noGrp="1"/>
          </p:cNvSpPr>
          <p:nvPr>
            <p:ph type="body" idx="10"/>
          </p:nvPr>
        </p:nvSpPr>
        <p:spPr>
          <a:xfrm>
            <a:off x="3242945" y="3544570"/>
            <a:ext cx="161925" cy="109855"/>
          </a:xfrm>
          <a:prstGeom prst="rect">
            <a:avLst/>
          </a:prstGeom>
          <a:noFill/>
          <a:ln w="0" cmpd="sng">
            <a:noFill/>
            <a:prstDash val="solid"/>
          </a:ln>
        </p:spPr>
        <p:txBody>
          <a:bodyPr vert="horz" lIns="0" tIns="0" rIns="0" bIns="0" anchor="t"/>
          <a:lstStyle/>
          <a:p>
            <a:pPr marL="0" marR="0" indent="0" algn="r">
              <a:lnSpc>
                <a:spcPts val="800"/>
              </a:lnSpc>
              <a:spcAft>
                <a:spcPts val="0"/>
              </a:spcAft>
            </a:pPr>
            <a:r>
              <a:rPr lang="en-US" sz="800" spc="0">
                <a:solidFill>
                  <a:srgbClr val="000000"/>
                </a:solidFill>
                <a:latin typeface="Garamond" panose="02020603050405020304" pitchFamily="1"/>
              </a:rPr>
              <a:t>no </a:t>
            </a:r>
          </a:p>
        </p:txBody>
      </p:sp>
      <p:sp>
        <p:nvSpPr>
          <p:cNvPr id="18" name="Text Placeholder 17"/>
          <p:cNvSpPr>
            <a:spLocks noGrp="1"/>
          </p:cNvSpPr>
          <p:nvPr>
            <p:ph type="body" idx="10"/>
          </p:nvPr>
        </p:nvSpPr>
        <p:spPr>
          <a:xfrm>
            <a:off x="701040" y="2381885"/>
            <a:ext cx="1344295" cy="620395"/>
          </a:xfrm>
          <a:prstGeom prst="rect">
            <a:avLst/>
          </a:prstGeom>
          <a:noFill/>
          <a:ln w="0" cmpd="sng">
            <a:noFill/>
            <a:prstDash val="solid"/>
          </a:ln>
        </p:spPr>
        <p:txBody>
          <a:bodyPr vert="horz" lIns="0" tIns="0" rIns="0" bIns="0" anchor="t"/>
          <a:lstStyle/>
          <a:p>
            <a:pPr marL="365760" marR="0" indent="0" algn="l">
              <a:lnSpc>
                <a:spcPts val="1800"/>
              </a:lnSpc>
              <a:spcAft>
                <a:spcPts val="0"/>
              </a:spcAft>
            </a:pPr>
            <a:r>
              <a:rPr lang="en-US" sz="850" spc="-15">
                <a:solidFill>
                  <a:srgbClr val="000000"/>
                </a:solidFill>
                <a:latin typeface="Verdana" panose="02020603050405020304" pitchFamily="2"/>
              </a:rPr>
              <a:t>Acute WM inflammation WM demyelination </a:t>
            </a:r>
          </a:p>
        </p:txBody>
      </p:sp>
      <p:sp>
        <p:nvSpPr>
          <p:cNvPr id="19" name="Text Placeholder 18"/>
          <p:cNvSpPr>
            <a:spLocks noGrp="1"/>
          </p:cNvSpPr>
          <p:nvPr>
            <p:ph type="body" idx="10"/>
          </p:nvPr>
        </p:nvSpPr>
        <p:spPr>
          <a:xfrm>
            <a:off x="701040" y="3002280"/>
            <a:ext cx="1438910" cy="472440"/>
          </a:xfrm>
          <a:prstGeom prst="rect">
            <a:avLst/>
          </a:prstGeom>
          <a:noFill/>
          <a:ln w="0" cmpd="sng">
            <a:noFill/>
            <a:prstDash val="solid"/>
          </a:ln>
        </p:spPr>
        <p:txBody>
          <a:bodyPr vert="horz" lIns="0" tIns="3175" rIns="0" bIns="0" anchor="t"/>
          <a:lstStyle/>
          <a:p>
            <a:pPr marL="731520" marR="0" indent="0" algn="l">
              <a:lnSpc>
                <a:spcPts val="1100"/>
              </a:lnSpc>
              <a:spcAft>
                <a:spcPts val="0"/>
              </a:spcAft>
            </a:pPr>
            <a:r>
              <a:rPr lang="en-US" sz="850" spc="-10">
                <a:solidFill>
                  <a:srgbClr val="000000"/>
                </a:solidFill>
                <a:latin typeface="Verdana" panose="02020603050405020304" pitchFamily="2"/>
              </a:rPr>
              <a:t>Chronic parenchymal inflammation </a:t>
            </a:r>
          </a:p>
        </p:txBody>
      </p:sp>
      <p:sp>
        <p:nvSpPr>
          <p:cNvPr id="20" name="Text Placeholder 19"/>
          <p:cNvSpPr>
            <a:spLocks noGrp="1"/>
          </p:cNvSpPr>
          <p:nvPr>
            <p:ph type="body" idx="10"/>
          </p:nvPr>
        </p:nvSpPr>
        <p:spPr>
          <a:xfrm>
            <a:off x="701040" y="3474720"/>
            <a:ext cx="1578610" cy="321310"/>
          </a:xfrm>
          <a:prstGeom prst="rect">
            <a:avLst/>
          </a:prstGeom>
          <a:noFill/>
          <a:ln w="0" cmpd="sng">
            <a:noFill/>
            <a:prstDash val="solid"/>
          </a:ln>
        </p:spPr>
        <p:txBody>
          <a:bodyPr vert="horz" lIns="0" tIns="15240" rIns="0" bIns="0" anchor="t"/>
          <a:lstStyle/>
          <a:p>
            <a:pPr marL="0" marR="0" indent="0" algn="r">
              <a:lnSpc>
                <a:spcPts val="1100"/>
              </a:lnSpc>
              <a:spcAft>
                <a:spcPts val="0"/>
              </a:spcAft>
            </a:pPr>
            <a:r>
              <a:rPr lang="en-US" sz="850" spc="-10">
                <a:solidFill>
                  <a:srgbClr val="000000"/>
                </a:solidFill>
                <a:latin typeface="Verdana" panose="02020603050405020304" pitchFamily="2"/>
              </a:rPr>
              <a:t>Axonal degeneration </a:t>
            </a:r>
          </a:p>
        </p:txBody>
      </p:sp>
      <p:sp>
        <p:nvSpPr>
          <p:cNvPr id="21" name="Text Placeholder 20"/>
          <p:cNvSpPr>
            <a:spLocks noGrp="1"/>
          </p:cNvSpPr>
          <p:nvPr>
            <p:ph type="body" idx="10"/>
          </p:nvPr>
        </p:nvSpPr>
        <p:spPr>
          <a:xfrm>
            <a:off x="701040" y="3796030"/>
            <a:ext cx="1484630" cy="227330"/>
          </a:xfrm>
          <a:prstGeom prst="rect">
            <a:avLst/>
          </a:prstGeom>
          <a:noFill/>
          <a:ln w="0" cmpd="sng">
            <a:noFill/>
            <a:prstDash val="solid"/>
          </a:ln>
        </p:spPr>
        <p:txBody>
          <a:bodyPr vert="horz" lIns="0" tIns="22860" rIns="0" bIns="0" anchor="t"/>
          <a:lstStyle/>
          <a:p>
            <a:pPr marL="274320" marR="0" indent="0" algn="r">
              <a:lnSpc>
                <a:spcPts val="1700"/>
              </a:lnSpc>
              <a:spcAft>
                <a:spcPts val="0"/>
              </a:spcAft>
            </a:pPr>
            <a:r>
              <a:rPr lang="en-US" sz="850" spc="-30">
                <a:solidFill>
                  <a:srgbClr val="000000"/>
                </a:solidFill>
                <a:latin typeface="Verdana" panose="02020603050405020304" pitchFamily="2"/>
              </a:rPr>
              <a:t>Remyelination failure </a:t>
            </a:r>
          </a:p>
        </p:txBody>
      </p:sp>
      <p:sp>
        <p:nvSpPr>
          <p:cNvPr id="22" name="Text Placeholder 21"/>
          <p:cNvSpPr>
            <a:spLocks noGrp="1"/>
          </p:cNvSpPr>
          <p:nvPr>
            <p:ph type="body" idx="10"/>
          </p:nvPr>
        </p:nvSpPr>
        <p:spPr>
          <a:xfrm>
            <a:off x="701040" y="4023360"/>
            <a:ext cx="1638300" cy="121920"/>
          </a:xfrm>
          <a:prstGeom prst="rect">
            <a:avLst/>
          </a:prstGeom>
          <a:noFill/>
          <a:ln w="0" cmpd="sng">
            <a:noFill/>
            <a:prstDash val="solid"/>
          </a:ln>
        </p:spPr>
        <p:txBody>
          <a:bodyPr vert="horz" lIns="0" tIns="0" rIns="0" bIns="0" anchor="t"/>
          <a:lstStyle/>
          <a:p>
            <a:pPr marL="274320" marR="0" indent="0" algn="r">
              <a:lnSpc>
                <a:spcPts val="1700"/>
              </a:lnSpc>
              <a:spcAft>
                <a:spcPts val="0"/>
              </a:spcAft>
            </a:pPr>
            <a:r>
              <a:rPr lang="en-US" sz="850" spc="-30">
                <a:solidFill>
                  <a:srgbClr val="000000"/>
                </a:solidFill>
                <a:latin typeface="Verdana" panose="02020603050405020304" pitchFamily="2"/>
              </a:rPr>
              <a:t>Neuronal degeneration </a:t>
            </a:r>
          </a:p>
        </p:txBody>
      </p:sp>
      <p:sp>
        <p:nvSpPr>
          <p:cNvPr id="23" name="Text Placeholder 22"/>
          <p:cNvSpPr>
            <a:spLocks noGrp="1"/>
          </p:cNvSpPr>
          <p:nvPr>
            <p:ph type="body" idx="10"/>
          </p:nvPr>
        </p:nvSpPr>
        <p:spPr>
          <a:xfrm>
            <a:off x="701040" y="4145280"/>
            <a:ext cx="1414145" cy="225425"/>
          </a:xfrm>
          <a:prstGeom prst="rect">
            <a:avLst/>
          </a:prstGeom>
          <a:noFill/>
          <a:ln w="0" cmpd="sng">
            <a:noFill/>
            <a:prstDash val="solid"/>
          </a:ln>
        </p:spPr>
        <p:txBody>
          <a:bodyPr vert="horz" lIns="0" tIns="0" rIns="0" bIns="0" anchor="t"/>
          <a:lstStyle/>
          <a:p>
            <a:pPr marL="274320" marR="0" indent="0" algn="r">
              <a:lnSpc>
                <a:spcPts val="1700"/>
              </a:lnSpc>
              <a:spcAft>
                <a:spcPts val="0"/>
              </a:spcAft>
            </a:pPr>
            <a:r>
              <a:rPr lang="en-US" sz="850" spc="-30">
                <a:solidFill>
                  <a:srgbClr val="000000"/>
                </a:solidFill>
                <a:latin typeface="Verdana" panose="02020603050405020304" pitchFamily="2"/>
              </a:rPr>
              <a:t>Cortical demyelination </a:t>
            </a:r>
          </a:p>
        </p:txBody>
      </p:sp>
      <p:sp>
        <p:nvSpPr>
          <p:cNvPr id="24" name="Text Placeholder 23"/>
          <p:cNvSpPr>
            <a:spLocks noGrp="1"/>
          </p:cNvSpPr>
          <p:nvPr>
            <p:ph type="body" idx="10"/>
          </p:nvPr>
        </p:nvSpPr>
        <p:spPr>
          <a:xfrm>
            <a:off x="701040" y="4370705"/>
            <a:ext cx="1249680" cy="303530"/>
          </a:xfrm>
          <a:prstGeom prst="rect">
            <a:avLst/>
          </a:prstGeom>
          <a:noFill/>
          <a:ln w="0" cmpd="sng">
            <a:noFill/>
            <a:prstDash val="solid"/>
          </a:ln>
        </p:spPr>
        <p:txBody>
          <a:bodyPr vert="horz" lIns="0" tIns="43815" rIns="0" bIns="0" anchor="t"/>
          <a:lstStyle/>
          <a:p>
            <a:pPr marL="274320" marR="0" indent="0" algn="r">
              <a:lnSpc>
                <a:spcPts val="1000"/>
              </a:lnSpc>
              <a:spcAft>
                <a:spcPts val="0"/>
              </a:spcAft>
            </a:pPr>
            <a:r>
              <a:rPr lang="en-US" sz="850" spc="-10">
                <a:solidFill>
                  <a:srgbClr val="000000"/>
                </a:solidFill>
                <a:latin typeface="Verdana" panose="02020603050405020304" pitchFamily="2"/>
              </a:rPr>
              <a:t>Chronic interstitial inflammation </a:t>
            </a:r>
          </a:p>
        </p:txBody>
      </p:sp>
      <p:sp>
        <p:nvSpPr>
          <p:cNvPr id="25" name="Text Placeholder 24"/>
          <p:cNvSpPr>
            <a:spLocks noGrp="1"/>
          </p:cNvSpPr>
          <p:nvPr>
            <p:ph type="body" idx="10"/>
          </p:nvPr>
        </p:nvSpPr>
        <p:spPr>
          <a:xfrm>
            <a:off x="6336665" y="2381885"/>
            <a:ext cx="2298700" cy="2474595"/>
          </a:xfrm>
          <a:prstGeom prst="rect">
            <a:avLst/>
          </a:prstGeom>
          <a:noFill/>
          <a:ln w="0" cmpd="sng">
            <a:noFill/>
            <a:prstDash val="solid"/>
          </a:ln>
        </p:spPr>
        <p:txBody>
          <a:bodyPr vert="horz" lIns="0" tIns="769620" rIns="0" bIns="0" anchor="t"/>
          <a:lstStyle/>
          <a:p>
            <a:pPr marL="0" marR="0" indent="0" algn="just">
              <a:lnSpc>
                <a:spcPts val="1000"/>
              </a:lnSpc>
              <a:spcAft>
                <a:spcPts val="1355"/>
              </a:spcAft>
            </a:pPr>
            <a:r>
              <a:rPr lang="en-US" sz="850" spc="-25">
                <a:solidFill>
                  <a:srgbClr val="000000"/>
                </a:solidFill>
                <a:latin typeface="Verdana" panose="02020603050405020304" pitchFamily="2"/>
              </a:rPr>
              <a:t>Examples of the same clinical presentation (nonactive progression) caused by different pathologic axes activity profiles. Progression can be driven by chronic parenchymal in-flammation (chronic smoldering in-flammation in chronic active lesions) and axonal degeneration (patient 1) or by in-terstitial (meningeal) inflammation resulting in cortical demyelination and neuronal de-generation (patient 2). Indentation of axes indicates that activity occurs at later stage relative to others. </a:t>
            </a:r>
          </a:p>
        </p:txBody>
      </p:sp>
      <p:sp>
        <p:nvSpPr>
          <p:cNvPr id="26" name="Text Placeholder 25"/>
          <p:cNvSpPr>
            <a:spLocks noGrp="1"/>
          </p:cNvSpPr>
          <p:nvPr>
            <p:ph type="body" idx="10"/>
          </p:nvPr>
        </p:nvSpPr>
        <p:spPr>
          <a:xfrm>
            <a:off x="405765" y="4856480"/>
            <a:ext cx="8521700" cy="1289050"/>
          </a:xfrm>
          <a:prstGeom prst="rect">
            <a:avLst/>
          </a:prstGeom>
          <a:noFill/>
          <a:ln w="0" cmpd="sng">
            <a:noFill/>
            <a:prstDash val="solid"/>
          </a:ln>
        </p:spPr>
        <p:txBody>
          <a:bodyPr vert="horz" lIns="0" tIns="467360" rIns="0" bIns="0" anchor="t"/>
          <a:lstStyle/>
          <a:p>
            <a:pPr marL="6172200" marR="0" indent="0" algn="l">
              <a:lnSpc>
                <a:spcPts val="900"/>
              </a:lnSpc>
              <a:spcAft>
                <a:spcPts val="5590"/>
              </a:spcAft>
            </a:pPr>
            <a:r>
              <a:rPr lang="en-US" sz="800" spc="0">
                <a:solidFill>
                  <a:srgbClr val="000000"/>
                </a:solidFill>
                <a:latin typeface="Garamond" panose="02020603050405020304" pitchFamily="1"/>
              </a:rPr>
              <a:t>Toward Precision Phenotyping of Multiple Sclerosis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7350" y="304800"/>
            <a:ext cx="8534400" cy="782320"/>
          </a:xfrm>
          <a:prstGeom prst="rect">
            <a:avLst/>
          </a:prstGeom>
          <a:noFill/>
          <a:ln w="0" cmpd="sng">
            <a:noFill/>
            <a:prstDash val="solid"/>
          </a:ln>
        </p:spPr>
        <p:txBody>
          <a:bodyPr vert="horz" lIns="0" tIns="0" rIns="0" bIns="0" anchor="t">
            <a:normAutofit fontScale="95000"/>
          </a:bodyPr>
          <a:lstStyle/>
          <a:p>
            <a:pPr marL="0" marR="0" indent="0" algn="ctr">
              <a:lnSpc>
                <a:spcPts val="3700"/>
              </a:lnSpc>
              <a:spcAft>
                <a:spcPts val="2375"/>
              </a:spcAft>
            </a:pPr>
            <a:r>
              <a:rPr lang="en-US" sz="2750" b="1" spc="114">
                <a:solidFill>
                  <a:srgbClr val="2F5597"/>
                </a:solidFill>
                <a:latin typeface="Tahoma" panose="02020603050405020304" pitchFamily="2"/>
              </a:rPr>
              <a:t>Multiple Sclerosis (MS) </a:t>
            </a:r>
          </a:p>
        </p:txBody>
      </p:sp>
      <p:sp>
        <p:nvSpPr>
          <p:cNvPr id="3" name="Text Placeholder 2"/>
          <p:cNvSpPr>
            <a:spLocks noGrp="1"/>
          </p:cNvSpPr>
          <p:nvPr>
            <p:ph type="body" idx="10"/>
          </p:nvPr>
        </p:nvSpPr>
        <p:spPr>
          <a:xfrm>
            <a:off x="557530" y="1087120"/>
            <a:ext cx="5511800" cy="5013960"/>
          </a:xfrm>
          <a:prstGeom prst="rect">
            <a:avLst/>
          </a:prstGeom>
          <a:noFill/>
          <a:ln w="0" cmpd="sng">
            <a:noFill/>
            <a:prstDash val="solid"/>
          </a:ln>
        </p:spPr>
        <p:txBody>
          <a:bodyPr vert="horz" lIns="0" tIns="401320" rIns="0" bIns="0" anchor="t">
            <a:normAutofit fontScale="55000"/>
          </a:bodyPr>
          <a:lstStyle/>
          <a:p>
            <a:pPr marL="0" marR="0" indent="91440" algn="l">
              <a:lnSpc>
                <a:spcPts val="3800"/>
              </a:lnSpc>
              <a:spcAft>
                <a:spcPts val="0"/>
              </a:spcAft>
              <a:buFont typeface="Symbol"/>
              <a:buChar char="·"/>
            </a:pPr>
            <a:r>
              <a:rPr lang="en-US" sz="5550" spc="35">
                <a:solidFill>
                  <a:srgbClr val="4E4E4E"/>
                </a:solidFill>
                <a:latin typeface="Tahoma" panose="02020603050405020304" pitchFamily="2"/>
              </a:rPr>
              <a:t>. </a:t>
            </a:r>
            <a:r>
              <a:rPr lang="en-US" sz="1650" spc="35">
                <a:solidFill>
                  <a:srgbClr val="4E4E4E"/>
                </a:solidFill>
                <a:latin typeface="Tahoma" panose="02020603050405020304" pitchFamily="2"/>
              </a:rPr>
              <a:t>Autoimmune disease of the central nervous system; </a:t>
            </a:r>
          </a:p>
          <a:p>
            <a:pPr marL="0" marR="0" indent="91440" algn="l">
              <a:lnSpc>
                <a:spcPts val="3800"/>
              </a:lnSpc>
              <a:spcBef>
                <a:spcPts val="35"/>
              </a:spcBef>
              <a:spcAft>
                <a:spcPts val="0"/>
              </a:spcAft>
              <a:buFont typeface="Symbol"/>
              <a:buChar char="·"/>
            </a:pPr>
            <a:r>
              <a:rPr lang="en-US" sz="5550" spc="30">
                <a:solidFill>
                  <a:srgbClr val="4E4E4E"/>
                </a:solidFill>
                <a:latin typeface="Tahoma" panose="02020603050405020304" pitchFamily="2"/>
              </a:rPr>
              <a:t>. </a:t>
            </a:r>
            <a:r>
              <a:rPr lang="en-US" sz="1650" spc="30">
                <a:solidFill>
                  <a:srgbClr val="4E4E4E"/>
                </a:solidFill>
                <a:latin typeface="Tahoma" panose="02020603050405020304" pitchFamily="2"/>
              </a:rPr>
              <a:t>Affects women &gt; men (2.3/1) </a:t>
            </a:r>
          </a:p>
          <a:p>
            <a:pPr marL="0" marR="0" indent="91440" algn="l">
              <a:lnSpc>
                <a:spcPts val="3800"/>
              </a:lnSpc>
              <a:spcBef>
                <a:spcPts val="155"/>
              </a:spcBef>
              <a:spcAft>
                <a:spcPts val="24845"/>
              </a:spcAft>
              <a:buFont typeface="Symbol"/>
              <a:buChar char="·"/>
            </a:pPr>
            <a:r>
              <a:rPr lang="en-US" sz="5550" spc="60">
                <a:solidFill>
                  <a:srgbClr val="4E4E4E"/>
                </a:solidFill>
                <a:latin typeface="Tahoma" panose="02020603050405020304" pitchFamily="2"/>
              </a:rPr>
              <a:t>. </a:t>
            </a:r>
            <a:r>
              <a:rPr lang="en-US" sz="1650" spc="60">
                <a:solidFill>
                  <a:srgbClr val="4E4E4E"/>
                </a:solidFill>
                <a:latin typeface="Tahoma" panose="02020603050405020304" pitchFamily="2"/>
              </a:rPr>
              <a:t>Peak incidence between 20 and 40 years of age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yout 3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783080" y="1511300"/>
            <a:ext cx="3429000" cy="140970"/>
          </a:xfrm>
          <a:prstGeom prst="rect">
            <a:avLst/>
          </a:prstGeom>
          <a:noFill/>
          <a:ln w="0" cmpd="sng">
            <a:noFill/>
            <a:prstDash val="solid"/>
          </a:ln>
        </p:spPr>
        <p:txBody>
          <a:bodyPr vert="horz" lIns="0" tIns="0" rIns="0" bIns="0" anchor="t"/>
          <a:lstStyle/>
          <a:p>
            <a:pPr marL="0" marR="0" indent="0" algn="l">
              <a:lnSpc>
                <a:spcPts val="1400"/>
              </a:lnSpc>
              <a:spcAft>
                <a:spcPts val="0"/>
              </a:spcAft>
              <a:tabLst>
                <a:tab pos="2788920" algn="l"/>
              </a:tabLst>
            </a:pPr>
            <a:r>
              <a:rPr lang="en-US" sz="1200" b="1" spc="95">
                <a:solidFill>
                  <a:srgbClr val="000000"/>
                </a:solidFill>
                <a:latin typeface="Arial" panose="02020603050405020304" pitchFamily="2"/>
              </a:rPr>
              <a:t>1996 2013 </a:t>
            </a:r>
          </a:p>
        </p:txBody>
      </p:sp>
      <p:sp>
        <p:nvSpPr>
          <p:cNvPr id="3" name="Text Placeholder 2"/>
          <p:cNvSpPr>
            <a:spLocks noGrp="1"/>
          </p:cNvSpPr>
          <p:nvPr>
            <p:ph type="body" idx="10"/>
          </p:nvPr>
        </p:nvSpPr>
        <p:spPr>
          <a:xfrm>
            <a:off x="1965960" y="1652270"/>
            <a:ext cx="3246120" cy="1355725"/>
          </a:xfrm>
          <a:prstGeom prst="rect">
            <a:avLst/>
          </a:prstGeom>
          <a:noFill/>
          <a:ln w="0" cmpd="sng">
            <a:noFill/>
            <a:prstDash val="solid"/>
          </a:ln>
        </p:spPr>
        <p:txBody>
          <a:bodyPr vert="horz" lIns="0" tIns="85725" rIns="0" bIns="0" anchor="t"/>
          <a:lstStyle/>
          <a:p>
            <a:pPr marL="0" marR="0" indent="0" algn="l">
              <a:lnSpc>
                <a:spcPts val="1400"/>
              </a:lnSpc>
              <a:spcAft>
                <a:spcPts val="0"/>
              </a:spcAft>
            </a:pPr>
            <a:r>
              <a:rPr lang="en-US" sz="1200" spc="0">
                <a:solidFill>
                  <a:srgbClr val="000000"/>
                </a:solidFill>
                <a:latin typeface="Arial" panose="02020603050405020304" pitchFamily="2"/>
              </a:rPr>
              <a:t>With full recovery </a:t>
            </a:r>
          </a:p>
          <a:p>
            <a:pPr marL="0" marR="0" indent="0" algn="l">
              <a:lnSpc>
                <a:spcPts val="1400"/>
              </a:lnSpc>
              <a:spcBef>
                <a:spcPts val="110"/>
              </a:spcBef>
              <a:spcAft>
                <a:spcPts val="0"/>
              </a:spcAft>
              <a:tabLst>
                <a:tab pos="3200400" algn="r"/>
              </a:tabLst>
            </a:pPr>
            <a:r>
              <a:rPr lang="en-US" sz="1200" spc="0">
                <a:solidFill>
                  <a:srgbClr val="000000"/>
                </a:solidFill>
                <a:latin typeface="Arial" panose="02020603050405020304" pitchFamily="2"/>
              </a:rPr>
              <a:t>from relapses </a:t>
            </a:r>
            <a:r>
              <a:rPr lang="en-US" sz="1200" b="1" spc="0">
                <a:solidFill>
                  <a:srgbClr val="000000"/>
                </a:solidFill>
                <a:latin typeface="Arial" panose="02020603050405020304" pitchFamily="2"/>
              </a:rPr>
              <a:t>Clinically </a:t>
            </a:r>
          </a:p>
          <a:p>
            <a:pPr marL="2606040" marR="0" indent="0" algn="l">
              <a:lnSpc>
                <a:spcPts val="1400"/>
              </a:lnSpc>
              <a:spcBef>
                <a:spcPts val="0"/>
              </a:spcBef>
              <a:spcAft>
                <a:spcPts val="2395"/>
              </a:spcAft>
            </a:pPr>
            <a:r>
              <a:rPr lang="en-US" sz="1200" b="1" spc="-90">
                <a:solidFill>
                  <a:srgbClr val="000000"/>
                </a:solidFill>
                <a:latin typeface="Arial" panose="02020603050405020304" pitchFamily="2"/>
              </a:rPr>
              <a:t>isolated syndrome (CIS) </a:t>
            </a:r>
          </a:p>
        </p:txBody>
      </p:sp>
      <p:sp>
        <p:nvSpPr>
          <p:cNvPr id="6" name="Text Placeholder 5"/>
          <p:cNvSpPr>
            <a:spLocks noGrp="1"/>
          </p:cNvSpPr>
          <p:nvPr>
            <p:ph type="body" idx="10"/>
          </p:nvPr>
        </p:nvSpPr>
        <p:spPr>
          <a:xfrm>
            <a:off x="5291455" y="1708785"/>
            <a:ext cx="1295400" cy="13843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en-US" sz="1200" spc="0">
                <a:solidFill>
                  <a:srgbClr val="000000"/>
                </a:solidFill>
                <a:latin typeface="Arial" panose="02020603050405020304" pitchFamily="2"/>
              </a:rPr>
              <a:t>Not active* </a:t>
            </a:r>
          </a:p>
        </p:txBody>
      </p:sp>
      <p:sp>
        <p:nvSpPr>
          <p:cNvPr id="9" name="Text Placeholder 8"/>
          <p:cNvSpPr>
            <a:spLocks noGrp="1"/>
          </p:cNvSpPr>
          <p:nvPr>
            <p:ph type="body" idx="10"/>
          </p:nvPr>
        </p:nvSpPr>
        <p:spPr>
          <a:xfrm>
            <a:off x="5812790" y="2482850"/>
            <a:ext cx="701040"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200" spc="0">
                <a:solidFill>
                  <a:srgbClr val="000000"/>
                </a:solidFill>
                <a:latin typeface="Arial" panose="02020603050405020304" pitchFamily="2"/>
              </a:rPr>
              <a:t>Active*,** </a:t>
            </a:r>
          </a:p>
        </p:txBody>
      </p:sp>
      <p:sp>
        <p:nvSpPr>
          <p:cNvPr id="10" name="Text Placeholder 9"/>
          <p:cNvSpPr>
            <a:spLocks noGrp="1"/>
          </p:cNvSpPr>
          <p:nvPr>
            <p:ph type="body" idx="10"/>
          </p:nvPr>
        </p:nvSpPr>
        <p:spPr>
          <a:xfrm>
            <a:off x="545465" y="3007995"/>
            <a:ext cx="1435100" cy="551815"/>
          </a:xfrm>
          <a:prstGeom prst="rect">
            <a:avLst/>
          </a:prstGeom>
          <a:noFill/>
          <a:ln w="0" cmpd="sng">
            <a:noFill/>
            <a:prstDash val="solid"/>
          </a:ln>
        </p:spPr>
        <p:txBody>
          <a:bodyPr vert="horz" lIns="0" tIns="0" rIns="0" bIns="0" anchor="t"/>
          <a:lstStyle/>
          <a:p>
            <a:pPr marL="0" marR="0" indent="0" algn="ctr">
              <a:lnSpc>
                <a:spcPts val="1400"/>
              </a:lnSpc>
              <a:spcAft>
                <a:spcPts val="65"/>
              </a:spcAft>
            </a:pPr>
            <a:r>
              <a:rPr lang="en-US" sz="1200" b="1" spc="-50">
                <a:solidFill>
                  <a:srgbClr val="000000"/>
                </a:solidFill>
                <a:latin typeface="Arial" panose="02020603050405020304" pitchFamily="2"/>
              </a:rPr>
              <a:t>Relapsing-remitting </a:t>
            </a:r>
            <a:br/>
            <a:r>
              <a:rPr lang="en-US" sz="1200" b="1" spc="-50">
                <a:solidFill>
                  <a:srgbClr val="000000"/>
                </a:solidFill>
                <a:latin typeface="Arial" panose="02020603050405020304" pitchFamily="2"/>
              </a:rPr>
              <a:t>disease </a:t>
            </a:r>
            <a:br/>
            <a:r>
              <a:rPr lang="en-US" sz="1200" b="1" spc="-50">
                <a:solidFill>
                  <a:srgbClr val="000000"/>
                </a:solidFill>
                <a:latin typeface="Arial" panose="02020603050405020304" pitchFamily="2"/>
              </a:rPr>
              <a:t>(RRMS) </a:t>
            </a:r>
          </a:p>
        </p:txBody>
      </p:sp>
      <p:sp>
        <p:nvSpPr>
          <p:cNvPr id="13" name="Text Placeholder 12"/>
          <p:cNvSpPr>
            <a:spLocks noGrp="1"/>
          </p:cNvSpPr>
          <p:nvPr>
            <p:ph type="body" idx="10"/>
          </p:nvPr>
        </p:nvSpPr>
        <p:spPr>
          <a:xfrm>
            <a:off x="6056630" y="3917315"/>
            <a:ext cx="767715"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200" spc="-30">
                <a:solidFill>
                  <a:srgbClr val="000000"/>
                </a:solidFill>
                <a:latin typeface="Arial" panose="02020603050405020304" pitchFamily="2"/>
              </a:rPr>
              <a:t>Not active* </a:t>
            </a:r>
          </a:p>
        </p:txBody>
      </p:sp>
      <p:sp>
        <p:nvSpPr>
          <p:cNvPr id="18" name="Text Placeholder 17"/>
          <p:cNvSpPr>
            <a:spLocks noGrp="1"/>
          </p:cNvSpPr>
          <p:nvPr>
            <p:ph type="body" idx="10"/>
          </p:nvPr>
        </p:nvSpPr>
        <p:spPr>
          <a:xfrm>
            <a:off x="4169410" y="4504690"/>
            <a:ext cx="1420495" cy="180340"/>
          </a:xfrm>
          <a:prstGeom prst="rect">
            <a:avLst/>
          </a:prstGeom>
          <a:noFill/>
          <a:ln w="0" cmpd="sng">
            <a:noFill/>
            <a:prstDash val="solid"/>
          </a:ln>
        </p:spPr>
        <p:txBody>
          <a:bodyPr vert="horz" lIns="0" tIns="0" rIns="0" bIns="0" anchor="t"/>
          <a:lstStyle/>
          <a:p>
            <a:pPr marL="0" marR="0" indent="0" algn="ctr">
              <a:lnSpc>
                <a:spcPts val="1400"/>
              </a:lnSpc>
              <a:spcAft>
                <a:spcPts val="0"/>
              </a:spcAft>
            </a:pPr>
            <a:r>
              <a:rPr lang="en-US" sz="1200" b="1" spc="-45">
                <a:solidFill>
                  <a:srgbClr val="000000"/>
                </a:solidFill>
                <a:latin typeface="Arial" panose="02020603050405020304" pitchFamily="2"/>
              </a:rPr>
              <a:t>Relapsing-remitting </a:t>
            </a:r>
            <a:br/>
            <a:endParaRPr/>
          </a:p>
        </p:txBody>
      </p:sp>
      <p:sp>
        <p:nvSpPr>
          <p:cNvPr id="19" name="Text Placeholder 18"/>
          <p:cNvSpPr>
            <a:spLocks noGrp="1"/>
          </p:cNvSpPr>
          <p:nvPr>
            <p:ph type="body" idx="10"/>
          </p:nvPr>
        </p:nvSpPr>
        <p:spPr>
          <a:xfrm>
            <a:off x="4605655" y="4685030"/>
            <a:ext cx="533400" cy="362585"/>
          </a:xfrm>
          <a:prstGeom prst="rect">
            <a:avLst/>
          </a:prstGeom>
          <a:noFill/>
          <a:ln w="0" cmpd="sng">
            <a:noFill/>
            <a:prstDash val="solid"/>
          </a:ln>
        </p:spPr>
        <p:txBody>
          <a:bodyPr vert="horz" lIns="0" tIns="0" rIns="0" bIns="0" anchor="t"/>
          <a:lstStyle/>
          <a:p>
            <a:pPr marL="0" marR="0" indent="0" algn="ctr">
              <a:lnSpc>
                <a:spcPts val="1400"/>
              </a:lnSpc>
              <a:spcAft>
                <a:spcPts val="0"/>
              </a:spcAft>
            </a:pPr>
            <a:r>
              <a:rPr lang="en-US" sz="1200" b="1" spc="-45">
                <a:solidFill>
                  <a:srgbClr val="000000"/>
                </a:solidFill>
                <a:latin typeface="Arial" panose="02020603050405020304" pitchFamily="2"/>
              </a:rPr>
              <a:t>disease </a:t>
            </a:r>
            <a:br/>
            <a:r>
              <a:rPr lang="en-US" sz="1200" b="1" spc="-45">
                <a:solidFill>
                  <a:srgbClr val="000000"/>
                </a:solidFill>
                <a:latin typeface="Arial" panose="02020603050405020304" pitchFamily="2"/>
              </a:rPr>
              <a:t>(RRMS) </a:t>
            </a:r>
          </a:p>
        </p:txBody>
      </p:sp>
      <p:sp>
        <p:nvSpPr>
          <p:cNvPr id="20" name="Text Placeholder 19"/>
          <p:cNvSpPr>
            <a:spLocks noGrp="1"/>
          </p:cNvSpPr>
          <p:nvPr>
            <p:ph type="body" idx="10"/>
          </p:nvPr>
        </p:nvSpPr>
        <p:spPr>
          <a:xfrm>
            <a:off x="1856105" y="4279265"/>
            <a:ext cx="1155700" cy="822960"/>
          </a:xfrm>
          <a:prstGeom prst="rect">
            <a:avLst/>
          </a:prstGeom>
          <a:noFill/>
          <a:ln w="0" cmpd="sng">
            <a:noFill/>
            <a:prstDash val="solid"/>
          </a:ln>
        </p:spPr>
        <p:txBody>
          <a:bodyPr vert="horz" lIns="0" tIns="2540" rIns="0" bIns="0" anchor="t"/>
          <a:lstStyle/>
          <a:p>
            <a:pPr marL="0" marR="0" indent="0" algn="ctr">
              <a:lnSpc>
                <a:spcPts val="1400"/>
              </a:lnSpc>
              <a:spcAft>
                <a:spcPts val="705"/>
              </a:spcAft>
            </a:pPr>
            <a:r>
              <a:rPr lang="en-US" sz="1200" spc="0">
                <a:solidFill>
                  <a:srgbClr val="000000"/>
                </a:solidFill>
                <a:latin typeface="Arial" panose="02020603050405020304" pitchFamily="2"/>
              </a:rPr>
              <a:t>With sequelae/ </a:t>
            </a:r>
            <a:br/>
            <a:r>
              <a:rPr lang="en-US" sz="1200" spc="0">
                <a:solidFill>
                  <a:srgbClr val="000000"/>
                </a:solidFill>
                <a:latin typeface="Arial" panose="02020603050405020304" pitchFamily="2"/>
              </a:rPr>
              <a:t>residual deficit </a:t>
            </a:r>
            <a:br/>
            <a:r>
              <a:rPr lang="en-US" sz="1200" spc="0">
                <a:solidFill>
                  <a:srgbClr val="000000"/>
                </a:solidFill>
                <a:latin typeface="Arial" panose="02020603050405020304" pitchFamily="2"/>
              </a:rPr>
              <a:t>after incomplete </a:t>
            </a:r>
            <a:br/>
            <a:r>
              <a:rPr lang="en-US" sz="1200" spc="0">
                <a:solidFill>
                  <a:srgbClr val="000000"/>
                </a:solidFill>
                <a:latin typeface="Arial" panose="02020603050405020304" pitchFamily="2"/>
              </a:rPr>
              <a:t>recovery </a:t>
            </a:r>
          </a:p>
        </p:txBody>
      </p:sp>
      <p:sp>
        <p:nvSpPr>
          <p:cNvPr id="21" name="Text Placeholder 20"/>
          <p:cNvSpPr>
            <a:spLocks noGrp="1"/>
          </p:cNvSpPr>
          <p:nvPr>
            <p:ph type="body" idx="10"/>
          </p:nvPr>
        </p:nvSpPr>
        <p:spPr>
          <a:xfrm>
            <a:off x="405765" y="5102225"/>
            <a:ext cx="8521700" cy="1054735"/>
          </a:xfrm>
          <a:prstGeom prst="rect">
            <a:avLst/>
          </a:prstGeom>
          <a:noFill/>
          <a:ln w="0" cmpd="sng">
            <a:noFill/>
            <a:prstDash val="solid"/>
          </a:ln>
        </p:spPr>
        <p:txBody>
          <a:bodyPr vert="horz" lIns="0" tIns="0" rIns="0" bIns="0" anchor="t"/>
          <a:lstStyle/>
          <a:p>
            <a:pPr marL="5623560" marR="0" indent="0" algn="l">
              <a:lnSpc>
                <a:spcPts val="1400"/>
              </a:lnSpc>
              <a:spcAft>
                <a:spcPts val="6900"/>
              </a:spcAft>
            </a:pPr>
            <a:r>
              <a:rPr lang="en-US" sz="1200" spc="0">
                <a:solidFill>
                  <a:srgbClr val="000000"/>
                </a:solidFill>
                <a:latin typeface="Arial" panose="02020603050405020304" pitchFamily="2"/>
              </a:rPr>
              <a:t>Active*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ayout 3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4545" y="1092200"/>
            <a:ext cx="3136900" cy="5064760"/>
          </a:xfrm>
          <a:prstGeom prst="rect">
            <a:avLst/>
          </a:prstGeom>
          <a:noFill/>
          <a:ln w="0" cmpd="sng">
            <a:noFill/>
            <a:prstDash val="solid"/>
          </a:ln>
        </p:spPr>
        <p:txBody>
          <a:bodyPr vert="horz" lIns="0" tIns="8255" rIns="0" bIns="0" anchor="t"/>
          <a:lstStyle/>
          <a:p>
            <a:pPr marL="1143000" marR="160020" indent="0" algn="l">
              <a:lnSpc>
                <a:spcPts val="1400"/>
              </a:lnSpc>
              <a:spcAft>
                <a:spcPts val="0"/>
              </a:spcAft>
            </a:pPr>
            <a:r>
              <a:rPr lang="en-US" sz="1150" spc="0">
                <a:solidFill>
                  <a:srgbClr val="000000"/>
                </a:solidFill>
                <a:latin typeface="Tahoma" panose="02020603050405020304" pitchFamily="2"/>
              </a:rPr>
              <a:t>Progressive accumulation of disability from onset PP with or without temporary plateaus, minor remissions, and improvements </a:t>
            </a:r>
          </a:p>
          <a:p>
            <a:pPr marL="0" marR="45720" indent="0" algn="r">
              <a:lnSpc>
                <a:spcPts val="1500"/>
              </a:lnSpc>
              <a:spcBef>
                <a:spcPts val="6375"/>
              </a:spcBef>
              <a:spcAft>
                <a:spcPts val="0"/>
              </a:spcAft>
            </a:pPr>
            <a:r>
              <a:rPr lang="en-US" sz="1150" spc="45">
                <a:solidFill>
                  <a:srgbClr val="000000"/>
                </a:solidFill>
                <a:latin typeface="Tahoma" panose="02020603050405020304" pitchFamily="2"/>
              </a:rPr>
              <a:t>Progressive accumulation </a:t>
            </a:r>
          </a:p>
          <a:p>
            <a:pPr marL="640080" marR="0" indent="0" algn="l">
              <a:lnSpc>
                <a:spcPts val="1400"/>
              </a:lnSpc>
              <a:spcBef>
                <a:spcPts val="190"/>
              </a:spcBef>
              <a:spcAft>
                <a:spcPts val="0"/>
              </a:spcAft>
              <a:tabLst>
                <a:tab pos="1371600" algn="l"/>
              </a:tabLst>
            </a:pPr>
            <a:r>
              <a:rPr lang="en-US" sz="1150" spc="0">
                <a:solidFill>
                  <a:srgbClr val="000000"/>
                </a:solidFill>
                <a:latin typeface="Tahoma" panose="02020603050405020304" pitchFamily="2"/>
              </a:rPr>
              <a:t>Progressive  of disability after initial disease SP relapsing course, with or without occasional relapses </a:t>
            </a:r>
          </a:p>
          <a:p>
            <a:pPr marL="0" marR="160020" indent="0" algn="r">
              <a:lnSpc>
                <a:spcPts val="1400"/>
              </a:lnSpc>
              <a:spcBef>
                <a:spcPts val="0"/>
              </a:spcBef>
              <a:spcAft>
                <a:spcPts val="0"/>
              </a:spcAft>
            </a:pPr>
            <a:r>
              <a:rPr lang="en-US" sz="1150" spc="55">
                <a:solidFill>
                  <a:srgbClr val="000000"/>
                </a:solidFill>
                <a:latin typeface="Tahoma" panose="02020603050405020304" pitchFamily="2"/>
              </a:rPr>
              <a:t>and minor remissions </a:t>
            </a:r>
          </a:p>
          <a:p>
            <a:pPr marL="1234440" marR="160020" indent="0" algn="l">
              <a:lnSpc>
                <a:spcPts val="1400"/>
              </a:lnSpc>
              <a:spcBef>
                <a:spcPts val="6870"/>
              </a:spcBef>
              <a:spcAft>
                <a:spcPts val="5135"/>
              </a:spcAft>
            </a:pPr>
            <a:r>
              <a:rPr lang="en-US" sz="1150" spc="0">
                <a:solidFill>
                  <a:srgbClr val="000000"/>
                </a:solidFill>
                <a:latin typeface="Tahoma" panose="02020603050405020304" pitchFamily="2"/>
              </a:rPr>
              <a:t>Progressive accumulation of disability from onset PR but clear acute clinical attacks with or without full recovery </a:t>
            </a:r>
          </a:p>
        </p:txBody>
      </p:sp>
      <p:sp>
        <p:nvSpPr>
          <p:cNvPr id="3" name="Text Placeholder 2"/>
          <p:cNvSpPr>
            <a:spLocks noGrp="1"/>
          </p:cNvSpPr>
          <p:nvPr>
            <p:ph type="body" idx="10"/>
          </p:nvPr>
        </p:nvSpPr>
        <p:spPr>
          <a:xfrm>
            <a:off x="4434840" y="1542415"/>
            <a:ext cx="1487170" cy="1844040"/>
          </a:xfrm>
          <a:prstGeom prst="rect">
            <a:avLst/>
          </a:prstGeom>
          <a:noFill/>
          <a:ln w="0" cmpd="sng">
            <a:noFill/>
            <a:prstDash val="solid"/>
          </a:ln>
        </p:spPr>
        <p:txBody>
          <a:bodyPr vert="horz" lIns="0" tIns="1270" rIns="0" bIns="0" anchor="t"/>
          <a:lstStyle/>
          <a:p>
            <a:pPr marL="0" marR="0" indent="0" algn="ctr">
              <a:lnSpc>
                <a:spcPts val="1400"/>
              </a:lnSpc>
              <a:spcAft>
                <a:spcPts val="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accumulation </a:t>
            </a:r>
            <a:br/>
            <a:r>
              <a:rPr lang="en-US" sz="1150" spc="0">
                <a:solidFill>
                  <a:srgbClr val="000000"/>
                </a:solidFill>
                <a:latin typeface="Tahoma" panose="02020603050405020304" pitchFamily="2"/>
              </a:rPr>
              <a:t>of disability </a:t>
            </a:r>
            <a:br/>
            <a:r>
              <a:rPr lang="en-US" sz="1150" spc="0">
                <a:solidFill>
                  <a:srgbClr val="000000"/>
                </a:solidFill>
                <a:latin typeface="Tahoma" panose="02020603050405020304" pitchFamily="2"/>
              </a:rPr>
              <a:t>from onset </a:t>
            </a:r>
          </a:p>
          <a:p>
            <a:pPr marL="0" marR="0" indent="0" algn="ctr">
              <a:lnSpc>
                <a:spcPts val="1400"/>
              </a:lnSpc>
              <a:spcBef>
                <a:spcPts val="1675"/>
              </a:spcBef>
              <a:spcAft>
                <a:spcPts val="0"/>
              </a:spcAft>
            </a:pPr>
            <a:r>
              <a:rPr lang="en-US" sz="1150" spc="0">
                <a:solidFill>
                  <a:srgbClr val="000000"/>
                </a:solidFill>
                <a:latin typeface="Tahoma" panose="02020603050405020304" pitchFamily="2"/>
              </a:rPr>
              <a:t>(PP) </a:t>
            </a:r>
          </a:p>
          <a:p>
            <a:pPr marL="0" marR="0" indent="0" algn="ctr">
              <a:lnSpc>
                <a:spcPts val="1400"/>
              </a:lnSpc>
              <a:spcBef>
                <a:spcPts val="2565"/>
              </a:spcBef>
              <a:spcAft>
                <a:spcPts val="22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disease </a:t>
            </a:r>
          </a:p>
        </p:txBody>
      </p:sp>
      <p:sp>
        <p:nvSpPr>
          <p:cNvPr id="7" name="Text Placeholder 6"/>
          <p:cNvSpPr>
            <a:spLocks noGrp="1"/>
          </p:cNvSpPr>
          <p:nvPr>
            <p:ph type="body" idx="10"/>
          </p:nvPr>
        </p:nvSpPr>
        <p:spPr>
          <a:xfrm>
            <a:off x="4434840" y="4182110"/>
            <a:ext cx="1487170" cy="904875"/>
          </a:xfrm>
          <a:prstGeom prst="rect">
            <a:avLst/>
          </a:prstGeom>
          <a:noFill/>
          <a:ln w="0" cmpd="sng">
            <a:noFill/>
            <a:prstDash val="solid"/>
          </a:ln>
        </p:spPr>
        <p:txBody>
          <a:bodyPr vert="horz" lIns="0" tIns="3175" rIns="0" bIns="0" anchor="t"/>
          <a:lstStyle/>
          <a:p>
            <a:pPr marL="0" marR="0" indent="0" algn="ctr">
              <a:lnSpc>
                <a:spcPts val="1400"/>
              </a:lnSpc>
              <a:spcAft>
                <a:spcPts val="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accumulation </a:t>
            </a:r>
            <a:br/>
            <a:r>
              <a:rPr lang="en-US" sz="1150" spc="0">
                <a:solidFill>
                  <a:srgbClr val="000000"/>
                </a:solidFill>
                <a:latin typeface="Tahoma" panose="02020603050405020304" pitchFamily="2"/>
              </a:rPr>
              <a:t>of disability after </a:t>
            </a:r>
            <a:br/>
            <a:r>
              <a:rPr lang="en-US" sz="1150" spc="0">
                <a:solidFill>
                  <a:srgbClr val="000000"/>
                </a:solidFill>
                <a:latin typeface="Tahoma" panose="02020603050405020304" pitchFamily="2"/>
              </a:rPr>
              <a:t>initial relapsing </a:t>
            </a:r>
            <a:br/>
            <a:r>
              <a:rPr lang="en-US" sz="1150" spc="0">
                <a:solidFill>
                  <a:srgbClr val="000000"/>
                </a:solidFill>
                <a:latin typeface="Tahoma" panose="02020603050405020304" pitchFamily="2"/>
              </a:rPr>
              <a:t>course </a:t>
            </a:r>
          </a:p>
        </p:txBody>
      </p:sp>
      <p:sp>
        <p:nvSpPr>
          <p:cNvPr id="8" name="Text Placeholder 7"/>
          <p:cNvSpPr>
            <a:spLocks noGrp="1"/>
          </p:cNvSpPr>
          <p:nvPr>
            <p:ph type="body" idx="10"/>
          </p:nvPr>
        </p:nvSpPr>
        <p:spPr>
          <a:xfrm>
            <a:off x="6031865" y="1542415"/>
            <a:ext cx="2197735" cy="2849880"/>
          </a:xfrm>
          <a:prstGeom prst="rect">
            <a:avLst/>
          </a:prstGeom>
          <a:noFill/>
          <a:ln w="0" cmpd="sng">
            <a:noFill/>
            <a:prstDash val="solid"/>
          </a:ln>
        </p:spPr>
        <p:txBody>
          <a:bodyPr vert="horz" lIns="0" tIns="614680" rIns="0" bIns="0" anchor="t"/>
          <a:lstStyle/>
          <a:p>
            <a:pPr marL="0" marR="0" indent="0" algn="l">
              <a:lnSpc>
                <a:spcPts val="1400"/>
              </a:lnSpc>
              <a:spcAft>
                <a:spcPts val="0"/>
              </a:spcAft>
            </a:pPr>
            <a:r>
              <a:rPr lang="en-US" sz="1150" spc="25">
                <a:solidFill>
                  <a:srgbClr val="000000"/>
                </a:solidFill>
                <a:latin typeface="Tahoma" panose="02020603050405020304" pitchFamily="2"/>
              </a:rPr>
              <a:t>Active* and with progression** </a:t>
            </a:r>
          </a:p>
          <a:p>
            <a:pPr marL="0" marR="0" indent="0" algn="l">
              <a:lnSpc>
                <a:spcPts val="1400"/>
              </a:lnSpc>
              <a:spcBef>
                <a:spcPts val="3475"/>
              </a:spcBef>
              <a:spcAft>
                <a:spcPts val="0"/>
              </a:spcAft>
            </a:pPr>
            <a:r>
              <a:rPr lang="en-US" sz="1150" spc="40">
                <a:solidFill>
                  <a:srgbClr val="000000"/>
                </a:solidFill>
                <a:latin typeface="Tahoma" panose="02020603050405020304" pitchFamily="2"/>
              </a:rPr>
              <a:t>Active but without progression </a:t>
            </a:r>
          </a:p>
          <a:p>
            <a:pPr marL="0" marR="0" indent="0" algn="l">
              <a:lnSpc>
                <a:spcPts val="1400"/>
              </a:lnSpc>
              <a:spcBef>
                <a:spcPts val="2850"/>
              </a:spcBef>
              <a:spcAft>
                <a:spcPts val="0"/>
              </a:spcAft>
            </a:pPr>
            <a:r>
              <a:rPr lang="en-US" sz="1150" spc="20">
                <a:solidFill>
                  <a:srgbClr val="000000"/>
                </a:solidFill>
                <a:latin typeface="Tahoma" panose="02020603050405020304" pitchFamily="2"/>
              </a:rPr>
              <a:t>Not active but with progression </a:t>
            </a:r>
          </a:p>
          <a:p>
            <a:pPr marL="0" marR="0" indent="0" algn="l">
              <a:lnSpc>
                <a:spcPts val="1400"/>
              </a:lnSpc>
              <a:spcBef>
                <a:spcPts val="4035"/>
              </a:spcBef>
              <a:spcAft>
                <a:spcPts val="0"/>
              </a:spcAft>
            </a:pPr>
            <a:r>
              <a:rPr lang="en-US" sz="1150" spc="0">
                <a:solidFill>
                  <a:srgbClr val="000000"/>
                </a:solidFill>
                <a:latin typeface="Tahoma" panose="02020603050405020304" pitchFamily="2"/>
              </a:rPr>
              <a:t>Not active and without progression (stable disease) </a:t>
            </a:r>
          </a:p>
        </p:txBody>
      </p:sp>
      <p:sp>
        <p:nvSpPr>
          <p:cNvPr id="9" name="Text Placeholder 8"/>
          <p:cNvSpPr>
            <a:spLocks noGrp="1"/>
          </p:cNvSpPr>
          <p:nvPr>
            <p:ph type="body" idx="10"/>
          </p:nvPr>
        </p:nvSpPr>
        <p:spPr>
          <a:xfrm>
            <a:off x="8521065" y="5191125"/>
            <a:ext cx="93980" cy="18224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en-US" sz="1150" spc="0">
                <a:solidFill>
                  <a:srgbClr val="000000"/>
                </a:solidFill>
                <a:latin typeface="Tahoma" panose="02020603050405020304" pitchFamily="2"/>
              </a:rPr>
              <a:t>I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ayout 3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4175" y="304800"/>
            <a:ext cx="8521700" cy="112522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5255"/>
              </a:spcAft>
            </a:pPr>
            <a:r>
              <a:rPr lang="en-US" sz="2750" b="1" spc="215">
                <a:solidFill>
                  <a:srgbClr val="2F5597"/>
                </a:solidFill>
                <a:latin typeface="Tahoma" panose="02020603050405020304" pitchFamily="2"/>
              </a:rPr>
              <a:t>Today’s Overview </a:t>
            </a:r>
          </a:p>
        </p:txBody>
      </p:sp>
      <p:sp>
        <p:nvSpPr>
          <p:cNvPr id="3" name="Text Placeholder 2"/>
          <p:cNvSpPr>
            <a:spLocks noGrp="1"/>
          </p:cNvSpPr>
          <p:nvPr>
            <p:ph type="body" idx="10"/>
          </p:nvPr>
        </p:nvSpPr>
        <p:spPr>
          <a:xfrm>
            <a:off x="260985" y="1430020"/>
            <a:ext cx="8521700" cy="4671060"/>
          </a:xfrm>
          <a:prstGeom prst="rect">
            <a:avLst/>
          </a:prstGeom>
          <a:noFill/>
          <a:ln w="0" cmpd="sng">
            <a:noFill/>
            <a:prstDash val="solid"/>
          </a:ln>
        </p:spPr>
        <p:txBody>
          <a:bodyPr vert="horz" lIns="0" tIns="32385" rIns="0" bIns="0" anchor="t"/>
          <a:lstStyle/>
          <a:p>
            <a:pPr marL="228600" marR="228600" indent="0" algn="l">
              <a:lnSpc>
                <a:spcPts val="1900"/>
              </a:lnSpc>
              <a:spcAft>
                <a:spcPts val="0"/>
              </a:spcAft>
            </a:pPr>
            <a:r>
              <a:rPr lang="en-US" sz="1500" b="1" spc="0">
                <a:solidFill>
                  <a:srgbClr val="A6A6A6"/>
                </a:solidFill>
                <a:latin typeface="Tahoma" panose="02020603050405020304" pitchFamily="2"/>
              </a:rPr>
              <a:t>Objective 1: </a:t>
            </a:r>
            <a:r>
              <a:rPr lang="en-US" sz="1650" spc="0">
                <a:solidFill>
                  <a:srgbClr val="A6A6A6"/>
                </a:solidFill>
                <a:latin typeface="Tahoma" panose="02020603050405020304" pitchFamily="2"/>
              </a:rPr>
              <a:t>To learn about the role of conventional imaging in diagnosing and monitoring disease changes in multiple sclerosis (MS). </a:t>
            </a:r>
          </a:p>
          <a:p>
            <a:pPr marL="228600" marR="228600" indent="0" algn="l">
              <a:lnSpc>
                <a:spcPts val="1900"/>
              </a:lnSpc>
              <a:spcBef>
                <a:spcPts val="4895"/>
              </a:spcBef>
              <a:spcAft>
                <a:spcPts val="0"/>
              </a:spcAft>
            </a:pPr>
            <a:r>
              <a:rPr lang="en-US" sz="1500" b="1" spc="85">
                <a:solidFill>
                  <a:srgbClr val="A6A6A6"/>
                </a:solidFill>
                <a:latin typeface="Tahoma" panose="02020603050405020304" pitchFamily="2"/>
              </a:rPr>
              <a:t>Objective 2: </a:t>
            </a:r>
            <a:r>
              <a:rPr lang="en-US" sz="1650" spc="85">
                <a:solidFill>
                  <a:srgbClr val="A6A6A6"/>
                </a:solidFill>
                <a:latin typeface="Tahoma" panose="02020603050405020304" pitchFamily="2"/>
              </a:rPr>
              <a:t>To learn about the role of non-conventional imaging in uncovering pathological changes leading to disease progression in MS. </a:t>
            </a:r>
          </a:p>
          <a:p>
            <a:pPr marL="228600" marR="0" indent="0" algn="l">
              <a:lnSpc>
                <a:spcPts val="1900"/>
              </a:lnSpc>
              <a:spcBef>
                <a:spcPts val="5170"/>
              </a:spcBef>
              <a:spcAft>
                <a:spcPts val="16890"/>
              </a:spcAft>
            </a:pPr>
            <a:r>
              <a:rPr lang="en-US" sz="1500" b="1" spc="70">
                <a:solidFill>
                  <a:srgbClr val="99773D"/>
                </a:solidFill>
                <a:latin typeface="Tahoma" panose="02020603050405020304" pitchFamily="2"/>
              </a:rPr>
              <a:t>Objective 3:</a:t>
            </a:r>
            <a:r>
              <a:rPr lang="en-US" sz="1650" spc="70">
                <a:solidFill>
                  <a:srgbClr val="000000"/>
                </a:solidFill>
                <a:latin typeface="Tahoma" panose="02020603050405020304" pitchFamily="2"/>
              </a:rPr>
              <a:t> To understand the role of precision medicine in MS.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layout 33">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603375" y="1789430"/>
            <a:ext cx="5897880" cy="569595"/>
          </a:xfrm>
          <a:prstGeom prst="rect">
            <a:avLst/>
          </a:prstGeom>
          <a:noFill/>
          <a:ln w="0" cmpd="sng">
            <a:noFill/>
            <a:prstDash val="solid"/>
          </a:ln>
        </p:spPr>
        <p:txBody>
          <a:bodyPr vert="horz" lIns="0" tIns="0" rIns="0" bIns="0" anchor="t">
            <a:normAutofit fontScale="95000"/>
          </a:bodyPr>
          <a:lstStyle/>
          <a:p>
            <a:pPr marL="0" marR="0" indent="0" algn="ctr">
              <a:lnSpc>
                <a:spcPts val="4400"/>
              </a:lnSpc>
              <a:spcAft>
                <a:spcPts val="0"/>
              </a:spcAft>
            </a:pPr>
            <a:r>
              <a:rPr lang="en-US" sz="3350" b="1" spc="220">
                <a:solidFill>
                  <a:srgbClr val="2F5597"/>
                </a:solidFill>
                <a:latin typeface="Tahoma" panose="02020603050405020304" pitchFamily="2"/>
              </a:rPr>
              <a:t>Questions and Thank you </a:t>
            </a:r>
          </a:p>
        </p:txBody>
      </p:sp>
      <p:sp>
        <p:nvSpPr>
          <p:cNvPr id="5" name="Text Placeholder 4"/>
          <p:cNvSpPr>
            <a:spLocks noGrp="1"/>
          </p:cNvSpPr>
          <p:nvPr>
            <p:ph type="body" idx="10"/>
          </p:nvPr>
        </p:nvSpPr>
        <p:spPr>
          <a:xfrm>
            <a:off x="3666490" y="5822315"/>
            <a:ext cx="1792605" cy="267970"/>
          </a:xfrm>
          <a:prstGeom prst="rect">
            <a:avLst/>
          </a:prstGeom>
          <a:noFill/>
          <a:ln w="0" cmpd="sng">
            <a:noFill/>
            <a:prstDash val="solid"/>
          </a:ln>
        </p:spPr>
        <p:txBody>
          <a:bodyPr vert="horz" lIns="0" tIns="0" rIns="0" bIns="0" anchor="t">
            <a:normAutofit fontScale="95000"/>
          </a:bodyPr>
          <a:lstStyle/>
          <a:p>
            <a:pPr marL="0" marR="0" indent="0" algn="ctr">
              <a:lnSpc>
                <a:spcPts val="2100"/>
              </a:lnSpc>
              <a:spcAft>
                <a:spcPts val="55"/>
              </a:spcAft>
            </a:pPr>
            <a:r>
              <a:rPr lang="en-US" sz="1800" spc="100">
                <a:solidFill>
                  <a:srgbClr val="4E4E4E"/>
                </a:solidFill>
                <a:latin typeface="Times New Roman" panose="02020603050405020304" pitchFamily="1"/>
              </a:rPr>
              <a:t>January 16, 2024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382905" y="304800"/>
            <a:ext cx="8534400" cy="609600"/>
          </a:xfrm>
          <a:prstGeom prst="rect">
            <a:avLst/>
          </a:prstGeom>
          <a:noFill/>
          <a:ln w="0" cmpd="sng">
            <a:noFill/>
            <a:prstDash val="solid"/>
          </a:ln>
        </p:spPr>
        <p:txBody>
          <a:bodyPr vert="horz" lIns="0" tIns="0" rIns="0" bIns="0" anchor="t">
            <a:normAutofit fontScale="95000"/>
          </a:bodyPr>
          <a:lstStyle/>
          <a:p>
            <a:pPr marL="0" marR="0" indent="0" algn="ctr">
              <a:lnSpc>
                <a:spcPts val="3400"/>
              </a:lnSpc>
              <a:spcAft>
                <a:spcPts val="1420"/>
              </a:spcAft>
            </a:pPr>
            <a:r>
              <a:rPr lang="en-US" sz="2750" b="1" spc="165">
                <a:solidFill>
                  <a:srgbClr val="2F5597"/>
                </a:solidFill>
                <a:latin typeface="Tahoma" panose="02020603050405020304" pitchFamily="2"/>
              </a:rPr>
              <a:t>MS Prevalence around the World </a:t>
            </a:r>
          </a:p>
        </p:txBody>
      </p:sp>
      <p:sp>
        <p:nvSpPr>
          <p:cNvPr id="6" name="Text Placeholder 5"/>
          <p:cNvSpPr>
            <a:spLocks noGrp="1"/>
          </p:cNvSpPr>
          <p:nvPr>
            <p:ph type="body" idx="10"/>
          </p:nvPr>
        </p:nvSpPr>
        <p:spPr>
          <a:xfrm>
            <a:off x="5160010" y="5856605"/>
            <a:ext cx="3733800" cy="244475"/>
          </a:xfrm>
          <a:prstGeom prst="rect">
            <a:avLst/>
          </a:prstGeom>
          <a:noFill/>
          <a:ln w="0" cmpd="sng">
            <a:noFill/>
            <a:prstDash val="solid"/>
          </a:ln>
        </p:spPr>
        <p:txBody>
          <a:bodyPr vert="horz" lIns="0" tIns="0" rIns="0" bIns="0" anchor="t"/>
          <a:lstStyle/>
          <a:p>
            <a:pPr marL="0" marR="0" indent="0" algn="l">
              <a:lnSpc>
                <a:spcPts val="1300"/>
              </a:lnSpc>
              <a:spcAft>
                <a:spcPts val="585"/>
              </a:spcAft>
            </a:pPr>
            <a:r>
              <a:rPr lang="en-US" sz="1100" i="1" spc="45">
                <a:solidFill>
                  <a:srgbClr val="99773D"/>
                </a:solidFill>
                <a:latin typeface="Arial" panose="02020603050405020304" pitchFamily="2"/>
              </a:rPr>
              <a:t>Courtesy of Alberto Ascherio and Kassandra Munger.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018030" y="6294120"/>
            <a:ext cx="2505075" cy="222250"/>
          </a:xfrm>
          <a:prstGeom prst="rect">
            <a:avLst/>
          </a:prstGeom>
          <a:solidFill>
            <a:srgbClr val="FFFFFF"/>
          </a:solidFill>
          <a:ln w="0" cmpd="sng">
            <a:noFill/>
            <a:prstDash val="solid"/>
          </a:ln>
        </p:spPr>
        <p:txBody>
          <a:bodyPr vert="horz" lIns="0" tIns="0" rIns="0" bIns="0" anchor="t"/>
          <a:lstStyle/>
          <a:p>
            <a:pPr marL="0" marR="0" indent="0" algn="l">
              <a:lnSpc>
                <a:spcPts val="1700"/>
              </a:lnSpc>
              <a:spcAft>
                <a:spcPts val="0"/>
              </a:spcAft>
            </a:pPr>
            <a:r>
              <a:rPr lang="en-US" sz="1100" b="1" spc="-5">
                <a:solidFill>
                  <a:srgbClr val="000000"/>
                </a:solidFill>
                <a:latin typeface="Verdana" panose="02020603050405020304" pitchFamily="2"/>
              </a:rPr>
              <a:t>VANDERBILT</a:t>
            </a:r>
            <a:r>
              <a:rPr lang="en-US" sz="1100" b="1" spc="-5">
                <a:solidFill>
                  <a:srgbClr val="99773C"/>
                </a:solidFill>
                <a:latin typeface="Verdana" panose="02020603050405020304" pitchFamily="2"/>
              </a:rPr>
              <a:t> V</a:t>
            </a:r>
            <a:r>
              <a:rPr lang="en-US" sz="1100" b="1" spc="-5">
                <a:solidFill>
                  <a:srgbClr val="000000"/>
                </a:solidFill>
                <a:latin typeface="Verdana" panose="02020603050405020304" pitchFamily="2"/>
              </a:rPr>
              <a:t> U N IVE RS I TY </a:t>
            </a:r>
          </a:p>
        </p:txBody>
      </p:sp>
      <p:sp>
        <p:nvSpPr>
          <p:cNvPr id="5" name="Text Placeholder 4"/>
          <p:cNvSpPr>
            <a:spLocks noGrp="1"/>
          </p:cNvSpPr>
          <p:nvPr>
            <p:ph type="body" idx="10"/>
          </p:nvPr>
        </p:nvSpPr>
        <p:spPr>
          <a:xfrm>
            <a:off x="6803390" y="6260465"/>
            <a:ext cx="2120900" cy="128270"/>
          </a:xfrm>
          <a:prstGeom prst="rect">
            <a:avLst/>
          </a:prstGeom>
          <a:solidFill>
            <a:srgbClr val="FFFFFF"/>
          </a:solidFill>
          <a:ln w="0" cmpd="sng">
            <a:noFill/>
            <a:prstDash val="solid"/>
          </a:ln>
        </p:spPr>
        <p:txBody>
          <a:bodyPr vert="horz" lIns="0" tIns="0" rIns="0" bIns="0" anchor="t"/>
          <a:lstStyle/>
          <a:p>
            <a:pPr marL="0" marR="0" indent="0" algn="l">
              <a:lnSpc>
                <a:spcPts val="1000"/>
              </a:lnSpc>
              <a:spcAft>
                <a:spcPts val="0"/>
              </a:spcAft>
            </a:pPr>
            <a:r>
              <a:rPr lang="en-US" sz="950" spc="-35">
                <a:solidFill>
                  <a:srgbClr val="000000"/>
                </a:solidFill>
                <a:latin typeface="Verdana" panose="02020603050405020304" pitchFamily="2"/>
              </a:rPr>
              <a:t>U.S. Department of Veterans Affairs </a:t>
            </a:r>
          </a:p>
        </p:txBody>
      </p:sp>
      <p:sp>
        <p:nvSpPr>
          <p:cNvPr id="6" name="Text Placeholder 5"/>
          <p:cNvSpPr>
            <a:spLocks noGrp="1"/>
          </p:cNvSpPr>
          <p:nvPr>
            <p:ph type="body" idx="10"/>
          </p:nvPr>
        </p:nvSpPr>
        <p:spPr>
          <a:xfrm>
            <a:off x="4968240" y="6321425"/>
            <a:ext cx="597535" cy="344805"/>
          </a:xfrm>
          <a:prstGeom prst="rect">
            <a:avLst/>
          </a:prstGeom>
          <a:solidFill>
            <a:srgbClr val="FFFFFF"/>
          </a:solidFill>
          <a:ln w="0" cmpd="sng">
            <a:noFill/>
            <a:prstDash val="solid"/>
          </a:ln>
        </p:spPr>
        <p:txBody>
          <a:bodyPr vert="horz" lIns="0" tIns="0" rIns="0" bIns="0" anchor="t">
            <a:normAutofit fontScale="90000"/>
          </a:bodyPr>
          <a:lstStyle/>
          <a:p>
            <a:pPr marL="0" marR="0" indent="0" algn="l">
              <a:lnSpc>
                <a:spcPts val="2700"/>
              </a:lnSpc>
              <a:spcAft>
                <a:spcPts val="0"/>
              </a:spcAft>
            </a:pPr>
            <a:r>
              <a:rPr lang="en-US" sz="3600" b="1" spc="-265">
                <a:solidFill>
                  <a:srgbClr val="000000"/>
                </a:solidFill>
                <a:latin typeface="Verdana" panose="02020603050405020304" pitchFamily="2"/>
              </a:rPr>
              <a:t>VA </a:t>
            </a:r>
          </a:p>
        </p:txBody>
      </p:sp>
      <p:sp>
        <p:nvSpPr>
          <p:cNvPr id="7" name="Text Placeholder 6"/>
          <p:cNvSpPr>
            <a:spLocks noGrp="1"/>
          </p:cNvSpPr>
          <p:nvPr>
            <p:ph type="body" idx="10"/>
          </p:nvPr>
        </p:nvSpPr>
        <p:spPr>
          <a:xfrm>
            <a:off x="405130" y="6544310"/>
            <a:ext cx="807720" cy="182880"/>
          </a:xfrm>
          <a:prstGeom prst="rect">
            <a:avLst/>
          </a:prstGeom>
          <a:solidFill>
            <a:srgbClr val="FFFFFF"/>
          </a:solidFill>
          <a:ln w="0" cmpd="sng">
            <a:noFill/>
            <a:prstDash val="solid"/>
          </a:ln>
        </p:spPr>
        <p:txBody>
          <a:bodyPr vert="horz" lIns="0" tIns="0" rIns="0" bIns="0" anchor="t"/>
          <a:lstStyle/>
          <a:p>
            <a:pPr marL="274320" marR="0" indent="0" algn="l">
              <a:lnSpc>
                <a:spcPts val="700"/>
              </a:lnSpc>
              <a:spcAft>
                <a:spcPts val="0"/>
              </a:spcAft>
            </a:pPr>
            <a:r>
              <a:rPr lang="en-US" sz="750" b="1" spc="0">
                <a:solidFill>
                  <a:srgbClr val="45BD12"/>
                </a:solidFill>
                <a:latin typeface="Verdana" panose="02020603050405020304" pitchFamily="2"/>
              </a:rPr>
              <a:t>Neuroimaging Unit </a:t>
            </a:r>
          </a:p>
        </p:txBody>
      </p:sp>
      <p:sp>
        <p:nvSpPr>
          <p:cNvPr id="8" name="Text Placeholder 7"/>
          <p:cNvSpPr>
            <a:spLocks noGrp="1"/>
          </p:cNvSpPr>
          <p:nvPr>
            <p:ph type="body" idx="10"/>
          </p:nvPr>
        </p:nvSpPr>
        <p:spPr>
          <a:xfrm>
            <a:off x="2618105" y="6635750"/>
            <a:ext cx="1307465" cy="88265"/>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950" b="1" spc="60">
                <a:solidFill>
                  <a:srgbClr val="000000"/>
                </a:solidFill>
                <a:latin typeface="Times New Roman" panose="02020603050405020304" pitchFamily="1"/>
              </a:rPr>
              <a:t>MEDICAL CENTER </a:t>
            </a:r>
          </a:p>
        </p:txBody>
      </p:sp>
      <p:sp>
        <p:nvSpPr>
          <p:cNvPr id="9" name="Text Placeholder 8"/>
          <p:cNvSpPr>
            <a:spLocks noGrp="1"/>
          </p:cNvSpPr>
          <p:nvPr>
            <p:ph type="body" idx="10"/>
          </p:nvPr>
        </p:nvSpPr>
        <p:spPr>
          <a:xfrm>
            <a:off x="6797040" y="6477000"/>
            <a:ext cx="2038985" cy="262255"/>
          </a:xfrm>
          <a:prstGeom prst="rect">
            <a:avLst/>
          </a:prstGeom>
          <a:solidFill>
            <a:srgbClr val="FFFFFF"/>
          </a:solidFill>
          <a:ln w="0" cmpd="sng">
            <a:noFill/>
            <a:prstDash val="solid"/>
          </a:ln>
        </p:spPr>
        <p:txBody>
          <a:bodyPr vert="horz" lIns="0" tIns="0" rIns="0" bIns="0" anchor="t"/>
          <a:lstStyle/>
          <a:p>
            <a:pPr marL="0" marR="0" indent="0" algn="l">
              <a:lnSpc>
                <a:spcPts val="1000"/>
              </a:lnSpc>
              <a:spcAft>
                <a:spcPts val="0"/>
              </a:spcAft>
            </a:pPr>
            <a:r>
              <a:rPr lang="en-US" sz="950" spc="0">
                <a:solidFill>
                  <a:srgbClr val="000000"/>
                </a:solidFill>
                <a:latin typeface="Verdana" panose="02020603050405020304" pitchFamily="2"/>
              </a:rPr>
              <a:t>Veterans Health Administration </a:t>
            </a:r>
          </a:p>
          <a:p>
            <a:pPr marL="0" marR="0" indent="0" algn="l">
              <a:lnSpc>
                <a:spcPts val="1000"/>
              </a:lnSpc>
              <a:spcBef>
                <a:spcPts val="30"/>
              </a:spcBef>
              <a:spcAft>
                <a:spcPts val="20"/>
              </a:spcAft>
            </a:pPr>
            <a:r>
              <a:rPr lang="en-US" sz="750" spc="10">
                <a:solidFill>
                  <a:srgbClr val="000000"/>
                </a:solidFill>
                <a:latin typeface="Verdana" panose="02020603050405020304" pitchFamily="2"/>
              </a:rPr>
              <a:t>Multiple Sclerosis Centers of Excellence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09270" y="5429250"/>
            <a:ext cx="7957820" cy="556895"/>
          </a:xfrm>
          <a:prstGeom prst="rect">
            <a:avLst/>
          </a:prstGeom>
          <a:noFill/>
          <a:ln w="0" cmpd="sng">
            <a:noFill/>
            <a:prstDash val="solid"/>
          </a:ln>
        </p:spPr>
        <p:txBody>
          <a:bodyPr vert="horz" lIns="0" tIns="1270" rIns="0" bIns="0" anchor="t"/>
          <a:lstStyle/>
          <a:p>
            <a:pPr marL="0" marR="0" indent="0" algn="l">
              <a:lnSpc>
                <a:spcPts val="1400"/>
              </a:lnSpc>
              <a:spcAft>
                <a:spcPts val="0"/>
              </a:spcAft>
            </a:pPr>
            <a:r>
              <a:rPr lang="en-US" sz="1100" spc="50">
                <a:solidFill>
                  <a:srgbClr val="99773D"/>
                </a:solidFill>
                <a:latin typeface="Tahoma" panose="02020603050405020304" pitchFamily="2"/>
              </a:rPr>
              <a:t>Bagnato F, Hametner S, Pennell D, Dortch R, Dula AN, Pawate S, Smith SA, Lassmann H, Gore JC, Welch EB. 7T MRI-Histologic Correlation Study of Low Specific Absorption Rate T2-Weighted GRASE Sequences in the Detection of White Matter Involvement in Multiple Sclerosis. J Neuroimaging. 2015 </a:t>
            </a:r>
          </a:p>
        </p:txBody>
      </p:sp>
      <p:sp>
        <p:nvSpPr>
          <p:cNvPr id="5" name="Text Placeholder 4"/>
          <p:cNvSpPr>
            <a:spLocks noGrp="1"/>
          </p:cNvSpPr>
          <p:nvPr>
            <p:ph type="body" idx="10"/>
          </p:nvPr>
        </p:nvSpPr>
        <p:spPr>
          <a:xfrm>
            <a:off x="5617210" y="1068705"/>
            <a:ext cx="2661285" cy="3103880"/>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35">
                <a:solidFill>
                  <a:srgbClr val="4E4E4E"/>
                </a:solidFill>
                <a:latin typeface="Calibri" panose="02020603050405020304" pitchFamily="2"/>
              </a:rPr>
              <a:t>Cortical demyelination </a:t>
            </a:r>
          </a:p>
          <a:p>
            <a:pPr marL="0" marR="0" indent="0" algn="l">
              <a:lnSpc>
                <a:spcPts val="1900"/>
              </a:lnSpc>
              <a:spcBef>
                <a:spcPts val="5730"/>
              </a:spcBef>
              <a:spcAft>
                <a:spcPts val="0"/>
              </a:spcAft>
            </a:pPr>
            <a:r>
              <a:rPr lang="en-US" sz="1800" spc="-35">
                <a:solidFill>
                  <a:srgbClr val="4E4E4E"/>
                </a:solidFill>
                <a:latin typeface="Calibri" panose="02020603050405020304" pitchFamily="2"/>
              </a:rPr>
              <a:t>Cortical re-myelination </a:t>
            </a:r>
          </a:p>
          <a:p>
            <a:pPr marL="0" marR="0" indent="0" algn="l">
              <a:lnSpc>
                <a:spcPts val="1900"/>
              </a:lnSpc>
              <a:spcBef>
                <a:spcPts val="5540"/>
              </a:spcBef>
              <a:spcAft>
                <a:spcPts val="0"/>
              </a:spcAft>
            </a:pPr>
            <a:r>
              <a:rPr lang="en-US" sz="1800" spc="-50">
                <a:solidFill>
                  <a:srgbClr val="4E4E4E"/>
                </a:solidFill>
                <a:latin typeface="Calibri" panose="02020603050405020304" pitchFamily="2"/>
              </a:rPr>
              <a:t>White Matter demyelination </a:t>
            </a:r>
          </a:p>
          <a:p>
            <a:pPr marL="0" marR="0" indent="0" algn="l">
              <a:lnSpc>
                <a:spcPts val="1900"/>
              </a:lnSpc>
              <a:spcBef>
                <a:spcPts val="5540"/>
              </a:spcBef>
              <a:spcAft>
                <a:spcPts val="0"/>
              </a:spcAft>
            </a:pPr>
            <a:r>
              <a:rPr lang="en-US" sz="1800" spc="-55">
                <a:solidFill>
                  <a:srgbClr val="4E4E4E"/>
                </a:solidFill>
                <a:latin typeface="Calibri" panose="02020603050405020304" pitchFamily="2"/>
              </a:rPr>
              <a:t>White Matter re-myelination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2400" y="685800"/>
            <a:ext cx="8930640" cy="987425"/>
          </a:xfrm>
          <a:prstGeom prst="rect">
            <a:avLst/>
          </a:prstGeom>
          <a:noFill/>
          <a:ln w="0" cmpd="sng">
            <a:noFill/>
            <a:prstDash val="solid"/>
          </a:ln>
        </p:spPr>
        <p:txBody>
          <a:bodyPr vert="horz" lIns="0" tIns="0" rIns="0" bIns="0" anchor="t"/>
          <a:lstStyle/>
          <a:p>
            <a:pPr marL="0" marR="0" indent="0" algn="ctr">
              <a:lnSpc>
                <a:spcPts val="4900"/>
              </a:lnSpc>
              <a:spcAft>
                <a:spcPts val="4065"/>
              </a:spcAft>
            </a:pPr>
            <a:r>
              <a:rPr lang="en-US" sz="3900" spc="95">
                <a:solidFill>
                  <a:srgbClr val="FFFFFF"/>
                </a:solidFill>
                <a:latin typeface="Tahoma" panose="02020603050405020304" pitchFamily="2"/>
              </a:rPr>
              <a:t>MS Clinical Course </a:t>
            </a:r>
          </a:p>
        </p:txBody>
      </p:sp>
      <p:sp>
        <p:nvSpPr>
          <p:cNvPr id="4" name="Text Placeholder 3"/>
          <p:cNvSpPr>
            <a:spLocks noGrp="1"/>
          </p:cNvSpPr>
          <p:nvPr>
            <p:ph type="body" idx="10"/>
          </p:nvPr>
        </p:nvSpPr>
        <p:spPr>
          <a:xfrm>
            <a:off x="1273810" y="1673225"/>
            <a:ext cx="7574280" cy="192405"/>
          </a:xfrm>
          <a:prstGeom prst="rect">
            <a:avLst/>
          </a:prstGeom>
          <a:noFill/>
          <a:ln w="0" cmpd="sng">
            <a:noFill/>
            <a:prstDash val="solid"/>
          </a:ln>
        </p:spPr>
        <p:txBody>
          <a:bodyPr vert="horz" lIns="0" tIns="0" rIns="0" bIns="0" anchor="t"/>
          <a:lstStyle/>
          <a:p>
            <a:pPr marL="0" marR="0" indent="0" algn="l">
              <a:lnSpc>
                <a:spcPts val="1500"/>
              </a:lnSpc>
              <a:spcAft>
                <a:spcPts val="20"/>
              </a:spcAft>
              <a:tabLst>
                <a:tab pos="1874520" algn="l"/>
                <a:tab pos="7589520" algn="r"/>
              </a:tabLst>
            </a:pPr>
            <a:r>
              <a:rPr lang="en-US" sz="1300" spc="0">
                <a:solidFill>
                  <a:srgbClr val="FFFF00"/>
                </a:solidFill>
                <a:latin typeface="Tahoma" panose="02020603050405020304" pitchFamily="2"/>
              </a:rPr>
              <a:t>Pre-clinical phase Relapsing-Remitting MS (RRMS) Secondary-Progressive MS (SPMS) </a:t>
            </a:r>
          </a:p>
        </p:txBody>
      </p:sp>
      <p:sp>
        <p:nvSpPr>
          <p:cNvPr id="5" name="Text Placeholder 4"/>
          <p:cNvSpPr>
            <a:spLocks noGrp="1"/>
          </p:cNvSpPr>
          <p:nvPr>
            <p:ph type="body" idx="10"/>
          </p:nvPr>
        </p:nvSpPr>
        <p:spPr>
          <a:xfrm>
            <a:off x="158750" y="1819910"/>
            <a:ext cx="600075" cy="2684780"/>
          </a:xfrm>
          <a:prstGeom prst="rect">
            <a:avLst/>
          </a:prstGeom>
          <a:noFill/>
          <a:ln w="0" cmpd="sng">
            <a:noFill/>
            <a:prstDash val="solid"/>
          </a:ln>
        </p:spPr>
        <p:txBody>
          <a:bodyPr vert="vert270" lIns="0" tIns="0" rIns="66675" bIns="0" anchor="t">
            <a:normAutofit fontScale="95000"/>
          </a:bodyPr>
          <a:lstStyle/>
          <a:p>
            <a:pPr marL="0" marR="0" indent="0" algn="l">
              <a:lnSpc>
                <a:spcPts val="1500"/>
              </a:lnSpc>
              <a:spcAft>
                <a:spcPts val="0"/>
              </a:spcAft>
            </a:pPr>
            <a:r>
              <a:rPr lang="en-US" sz="1950" spc="0">
                <a:solidFill>
                  <a:srgbClr val="FFFFFF"/>
                </a:solidFill>
                <a:latin typeface="Tahoma" panose="02020603050405020304" pitchFamily="2"/>
              </a:rPr>
              <a:t>EXPANDED DISABILITY </a:t>
            </a:r>
          </a:p>
          <a:p>
            <a:pPr marL="0" marR="0" indent="0" algn="l">
              <a:lnSpc>
                <a:spcPts val="1800"/>
              </a:lnSpc>
              <a:spcBef>
                <a:spcPts val="860"/>
              </a:spcBef>
              <a:spcAft>
                <a:spcPts val="0"/>
              </a:spcAft>
            </a:pPr>
            <a:r>
              <a:rPr lang="en-US" sz="1950" spc="0">
                <a:solidFill>
                  <a:srgbClr val="FFFFFF"/>
                </a:solidFill>
                <a:latin typeface="Tahoma" panose="02020603050405020304" pitchFamily="2"/>
              </a:rPr>
              <a:t>STATUS SCALE (EDSS) </a:t>
            </a:r>
          </a:p>
        </p:txBody>
      </p:sp>
      <p:sp>
        <p:nvSpPr>
          <p:cNvPr id="8" name="Text Placeholder 7"/>
          <p:cNvSpPr>
            <a:spLocks noGrp="1"/>
          </p:cNvSpPr>
          <p:nvPr>
            <p:ph type="body" idx="10"/>
          </p:nvPr>
        </p:nvSpPr>
        <p:spPr>
          <a:xfrm>
            <a:off x="202565" y="5290820"/>
            <a:ext cx="521970" cy="290830"/>
          </a:xfrm>
          <a:prstGeom prst="rect">
            <a:avLst/>
          </a:prstGeom>
          <a:noFill/>
          <a:ln w="0" cmpd="sng">
            <a:noFill/>
            <a:prstDash val="solid"/>
          </a:ln>
        </p:spPr>
        <p:txBody>
          <a:bodyPr vert="horz" lIns="0" tIns="4445" rIns="0" bIns="0" anchor="t"/>
          <a:lstStyle/>
          <a:p>
            <a:pPr marL="0" marR="0" indent="0" algn="l">
              <a:lnSpc>
                <a:spcPts val="2200"/>
              </a:lnSpc>
              <a:spcAft>
                <a:spcPts val="0"/>
              </a:spcAft>
            </a:pPr>
            <a:r>
              <a:rPr lang="en-US" sz="1900" spc="0">
                <a:solidFill>
                  <a:srgbClr val="FFCC99"/>
                </a:solidFill>
                <a:latin typeface="Tahoma" panose="02020603050405020304" pitchFamily="2"/>
              </a:rPr>
              <a:t>MRI </a:t>
            </a:r>
          </a:p>
        </p:txBody>
      </p:sp>
      <p:sp>
        <p:nvSpPr>
          <p:cNvPr id="9" name="Text Placeholder 8"/>
          <p:cNvSpPr>
            <a:spLocks noGrp="1"/>
          </p:cNvSpPr>
          <p:nvPr>
            <p:ph type="body" idx="10"/>
          </p:nvPr>
        </p:nvSpPr>
        <p:spPr>
          <a:xfrm>
            <a:off x="152400" y="5976620"/>
            <a:ext cx="8915400" cy="360680"/>
          </a:xfrm>
          <a:prstGeom prst="rect">
            <a:avLst/>
          </a:prstGeom>
          <a:noFill/>
          <a:ln w="0" cmpd="sng">
            <a:noFill/>
            <a:prstDash val="solid"/>
          </a:ln>
        </p:spPr>
        <p:txBody>
          <a:bodyPr vert="horz" lIns="0" tIns="4445" rIns="0" bIns="0" anchor="t"/>
          <a:lstStyle/>
          <a:p>
            <a:pPr marL="0" marR="0" indent="0" algn="ctr">
              <a:lnSpc>
                <a:spcPts val="2300"/>
              </a:lnSpc>
              <a:spcAft>
                <a:spcPts val="545"/>
              </a:spcAft>
            </a:pPr>
            <a:r>
              <a:rPr lang="en-US" sz="1900" spc="0">
                <a:solidFill>
                  <a:srgbClr val="FFFFFF"/>
                </a:solidFill>
                <a:latin typeface="Tahoma" panose="02020603050405020304" pitchFamily="2"/>
              </a:rPr>
              <a:t>TIME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10185" y="1885950"/>
            <a:ext cx="6876415" cy="308610"/>
          </a:xfrm>
          <a:prstGeom prst="rect">
            <a:avLst/>
          </a:prstGeom>
          <a:noFill/>
          <a:ln w="0" cmpd="sng">
            <a:noFill/>
            <a:prstDash val="solid"/>
          </a:ln>
        </p:spPr>
        <p:txBody>
          <a:bodyPr vert="horz" lIns="0" tIns="0" rIns="0" bIns="0" anchor="t"/>
          <a:lstStyle/>
          <a:p>
            <a:pPr marL="0" marR="0" indent="0" algn="l">
              <a:lnSpc>
                <a:spcPts val="2400"/>
              </a:lnSpc>
              <a:spcAft>
                <a:spcPts val="25"/>
              </a:spcAft>
              <a:tabLst>
                <a:tab pos="6903720" algn="r"/>
              </a:tabLst>
            </a:pPr>
            <a:r>
              <a:rPr lang="en-US" sz="1750" spc="0">
                <a:solidFill>
                  <a:srgbClr val="1B24DB"/>
                </a:solidFill>
                <a:latin typeface="Tahoma" panose="02020603050405020304" pitchFamily="2"/>
              </a:rPr>
              <a:t>Complement factors Antibodies Toxic products </a:t>
            </a:r>
          </a:p>
        </p:txBody>
      </p:sp>
      <p:sp>
        <p:nvSpPr>
          <p:cNvPr id="5" name="Text Placeholder 4"/>
          <p:cNvSpPr>
            <a:spLocks noGrp="1"/>
          </p:cNvSpPr>
          <p:nvPr>
            <p:ph type="body" idx="10"/>
          </p:nvPr>
        </p:nvSpPr>
        <p:spPr>
          <a:xfrm>
            <a:off x="3151505" y="2900680"/>
            <a:ext cx="1435735" cy="311150"/>
          </a:xfrm>
          <a:prstGeom prst="rect">
            <a:avLst/>
          </a:prstGeom>
          <a:noFill/>
          <a:ln w="0" cmpd="sng">
            <a:noFill/>
            <a:prstDash val="solid"/>
          </a:ln>
        </p:spPr>
        <p:txBody>
          <a:bodyPr vert="horz" lIns="0" tIns="0" rIns="0" bIns="0" anchor="t"/>
          <a:lstStyle/>
          <a:p>
            <a:pPr marL="0" marR="0" indent="0" algn="l">
              <a:lnSpc>
                <a:spcPts val="2400"/>
              </a:lnSpc>
              <a:spcAft>
                <a:spcPts val="45"/>
              </a:spcAft>
            </a:pPr>
            <a:r>
              <a:rPr lang="en-US" sz="2050" spc="-30">
                <a:solidFill>
                  <a:srgbClr val="FF222E"/>
                </a:solidFill>
                <a:latin typeface="Arial" panose="02020603050405020304" pitchFamily="2"/>
              </a:rPr>
              <a:t>IFN-gamma </a:t>
            </a:r>
          </a:p>
        </p:txBody>
      </p:sp>
      <p:sp>
        <p:nvSpPr>
          <p:cNvPr id="6" name="Text Placeholder 5"/>
          <p:cNvSpPr>
            <a:spLocks noGrp="1"/>
          </p:cNvSpPr>
          <p:nvPr>
            <p:ph type="body" idx="10"/>
          </p:nvPr>
        </p:nvSpPr>
        <p:spPr>
          <a:xfrm>
            <a:off x="514985" y="3357880"/>
            <a:ext cx="2861945" cy="521335"/>
          </a:xfrm>
          <a:prstGeom prst="rect">
            <a:avLst/>
          </a:prstGeom>
          <a:noFill/>
          <a:ln w="0" cmpd="sng">
            <a:noFill/>
            <a:prstDash val="solid"/>
          </a:ln>
        </p:spPr>
        <p:txBody>
          <a:bodyPr vert="horz" lIns="0" tIns="0" rIns="0" bIns="0" anchor="t"/>
          <a:lstStyle/>
          <a:p>
            <a:pPr marL="0" marR="0" indent="0" algn="r">
              <a:lnSpc>
                <a:spcPts val="2000"/>
              </a:lnSpc>
              <a:spcAft>
                <a:spcPts val="0"/>
              </a:spcAft>
            </a:pPr>
            <a:r>
              <a:rPr lang="en-US" sz="2050" spc="0">
                <a:solidFill>
                  <a:srgbClr val="FF222E"/>
                </a:solidFill>
                <a:latin typeface="Arial" panose="02020603050405020304" pitchFamily="2"/>
              </a:rPr>
              <a:t>TNF-alpha </a:t>
            </a:r>
          </a:p>
          <a:p>
            <a:pPr marL="0" marR="0" indent="0" algn="l">
              <a:lnSpc>
                <a:spcPts val="2100"/>
              </a:lnSpc>
              <a:spcBef>
                <a:spcPts val="0"/>
              </a:spcBef>
              <a:spcAft>
                <a:spcPts val="45"/>
              </a:spcAft>
            </a:pPr>
            <a:r>
              <a:rPr lang="en-US" sz="2050" spc="55">
                <a:solidFill>
                  <a:srgbClr val="24DD1F"/>
                </a:solidFill>
                <a:latin typeface="Arial" panose="02020603050405020304" pitchFamily="2"/>
              </a:rPr>
              <a:t>Macrophages </a:t>
            </a:r>
          </a:p>
        </p:txBody>
      </p:sp>
      <p:sp>
        <p:nvSpPr>
          <p:cNvPr id="7" name="Text Placeholder 6"/>
          <p:cNvSpPr>
            <a:spLocks noGrp="1"/>
          </p:cNvSpPr>
          <p:nvPr>
            <p:ph type="body" idx="10"/>
          </p:nvPr>
        </p:nvSpPr>
        <p:spPr>
          <a:xfrm>
            <a:off x="5528945" y="3576320"/>
            <a:ext cx="619125"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1B24DB"/>
                </a:solidFill>
                <a:latin typeface="Tahoma" panose="02020603050405020304" pitchFamily="2"/>
              </a:rPr>
              <a:t>T-cells </a:t>
            </a:r>
          </a:p>
        </p:txBody>
      </p:sp>
      <p:sp>
        <p:nvSpPr>
          <p:cNvPr id="8" name="Text Placeholder 7"/>
          <p:cNvSpPr>
            <a:spLocks noGrp="1"/>
          </p:cNvSpPr>
          <p:nvPr>
            <p:ph type="body" idx="10"/>
          </p:nvPr>
        </p:nvSpPr>
        <p:spPr>
          <a:xfrm>
            <a:off x="1051560" y="4414520"/>
            <a:ext cx="640080"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FF222E"/>
                </a:solidFill>
                <a:latin typeface="Tahoma" panose="02020603050405020304" pitchFamily="2"/>
              </a:rPr>
              <a:t>B-cells </a:t>
            </a:r>
          </a:p>
        </p:txBody>
      </p:sp>
      <p:sp>
        <p:nvSpPr>
          <p:cNvPr id="9" name="Text Placeholder 8"/>
          <p:cNvSpPr>
            <a:spLocks noGrp="1"/>
          </p:cNvSpPr>
          <p:nvPr>
            <p:ph type="body" idx="10"/>
          </p:nvPr>
        </p:nvSpPr>
        <p:spPr>
          <a:xfrm>
            <a:off x="3928745" y="4566920"/>
            <a:ext cx="619125" cy="27686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650" spc="-45">
                <a:solidFill>
                  <a:srgbClr val="1B24DB"/>
                </a:solidFill>
                <a:latin typeface="Tahoma" panose="02020603050405020304" pitchFamily="2"/>
              </a:rPr>
              <a:t>T-cells </a:t>
            </a:r>
          </a:p>
        </p:txBody>
      </p:sp>
      <p:sp>
        <p:nvSpPr>
          <p:cNvPr id="10" name="Text Placeholder 9"/>
          <p:cNvSpPr>
            <a:spLocks noGrp="1"/>
          </p:cNvSpPr>
          <p:nvPr>
            <p:ph type="body" idx="10"/>
          </p:nvPr>
        </p:nvSpPr>
        <p:spPr>
          <a:xfrm>
            <a:off x="4957445" y="5066665"/>
            <a:ext cx="524510"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170">
                <a:solidFill>
                  <a:srgbClr val="FF222E"/>
                </a:solidFill>
                <a:latin typeface="Tahoma" panose="02020603050405020304" pitchFamily="2"/>
              </a:rPr>
              <a:t>BBB </a:t>
            </a:r>
          </a:p>
        </p:txBody>
      </p:sp>
      <p:sp>
        <p:nvSpPr>
          <p:cNvPr id="11" name="Text Placeholder 10"/>
          <p:cNvSpPr>
            <a:spLocks noGrp="1"/>
          </p:cNvSpPr>
          <p:nvPr>
            <p:ph type="body" idx="10"/>
          </p:nvPr>
        </p:nvSpPr>
        <p:spPr>
          <a:xfrm>
            <a:off x="219710" y="5535930"/>
            <a:ext cx="2453640" cy="27940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650" spc="45">
                <a:solidFill>
                  <a:srgbClr val="1B24DB"/>
                </a:solidFill>
                <a:latin typeface="Tahoma" panose="02020603050405020304" pitchFamily="2"/>
              </a:rPr>
              <a:t>Peripheral compartment </a:t>
            </a:r>
          </a:p>
        </p:txBody>
      </p:sp>
      <p:sp>
        <p:nvSpPr>
          <p:cNvPr id="12" name="Text Placeholder 11"/>
          <p:cNvSpPr>
            <a:spLocks noGrp="1"/>
          </p:cNvSpPr>
          <p:nvPr>
            <p:ph type="body" idx="10"/>
          </p:nvPr>
        </p:nvSpPr>
        <p:spPr>
          <a:xfrm>
            <a:off x="3852545" y="5786120"/>
            <a:ext cx="619125"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1B24DB"/>
                </a:solidFill>
                <a:latin typeface="Tahoma" panose="02020603050405020304" pitchFamily="2"/>
              </a:rPr>
              <a:t>T-cells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49350" y="304800"/>
            <a:ext cx="6985000" cy="1106170"/>
          </a:xfrm>
          <a:prstGeom prst="rect">
            <a:avLst/>
          </a:prstGeom>
          <a:noFill/>
          <a:ln w="0" cmpd="sng">
            <a:noFill/>
            <a:prstDash val="solid"/>
          </a:ln>
        </p:spPr>
        <p:txBody>
          <a:bodyPr vert="horz" lIns="0" tIns="0" rIns="0" bIns="0" anchor="t">
            <a:normAutofit fontScale="95000"/>
          </a:bodyPr>
          <a:lstStyle/>
          <a:p>
            <a:pPr marL="0" marR="0" indent="0" algn="l">
              <a:lnSpc>
                <a:spcPts val="3600"/>
              </a:lnSpc>
              <a:spcAft>
                <a:spcPts val="5110"/>
              </a:spcAft>
            </a:pPr>
            <a:r>
              <a:rPr lang="en-US" sz="2700" b="1" spc="200">
                <a:solidFill>
                  <a:srgbClr val="2F5597"/>
                </a:solidFill>
                <a:latin typeface="Tahoma" panose="02020603050405020304" pitchFamily="2"/>
              </a:rPr>
              <a:t>Acute Gadolinium Enhancing Lesions </a:t>
            </a:r>
          </a:p>
        </p:txBody>
      </p:sp>
      <p:sp>
        <p:nvSpPr>
          <p:cNvPr id="5" name="Text Placeholder 4"/>
          <p:cNvSpPr>
            <a:spLocks noGrp="1"/>
          </p:cNvSpPr>
          <p:nvPr>
            <p:ph type="body" idx="10"/>
          </p:nvPr>
        </p:nvSpPr>
        <p:spPr>
          <a:xfrm>
            <a:off x="252730" y="5688330"/>
            <a:ext cx="8458200" cy="412750"/>
          </a:xfrm>
          <a:prstGeom prst="rect">
            <a:avLst/>
          </a:prstGeom>
          <a:noFill/>
          <a:ln w="0" cmpd="sng">
            <a:noFill/>
            <a:prstDash val="solid"/>
          </a:ln>
        </p:spPr>
        <p:txBody>
          <a:bodyPr vert="horz" lIns="0" tIns="8255" rIns="0" bIns="0" anchor="t"/>
          <a:lstStyle/>
          <a:p>
            <a:pPr marL="0" marR="45720" indent="0" algn="just">
              <a:lnSpc>
                <a:spcPts val="1300"/>
              </a:lnSpc>
              <a:spcAft>
                <a:spcPts val="525"/>
              </a:spcAft>
            </a:pPr>
            <a:r>
              <a:rPr lang="en-US" sz="1050" spc="0">
                <a:solidFill>
                  <a:srgbClr val="99773D"/>
                </a:solidFill>
                <a:latin typeface="Tahoma" panose="02020603050405020304" pitchFamily="2"/>
              </a:rPr>
              <a:t>Ikonomidou VN, Richert ND, Vortmeyer A, Tovar-Moll F, Bielekova B, Cook NE, Duyn JH, Bagnato F. Evolution of tumefactive lesions in multiple sclerosis: a 12-year study with serial imaging in a single patient. Mult Scler. 2013 </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7.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4.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jp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9.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36.jpg"/><Relationship Id="rId2" Type="http://schemas.openxmlformats.org/officeDocument/2006/relationships/image" Target="../media/image39.jpg"/><Relationship Id="rId1" Type="http://schemas.openxmlformats.org/officeDocument/2006/relationships/slideLayout" Target="../slideLayouts/slideLayout30.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4.jp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4130" y="0"/>
            <a:ext cx="9095740" cy="1737360"/>
          </a:xfrm>
          <a:prstGeom prst="rect">
            <a:avLst/>
          </a:prstGeom>
        </p:spPr>
      </p:pic>
      <p:pic>
        <p:nvPicPr>
          <p:cNvPr id="7" name="Picture 6"/>
          <p:cNvPicPr/>
          <p:nvPr/>
        </p:nvPicPr>
        <p:blipFill>
          <a:blip r:embed="rId3"/>
          <a:stretch>
            <a:fillRect/>
          </a:stretch>
        </p:blipFill>
        <p:spPr>
          <a:xfrm>
            <a:off x="389890" y="6129655"/>
            <a:ext cx="8534400" cy="728345"/>
          </a:xfrm>
          <a:prstGeom prst="rect">
            <a:avLst/>
          </a:prstGeom>
        </p:spPr>
      </p:pic>
      <p:sp>
        <p:nvSpPr>
          <p:cNvPr id="4" name="Text Placeholder 3"/>
          <p:cNvSpPr>
            <a:spLocks noGrp="1"/>
          </p:cNvSpPr>
          <p:nvPr>
            <p:ph type="body" idx="10"/>
          </p:nvPr>
        </p:nvSpPr>
        <p:spPr>
          <a:xfrm>
            <a:off x="960120" y="2070100"/>
            <a:ext cx="6946900" cy="1243965"/>
          </a:xfrm>
          <a:prstGeom prst="rect">
            <a:avLst/>
          </a:prstGeom>
          <a:noFill/>
          <a:ln w="0" cmpd="sng">
            <a:noFill/>
            <a:prstDash val="solid"/>
          </a:ln>
        </p:spPr>
        <p:txBody>
          <a:bodyPr vert="horz" lIns="0" tIns="0" rIns="0" bIns="0" anchor="t"/>
          <a:lstStyle/>
          <a:p>
            <a:pPr marL="0" marR="0" indent="0" algn="l">
              <a:lnSpc>
                <a:spcPts val="4200"/>
              </a:lnSpc>
              <a:spcAft>
                <a:spcPts val="0"/>
              </a:spcAft>
            </a:pPr>
            <a:r>
              <a:rPr lang="en-US" sz="3150" spc="120" dirty="0">
                <a:solidFill>
                  <a:srgbClr val="2F5597"/>
                </a:solidFill>
                <a:latin typeface="Tahoma" panose="02020603050405020304" pitchFamily="2"/>
              </a:rPr>
              <a:t>Toward Precision Phenotyping of </a:t>
            </a:r>
          </a:p>
          <a:p>
            <a:pPr marL="0" marR="0" indent="0" algn="ctr">
              <a:lnSpc>
                <a:spcPts val="4300"/>
              </a:lnSpc>
              <a:spcBef>
                <a:spcPts val="0"/>
              </a:spcBef>
              <a:spcAft>
                <a:spcPts val="1245"/>
              </a:spcAft>
            </a:pPr>
            <a:r>
              <a:rPr lang="en-US" sz="3150" spc="140" dirty="0">
                <a:solidFill>
                  <a:srgbClr val="2F5597"/>
                </a:solidFill>
                <a:latin typeface="Tahoma" panose="02020603050405020304" pitchFamily="2"/>
              </a:rPr>
              <a:t>Multiple Sclerosis </a:t>
            </a:r>
          </a:p>
        </p:txBody>
      </p:sp>
      <p:sp>
        <p:nvSpPr>
          <p:cNvPr id="5" name="Text Placeholder 4"/>
          <p:cNvSpPr>
            <a:spLocks noGrp="1"/>
          </p:cNvSpPr>
          <p:nvPr>
            <p:ph type="body" idx="10"/>
          </p:nvPr>
        </p:nvSpPr>
        <p:spPr>
          <a:xfrm>
            <a:off x="960120" y="3314065"/>
            <a:ext cx="6946900" cy="2787015"/>
          </a:xfrm>
          <a:prstGeom prst="rect">
            <a:avLst/>
          </a:prstGeom>
          <a:noFill/>
          <a:ln w="0" cmpd="sng">
            <a:noFill/>
            <a:prstDash val="solid"/>
          </a:ln>
        </p:spPr>
        <p:txBody>
          <a:bodyPr vert="horz" lIns="0" tIns="23495" rIns="0" bIns="0" anchor="t"/>
          <a:lstStyle/>
          <a:p>
            <a:pPr marL="274320" marR="0" indent="0" algn="ctr">
              <a:lnSpc>
                <a:spcPts val="1900"/>
              </a:lnSpc>
              <a:spcAft>
                <a:spcPts val="0"/>
              </a:spcAft>
            </a:pPr>
            <a:r>
              <a:rPr lang="en-US" sz="1650" spc="0">
                <a:solidFill>
                  <a:srgbClr val="99773D"/>
                </a:solidFill>
                <a:latin typeface="Tahoma" panose="02020603050405020304" pitchFamily="2"/>
              </a:rPr>
              <a:t>Francesca Bagnato M.D.Ph.D </a:t>
            </a:r>
            <a:br/>
            <a:r>
              <a:rPr lang="en-US" sz="1650" u="sng" spc="0">
                <a:solidFill>
                  <a:srgbClr val="0000FF"/>
                </a:solidFill>
                <a:latin typeface="Tahoma" panose="02020603050405020304" pitchFamily="2"/>
              </a:rPr>
              <a:t>francesca.r.bagnato@vumc.org</a:t>
            </a:r>
            <a:r>
              <a:rPr lang="en-US" sz="100" spc="0">
                <a:solidFill>
                  <a:srgbClr val="99773D"/>
                </a:solidFill>
                <a:latin typeface="Tahoma" panose="02020603050405020304" pitchFamily="2"/>
              </a:rPr>
              <a:t> </a:t>
            </a:r>
          </a:p>
          <a:p>
            <a:pPr marL="182880" marR="0" indent="0" algn="ctr">
              <a:lnSpc>
                <a:spcPts val="1700"/>
              </a:lnSpc>
              <a:spcBef>
                <a:spcPts val="1755"/>
              </a:spcBef>
              <a:spcAft>
                <a:spcPts val="0"/>
              </a:spcAft>
            </a:pPr>
            <a:r>
              <a:rPr lang="en-US" sz="1500" spc="0">
                <a:solidFill>
                  <a:srgbClr val="000000"/>
                </a:solidFill>
                <a:latin typeface="Tahoma" panose="02020603050405020304" pitchFamily="2"/>
              </a:rPr>
              <a:t>Associate Professor of Neurology </a:t>
            </a:r>
            <a:br/>
            <a:r>
              <a:rPr lang="en-US" sz="1500" spc="0">
                <a:solidFill>
                  <a:srgbClr val="000000"/>
                </a:solidFill>
                <a:latin typeface="Tahoma" panose="02020603050405020304" pitchFamily="2"/>
              </a:rPr>
              <a:t>Associate Vice Chair of Research </a:t>
            </a:r>
            <a:br/>
            <a:r>
              <a:rPr lang="en-US" sz="1500" spc="0">
                <a:solidFill>
                  <a:srgbClr val="000000"/>
                </a:solidFill>
                <a:latin typeface="Tahoma" panose="02020603050405020304" pitchFamily="2"/>
              </a:rPr>
              <a:t>Department of Neurology </a:t>
            </a:r>
            <a:br/>
            <a:r>
              <a:rPr lang="en-US" sz="1500" spc="0">
                <a:solidFill>
                  <a:srgbClr val="000000"/>
                </a:solidFill>
                <a:latin typeface="Tahoma" panose="02020603050405020304" pitchFamily="2"/>
              </a:rPr>
              <a:t>Vanderbilt University Medical Center </a:t>
            </a:r>
          </a:p>
          <a:p>
            <a:pPr marL="274320" marR="0" indent="0" algn="ctr">
              <a:lnSpc>
                <a:spcPts val="1700"/>
              </a:lnSpc>
              <a:spcBef>
                <a:spcPts val="1775"/>
              </a:spcBef>
              <a:spcAft>
                <a:spcPts val="0"/>
              </a:spcAft>
            </a:pPr>
            <a:r>
              <a:rPr lang="en-US" sz="1500" spc="0">
                <a:solidFill>
                  <a:srgbClr val="000000"/>
                </a:solidFill>
                <a:latin typeface="Tahoma" panose="02020603050405020304" pitchFamily="2"/>
              </a:rPr>
              <a:t>Associate Director of Research MSCoE-East </a:t>
            </a:r>
            <a:br/>
            <a:r>
              <a:rPr lang="en-US" sz="1500" spc="0">
                <a:solidFill>
                  <a:srgbClr val="000000"/>
                </a:solidFill>
                <a:latin typeface="Tahoma" panose="02020603050405020304" pitchFamily="2"/>
              </a:rPr>
              <a:t>Veteran Health Care System </a:t>
            </a:r>
          </a:p>
          <a:p>
            <a:pPr marL="0" marR="0" indent="0" algn="ctr">
              <a:lnSpc>
                <a:spcPts val="2100"/>
              </a:lnSpc>
              <a:spcBef>
                <a:spcPts val="1865"/>
              </a:spcBef>
              <a:spcAft>
                <a:spcPts val="140"/>
              </a:spcAft>
            </a:pPr>
            <a:r>
              <a:rPr lang="en-US" sz="1650" spc="85">
                <a:solidFill>
                  <a:srgbClr val="4E4E4E"/>
                </a:solidFill>
                <a:latin typeface="Tahoma" panose="02020603050405020304" pitchFamily="2"/>
              </a:rPr>
              <a:t>January 16,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86385" y="1410970"/>
            <a:ext cx="8422005" cy="3398520"/>
          </a:xfrm>
          <a:prstGeom prst="rect">
            <a:avLst/>
          </a:prstGeom>
        </p:spPr>
      </p:pic>
      <p:pic>
        <p:nvPicPr>
          <p:cNvPr id="7" name="Picture 6"/>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1149350" y="304800"/>
            <a:ext cx="6985000" cy="1106170"/>
          </a:xfrm>
          <a:prstGeom prst="rect">
            <a:avLst/>
          </a:prstGeom>
          <a:noFill/>
          <a:ln w="0" cmpd="sng">
            <a:noFill/>
            <a:prstDash val="solid"/>
          </a:ln>
        </p:spPr>
        <p:txBody>
          <a:bodyPr vert="horz" lIns="0" tIns="0" rIns="0" bIns="0" anchor="t">
            <a:normAutofit fontScale="95000"/>
          </a:bodyPr>
          <a:lstStyle/>
          <a:p>
            <a:pPr marL="0" marR="0" indent="0" algn="l">
              <a:lnSpc>
                <a:spcPts val="3600"/>
              </a:lnSpc>
              <a:spcAft>
                <a:spcPts val="5110"/>
              </a:spcAft>
            </a:pPr>
            <a:r>
              <a:rPr lang="en-US" sz="2700" b="1" spc="200">
                <a:solidFill>
                  <a:srgbClr val="2F5597"/>
                </a:solidFill>
                <a:latin typeface="Tahoma" panose="02020603050405020304" pitchFamily="2"/>
              </a:rPr>
              <a:t>Acute Gadolinium Enhancing Lesions </a:t>
            </a:r>
          </a:p>
        </p:txBody>
      </p:sp>
      <p:sp>
        <p:nvSpPr>
          <p:cNvPr id="5" name="Text Placeholder 4"/>
          <p:cNvSpPr>
            <a:spLocks noGrp="1"/>
          </p:cNvSpPr>
          <p:nvPr>
            <p:ph type="body" idx="10"/>
          </p:nvPr>
        </p:nvSpPr>
        <p:spPr>
          <a:xfrm>
            <a:off x="252730" y="5688330"/>
            <a:ext cx="8458200" cy="412750"/>
          </a:xfrm>
          <a:prstGeom prst="rect">
            <a:avLst/>
          </a:prstGeom>
          <a:noFill/>
          <a:ln w="0" cmpd="sng">
            <a:noFill/>
            <a:prstDash val="solid"/>
          </a:ln>
        </p:spPr>
        <p:txBody>
          <a:bodyPr vert="horz" lIns="0" tIns="8255" rIns="0" bIns="0" anchor="t"/>
          <a:lstStyle/>
          <a:p>
            <a:pPr marL="0" marR="45720" indent="0" algn="just">
              <a:lnSpc>
                <a:spcPts val="1300"/>
              </a:lnSpc>
              <a:spcAft>
                <a:spcPts val="525"/>
              </a:spcAft>
            </a:pPr>
            <a:r>
              <a:rPr lang="en-US" sz="1050" spc="0">
                <a:solidFill>
                  <a:srgbClr val="99773D"/>
                </a:solidFill>
                <a:latin typeface="Tahoma" panose="02020603050405020304" pitchFamily="2"/>
              </a:rPr>
              <a:t>Ikonomidou VN, Richert ND, Vortmeyer A, Tovar-Moll F, Bielekova B, Cook NE, Duyn JH, Bagnato F. Evolution of tumefactive lesions in multiple sclerosis: a 12-year study with serial imaging in a single patient. Mult Scler. 2013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7640" y="1688465"/>
            <a:ext cx="8788400" cy="3485515"/>
          </a:xfrm>
          <a:prstGeom prst="rect">
            <a:avLst/>
          </a:prstGeom>
          <a:solidFill>
            <a:srgbClr val="000000"/>
          </a:solidFill>
          <a:ln w="0" cmpd="sng">
            <a:noFill/>
            <a:prstDash val="solid"/>
          </a:ln>
        </p:spPr>
        <p:txBody>
          <a:bodyPr vert="horz" lIns="0" tIns="0" rIns="0" bIns="0" anchor="t"/>
          <a:lstStyle/>
          <a:p>
            <a:endParaRPr/>
          </a:p>
        </p:txBody>
      </p:sp>
      <p:pic>
        <p:nvPicPr>
          <p:cNvPr id="6" name="Picture 5"/>
          <p:cNvPicPr/>
          <p:nvPr/>
        </p:nvPicPr>
        <p:blipFill>
          <a:blip r:embed="rId2"/>
          <a:stretch>
            <a:fillRect/>
          </a:stretch>
        </p:blipFill>
        <p:spPr>
          <a:xfrm>
            <a:off x="167640" y="1688465"/>
            <a:ext cx="8781415" cy="2868295"/>
          </a:xfrm>
          <a:prstGeom prst="rect">
            <a:avLst/>
          </a:prstGeom>
        </p:spPr>
      </p:pic>
      <p:sp>
        <p:nvSpPr>
          <p:cNvPr id="3" name="Text Placeholder 2"/>
          <p:cNvSpPr>
            <a:spLocks noGrp="1"/>
          </p:cNvSpPr>
          <p:nvPr>
            <p:ph type="body" idx="10"/>
          </p:nvPr>
        </p:nvSpPr>
        <p:spPr>
          <a:xfrm>
            <a:off x="167640" y="533400"/>
            <a:ext cx="8788400" cy="1155065"/>
          </a:xfrm>
          <a:prstGeom prst="rect">
            <a:avLst/>
          </a:prstGeom>
          <a:noFill/>
          <a:ln w="0" cmpd="sng">
            <a:noFill/>
            <a:prstDash val="solid"/>
          </a:ln>
        </p:spPr>
        <p:txBody>
          <a:bodyPr vert="horz" lIns="0" tIns="0" rIns="0" bIns="0" anchor="t">
            <a:normAutofit fontScale="95000"/>
          </a:bodyPr>
          <a:lstStyle/>
          <a:p>
            <a:pPr marL="0" marR="0" indent="0" algn="ctr">
              <a:lnSpc>
                <a:spcPts val="3700"/>
              </a:lnSpc>
              <a:spcAft>
                <a:spcPts val="5395"/>
              </a:spcAft>
            </a:pPr>
            <a:r>
              <a:rPr lang="en-US" sz="2750" b="1" spc="165">
                <a:solidFill>
                  <a:srgbClr val="FFFF00"/>
                </a:solidFill>
                <a:latin typeface="Tahoma" panose="02020603050405020304" pitchFamily="2"/>
              </a:rPr>
              <a:t>Chronic Black Holes on T1-weighted MRI </a:t>
            </a:r>
          </a:p>
        </p:txBody>
      </p:sp>
      <p:sp>
        <p:nvSpPr>
          <p:cNvPr id="4" name="Text Placeholder 3"/>
          <p:cNvSpPr>
            <a:spLocks noGrp="1"/>
          </p:cNvSpPr>
          <p:nvPr>
            <p:ph type="body" idx="10"/>
          </p:nvPr>
        </p:nvSpPr>
        <p:spPr>
          <a:xfrm>
            <a:off x="167640" y="5173980"/>
            <a:ext cx="8788400" cy="477520"/>
          </a:xfrm>
          <a:prstGeom prst="rect">
            <a:avLst/>
          </a:prstGeom>
          <a:noFill/>
          <a:ln w="0" cmpd="sng">
            <a:noFill/>
            <a:prstDash val="solid"/>
          </a:ln>
        </p:spPr>
        <p:txBody>
          <a:bodyPr vert="horz" lIns="0" tIns="0" rIns="0" bIns="0" anchor="t"/>
          <a:lstStyle/>
          <a:p>
            <a:pPr marL="228600" marR="0" indent="0" algn="l">
              <a:lnSpc>
                <a:spcPts val="1900"/>
              </a:lnSpc>
              <a:spcAft>
                <a:spcPts val="0"/>
              </a:spcAft>
            </a:pPr>
            <a:r>
              <a:rPr lang="en-US" sz="1450" spc="65">
                <a:solidFill>
                  <a:srgbClr val="FFFFFF"/>
                </a:solidFill>
                <a:latin typeface="Tahoma" panose="02020603050405020304" pitchFamily="2"/>
              </a:rPr>
              <a:t>On average, 1 every 5 contras-enhancing lesion will turn into a T1 hypo-intense chronic black </a:t>
            </a:r>
          </a:p>
          <a:p>
            <a:pPr marL="0" marR="0" indent="0" algn="ctr">
              <a:lnSpc>
                <a:spcPts val="1800"/>
              </a:lnSpc>
              <a:spcBef>
                <a:spcPts val="45"/>
              </a:spcBef>
              <a:spcAft>
                <a:spcPts val="10"/>
              </a:spcAft>
            </a:pPr>
            <a:r>
              <a:rPr lang="en-US" sz="1450" spc="0">
                <a:solidFill>
                  <a:srgbClr val="FFFFFF"/>
                </a:solidFill>
                <a:latin typeface="Tahoma" panose="02020603050405020304" pitchFamily="2"/>
              </a:rPr>
              <a:t>hole (BH) </a:t>
            </a:r>
          </a:p>
        </p:txBody>
      </p:sp>
      <p:sp>
        <p:nvSpPr>
          <p:cNvPr id="7" name="Text Placeholder 6"/>
          <p:cNvSpPr>
            <a:spLocks noGrp="1"/>
          </p:cNvSpPr>
          <p:nvPr>
            <p:ph type="body" idx="10"/>
          </p:nvPr>
        </p:nvSpPr>
        <p:spPr>
          <a:xfrm>
            <a:off x="167640" y="3881755"/>
            <a:ext cx="2484120" cy="47561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450" spc="0">
                <a:solidFill>
                  <a:srgbClr val="FFFFFF"/>
                </a:solidFill>
                <a:latin typeface="Tahoma" panose="02020603050405020304" pitchFamily="2"/>
              </a:rPr>
              <a:t>T1-W pre and post contrast MRIs at time 0 </a:t>
            </a:r>
          </a:p>
        </p:txBody>
      </p:sp>
      <p:sp>
        <p:nvSpPr>
          <p:cNvPr id="8" name="Text Placeholder 7"/>
          <p:cNvSpPr>
            <a:spLocks noGrp="1"/>
          </p:cNvSpPr>
          <p:nvPr>
            <p:ph type="body" idx="10"/>
          </p:nvPr>
        </p:nvSpPr>
        <p:spPr>
          <a:xfrm>
            <a:off x="3672840" y="4308475"/>
            <a:ext cx="4385945" cy="24828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450" spc="40">
                <a:solidFill>
                  <a:srgbClr val="FFFFFF"/>
                </a:solidFill>
                <a:latin typeface="Tahoma" panose="02020603050405020304" pitchFamily="2"/>
              </a:rPr>
              <a:t>T1-W pre contrast MRIs at months 1, 2, 3 and 10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43840" y="121920"/>
            <a:ext cx="2651760" cy="438785"/>
          </a:xfrm>
          <a:prstGeom prst="rect">
            <a:avLst/>
          </a:prstGeom>
        </p:spPr>
      </p:pic>
      <p:pic>
        <p:nvPicPr>
          <p:cNvPr id="7" name="Picture 6"/>
          <p:cNvPicPr/>
          <p:nvPr/>
        </p:nvPicPr>
        <p:blipFill>
          <a:blip r:embed="rId3"/>
          <a:stretch>
            <a:fillRect/>
          </a:stretch>
        </p:blipFill>
        <p:spPr>
          <a:xfrm>
            <a:off x="0" y="1999615"/>
            <a:ext cx="9144000" cy="4225290"/>
          </a:xfrm>
          <a:prstGeom prst="rect">
            <a:avLst/>
          </a:prstGeom>
        </p:spPr>
      </p:pic>
      <p:sp>
        <p:nvSpPr>
          <p:cNvPr id="4" name="Text Placeholder 3"/>
          <p:cNvSpPr>
            <a:spLocks noGrp="1"/>
          </p:cNvSpPr>
          <p:nvPr>
            <p:ph type="body" idx="10"/>
          </p:nvPr>
        </p:nvSpPr>
        <p:spPr>
          <a:xfrm>
            <a:off x="0" y="685800"/>
            <a:ext cx="9144000" cy="1143000"/>
          </a:xfrm>
          <a:prstGeom prst="rect">
            <a:avLst/>
          </a:prstGeom>
          <a:solidFill>
            <a:srgbClr val="EEEEEE"/>
          </a:solidFill>
          <a:ln w="0" cmpd="sng">
            <a:noFill/>
            <a:prstDash val="solid"/>
          </a:ln>
        </p:spPr>
        <p:txBody>
          <a:bodyPr vert="horz" lIns="0" tIns="34925" rIns="0" bIns="0" anchor="t"/>
          <a:lstStyle/>
          <a:p>
            <a:pPr marL="228600" marR="0" indent="0" algn="l">
              <a:lnSpc>
                <a:spcPts val="1500"/>
              </a:lnSpc>
              <a:spcAft>
                <a:spcPts val="0"/>
              </a:spcAft>
            </a:pPr>
            <a:r>
              <a:rPr lang="en-US" sz="1300" spc="0">
                <a:solidFill>
                  <a:srgbClr val="000000"/>
                </a:solidFill>
                <a:latin typeface="Arial" panose="02020603050405020304" pitchFamily="2"/>
              </a:rPr>
              <a:t>From: </a:t>
            </a:r>
            <a:r>
              <a:rPr lang="en-US" sz="1300" b="1" spc="0">
                <a:solidFill>
                  <a:srgbClr val="000000"/>
                </a:solidFill>
                <a:latin typeface="Arial" panose="02020603050405020304" pitchFamily="2"/>
              </a:rPr>
              <a:t>Heterogeneity in Response to Interferon Beta in Patients With Multiple Sclerosis: A 3-Year Monthly </a:t>
            </a:r>
          </a:p>
          <a:p>
            <a:pPr marL="228600" marR="0" indent="0" algn="l">
              <a:lnSpc>
                <a:spcPts val="1500"/>
              </a:lnSpc>
              <a:spcBef>
                <a:spcPts val="110"/>
              </a:spcBef>
              <a:spcAft>
                <a:spcPts val="0"/>
              </a:spcAft>
            </a:pPr>
            <a:r>
              <a:rPr lang="en-US" sz="1300" b="1" spc="0">
                <a:solidFill>
                  <a:srgbClr val="000000"/>
                </a:solidFill>
                <a:latin typeface="Arial" panose="02020603050405020304" pitchFamily="2"/>
              </a:rPr>
              <a:t>Imaging Study </a:t>
            </a:r>
          </a:p>
          <a:p>
            <a:pPr marL="228600" marR="0" indent="0" algn="l">
              <a:lnSpc>
                <a:spcPts val="1300"/>
              </a:lnSpc>
              <a:spcBef>
                <a:spcPts val="0"/>
              </a:spcBef>
              <a:spcAft>
                <a:spcPts val="0"/>
              </a:spcAft>
            </a:pPr>
            <a:r>
              <a:rPr lang="en-US" sz="1200" spc="0">
                <a:solidFill>
                  <a:srgbClr val="000000"/>
                </a:solidFill>
                <a:latin typeface="Arial" panose="02020603050405020304" pitchFamily="2"/>
              </a:rPr>
              <a:t>Chiu AW, Richert N, Ehrmantraut M; Ohayon J, Shiva Gupta S, Bomboi G, Gaindh D, Cantor FK, Frank JA, McFarland H, Bagnato </a:t>
            </a:r>
          </a:p>
          <a:p>
            <a:pPr marL="228600" marR="0" indent="0" algn="l">
              <a:lnSpc>
                <a:spcPts val="1300"/>
              </a:lnSpc>
              <a:spcBef>
                <a:spcPts val="55"/>
              </a:spcBef>
              <a:spcAft>
                <a:spcPts val="2615"/>
              </a:spcAft>
            </a:pPr>
            <a:r>
              <a:rPr lang="en-US" sz="1200" spc="-5">
                <a:solidFill>
                  <a:srgbClr val="000000"/>
                </a:solidFill>
                <a:latin typeface="Arial" panose="02020603050405020304" pitchFamily="2"/>
              </a:rPr>
              <a:t>F. Arch Neurol. 2009;66(1):39-43. doi:10.1001/archneur.66.1.noc80047 </a:t>
            </a:r>
          </a:p>
        </p:txBody>
      </p:sp>
      <p:sp>
        <p:nvSpPr>
          <p:cNvPr id="5" name="Text Placeholder 4"/>
          <p:cNvSpPr>
            <a:spLocks noGrp="1"/>
          </p:cNvSpPr>
          <p:nvPr>
            <p:ph type="body" idx="10"/>
          </p:nvPr>
        </p:nvSpPr>
        <p:spPr>
          <a:xfrm>
            <a:off x="0" y="6372225"/>
            <a:ext cx="9144000" cy="333375"/>
          </a:xfrm>
          <a:prstGeom prst="rect">
            <a:avLst/>
          </a:prstGeom>
          <a:noFill/>
          <a:ln w="0" cmpd="sng">
            <a:noFill/>
            <a:prstDash val="solid"/>
          </a:ln>
        </p:spPr>
        <p:txBody>
          <a:bodyPr vert="horz" lIns="0" tIns="1270" rIns="0" bIns="0" anchor="t"/>
          <a:lstStyle/>
          <a:p>
            <a:pPr marL="0" marR="0" indent="0" algn="ctr">
              <a:lnSpc>
                <a:spcPts val="1100"/>
              </a:lnSpc>
              <a:spcAft>
                <a:spcPts val="0"/>
              </a:spcAft>
            </a:pPr>
            <a:r>
              <a:rPr lang="en-US" sz="1100" spc="0">
                <a:solidFill>
                  <a:srgbClr val="999999"/>
                </a:solidFill>
                <a:latin typeface="Arial" panose="02020603050405020304" pitchFamily="2"/>
              </a:rPr>
              <a:t>Copyright © 2016 American Medical </a:t>
            </a:r>
          </a:p>
          <a:p>
            <a:pPr marL="228600" marR="0" indent="0" algn="l">
              <a:lnSpc>
                <a:spcPts val="1500"/>
              </a:lnSpc>
              <a:spcBef>
                <a:spcPts val="0"/>
              </a:spcBef>
              <a:spcAft>
                <a:spcPts val="25"/>
              </a:spcAft>
              <a:tabLst>
                <a:tab pos="3611880" algn="l"/>
              </a:tabLst>
            </a:pPr>
            <a:r>
              <a:rPr lang="en-US" sz="1100" spc="0">
                <a:solidFill>
                  <a:srgbClr val="999999"/>
                </a:solidFill>
                <a:latin typeface="Arial" panose="02020603050405020304" pitchFamily="2"/>
              </a:rPr>
              <a:t>Date of download: 10/4/2016 Association. All rights reserved. </a:t>
            </a:r>
          </a:p>
        </p:txBody>
      </p:sp>
      <p:sp>
        <p:nvSpPr>
          <p:cNvPr id="8" name="Text Placeholder 7"/>
          <p:cNvSpPr>
            <a:spLocks noGrp="1"/>
          </p:cNvSpPr>
          <p:nvPr>
            <p:ph type="body" idx="10"/>
          </p:nvPr>
        </p:nvSpPr>
        <p:spPr>
          <a:xfrm>
            <a:off x="905510" y="2101215"/>
            <a:ext cx="1334770" cy="20637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US" sz="1400" b="1" spc="-45">
                <a:solidFill>
                  <a:srgbClr val="0070C0"/>
                </a:solidFill>
                <a:latin typeface="Calibri" panose="02020603050405020304" pitchFamily="2"/>
              </a:rPr>
              <a:t>Pre-therapy Phase </a:t>
            </a:r>
          </a:p>
        </p:txBody>
      </p:sp>
      <p:sp>
        <p:nvSpPr>
          <p:cNvPr id="9" name="Text Placeholder 8"/>
          <p:cNvSpPr>
            <a:spLocks noGrp="1"/>
          </p:cNvSpPr>
          <p:nvPr>
            <p:ph type="body" idx="10"/>
          </p:nvPr>
        </p:nvSpPr>
        <p:spPr>
          <a:xfrm>
            <a:off x="2148840" y="3088640"/>
            <a:ext cx="1073150" cy="20637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US" sz="1400" b="1" spc="-40">
                <a:solidFill>
                  <a:srgbClr val="FF0000"/>
                </a:solidFill>
                <a:latin typeface="Calibri" panose="02020603050405020304" pitchFamily="2"/>
              </a:rPr>
              <a:t>Therapy Phase </a:t>
            </a:r>
          </a:p>
        </p:txBody>
      </p:sp>
      <p:cxnSp>
        <p:nvCxnSpPr>
          <p:cNvPr id="10" name="Straight Connector 9"/>
          <p:cNvCxnSpPr/>
          <p:nvPr/>
        </p:nvCxnSpPr>
        <p:spPr>
          <a:xfrm>
            <a:off x="0" y="685800"/>
            <a:ext cx="9144000" cy="0"/>
          </a:xfrm>
          <a:prstGeom prst="line">
            <a:avLst/>
          </a:prstGeom>
          <a:ln w="39370" cmpd="sng">
            <a:solidFill>
              <a:srgbClr val="999999"/>
            </a:solidFill>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018030" y="4977130"/>
            <a:ext cx="6906260" cy="1880870"/>
          </a:xfrm>
          <a:prstGeom prst="rect">
            <a:avLst/>
          </a:prstGeom>
        </p:spPr>
      </p:pic>
      <p:pic>
        <p:nvPicPr>
          <p:cNvPr id="7" name="Picture 6"/>
          <p:cNvPicPr/>
          <p:nvPr/>
        </p:nvPicPr>
        <p:blipFill>
          <a:blip r:embed="rId3"/>
          <a:stretch>
            <a:fillRect/>
          </a:stretch>
        </p:blipFill>
        <p:spPr>
          <a:xfrm>
            <a:off x="4965065" y="1706880"/>
            <a:ext cx="1170305" cy="692150"/>
          </a:xfrm>
          <a:prstGeom prst="rect">
            <a:avLst/>
          </a:prstGeom>
        </p:spPr>
      </p:pic>
      <p:pic>
        <p:nvPicPr>
          <p:cNvPr id="10" name="Picture 9"/>
          <p:cNvPicPr/>
          <p:nvPr/>
        </p:nvPicPr>
        <p:blipFill>
          <a:blip r:embed="rId4"/>
          <a:stretch>
            <a:fillRect/>
          </a:stretch>
        </p:blipFill>
        <p:spPr>
          <a:xfrm>
            <a:off x="4980305" y="3395345"/>
            <a:ext cx="1179830" cy="697865"/>
          </a:xfrm>
          <a:prstGeom prst="rect">
            <a:avLst/>
          </a:prstGeom>
        </p:spPr>
      </p:pic>
      <p:pic>
        <p:nvPicPr>
          <p:cNvPr id="14" name="Picture 13"/>
          <p:cNvPicPr/>
          <p:nvPr/>
        </p:nvPicPr>
        <p:blipFill>
          <a:blip r:embed="rId5"/>
          <a:stretch>
            <a:fillRect/>
          </a:stretch>
        </p:blipFill>
        <p:spPr>
          <a:xfrm>
            <a:off x="2651760" y="1195070"/>
            <a:ext cx="725170" cy="115570"/>
          </a:xfrm>
          <a:prstGeom prst="rect">
            <a:avLst/>
          </a:prstGeom>
        </p:spPr>
      </p:pic>
      <p:pic>
        <p:nvPicPr>
          <p:cNvPr id="16" name="Picture 15"/>
          <p:cNvPicPr/>
          <p:nvPr/>
        </p:nvPicPr>
        <p:blipFill>
          <a:blip r:embed="rId6"/>
          <a:stretch>
            <a:fillRect/>
          </a:stretch>
        </p:blipFill>
        <p:spPr>
          <a:xfrm>
            <a:off x="265430" y="1581785"/>
            <a:ext cx="2148840" cy="3401695"/>
          </a:xfrm>
          <a:prstGeom prst="rect">
            <a:avLst/>
          </a:prstGeom>
        </p:spPr>
      </p:pic>
      <p:pic>
        <p:nvPicPr>
          <p:cNvPr id="18" name="Picture 17"/>
          <p:cNvPicPr/>
          <p:nvPr/>
        </p:nvPicPr>
        <p:blipFill>
          <a:blip r:embed="rId7"/>
          <a:stretch>
            <a:fillRect/>
          </a:stretch>
        </p:blipFill>
        <p:spPr>
          <a:xfrm>
            <a:off x="2651760" y="5239385"/>
            <a:ext cx="725170" cy="116205"/>
          </a:xfrm>
          <a:prstGeom prst="rect">
            <a:avLst/>
          </a:prstGeom>
        </p:spPr>
      </p:pic>
      <p:pic>
        <p:nvPicPr>
          <p:cNvPr id="20" name="Picture 19"/>
          <p:cNvPicPr/>
          <p:nvPr/>
        </p:nvPicPr>
        <p:blipFill>
          <a:blip r:embed="rId8"/>
          <a:stretch>
            <a:fillRect/>
          </a:stretch>
        </p:blipFill>
        <p:spPr>
          <a:xfrm>
            <a:off x="389890" y="6202680"/>
            <a:ext cx="822960" cy="521335"/>
          </a:xfrm>
          <a:prstGeom prst="rect">
            <a:avLst/>
          </a:prstGeom>
        </p:spPr>
      </p:pic>
      <p:sp>
        <p:nvSpPr>
          <p:cNvPr id="4" name="Text Placeholder 3"/>
          <p:cNvSpPr>
            <a:spLocks noGrp="1"/>
          </p:cNvSpPr>
          <p:nvPr>
            <p:ph type="body" idx="10"/>
          </p:nvPr>
        </p:nvSpPr>
        <p:spPr>
          <a:xfrm>
            <a:off x="0" y="304800"/>
            <a:ext cx="9144000" cy="826135"/>
          </a:xfrm>
          <a:prstGeom prst="rect">
            <a:avLst/>
          </a:prstGeom>
          <a:noFill/>
          <a:ln w="0" cmpd="sng">
            <a:noFill/>
            <a:prstDash val="solid"/>
          </a:ln>
        </p:spPr>
        <p:txBody>
          <a:bodyPr vert="horz" lIns="0" tIns="0" rIns="0" bIns="0" anchor="t"/>
          <a:lstStyle/>
          <a:p>
            <a:pPr marL="0" marR="0" indent="0" algn="ctr">
              <a:lnSpc>
                <a:spcPts val="3400"/>
              </a:lnSpc>
              <a:spcAft>
                <a:spcPts val="3075"/>
              </a:spcAft>
            </a:pPr>
            <a:r>
              <a:rPr lang="en-US" sz="2750" spc="95">
                <a:solidFill>
                  <a:srgbClr val="2F5597"/>
                </a:solidFill>
                <a:latin typeface="Tahoma" panose="02020603050405020304" pitchFamily="2"/>
              </a:rPr>
              <a:t>Active Lesion Evolution </a:t>
            </a:r>
          </a:p>
        </p:txBody>
      </p:sp>
      <p:sp>
        <p:nvSpPr>
          <p:cNvPr id="5" name="Text Placeholder 4"/>
          <p:cNvSpPr>
            <a:spLocks noGrp="1"/>
          </p:cNvSpPr>
          <p:nvPr>
            <p:ph type="body" idx="10"/>
          </p:nvPr>
        </p:nvSpPr>
        <p:spPr>
          <a:xfrm>
            <a:off x="3559810" y="1130935"/>
            <a:ext cx="4978400" cy="575945"/>
          </a:xfrm>
          <a:prstGeom prst="rect">
            <a:avLst/>
          </a:prstGeom>
          <a:noFill/>
          <a:ln w="0" cmpd="sng">
            <a:noFill/>
            <a:prstDash val="solid"/>
          </a:ln>
        </p:spPr>
        <p:txBody>
          <a:bodyPr vert="horz" lIns="0" tIns="0" rIns="0" bIns="0" anchor="t"/>
          <a:lstStyle/>
          <a:p>
            <a:pPr marL="0" marR="0" indent="0" algn="just">
              <a:lnSpc>
                <a:spcPts val="1900"/>
              </a:lnSpc>
              <a:spcAft>
                <a:spcPts val="770"/>
              </a:spcAft>
            </a:pPr>
            <a:r>
              <a:rPr lang="en-US" sz="1500" b="1" spc="0">
                <a:solidFill>
                  <a:srgbClr val="99773D"/>
                </a:solidFill>
                <a:latin typeface="Tahoma" panose="02020603050405020304" pitchFamily="2"/>
              </a:rPr>
              <a:t>Shadow Plaque:</a:t>
            </a:r>
            <a:r>
              <a:rPr lang="en-US" sz="1600" spc="0">
                <a:solidFill>
                  <a:srgbClr val="000000"/>
                </a:solidFill>
                <a:latin typeface="Tahoma" panose="02020603050405020304" pitchFamily="2"/>
              </a:rPr>
              <a:t> Remyelination over 100% of the lesion core </a:t>
            </a:r>
          </a:p>
        </p:txBody>
      </p:sp>
      <p:sp>
        <p:nvSpPr>
          <p:cNvPr id="8" name="Text Placeholder 7"/>
          <p:cNvSpPr>
            <a:spLocks noGrp="1"/>
          </p:cNvSpPr>
          <p:nvPr>
            <p:ph type="body" idx="10"/>
          </p:nvPr>
        </p:nvSpPr>
        <p:spPr>
          <a:xfrm>
            <a:off x="3559810" y="2771140"/>
            <a:ext cx="4978400" cy="624205"/>
          </a:xfrm>
          <a:prstGeom prst="rect">
            <a:avLst/>
          </a:prstGeom>
          <a:noFill/>
          <a:ln w="0" cmpd="sng">
            <a:noFill/>
            <a:prstDash val="solid"/>
          </a:ln>
        </p:spPr>
        <p:txBody>
          <a:bodyPr vert="horz" lIns="0" tIns="16510" rIns="0" bIns="0" anchor="t"/>
          <a:lstStyle/>
          <a:p>
            <a:pPr marL="0" marR="0" indent="0" algn="just">
              <a:lnSpc>
                <a:spcPts val="1900"/>
              </a:lnSpc>
              <a:spcAft>
                <a:spcPts val="960"/>
              </a:spcAft>
            </a:pPr>
            <a:r>
              <a:rPr lang="en-US" sz="1500" b="1" spc="0">
                <a:solidFill>
                  <a:srgbClr val="99773D"/>
                </a:solidFill>
                <a:latin typeface="Tahoma" panose="02020603050405020304" pitchFamily="2"/>
              </a:rPr>
              <a:t>Chronic inactive:</a:t>
            </a:r>
            <a:r>
              <a:rPr lang="en-US" sz="1600" spc="0">
                <a:solidFill>
                  <a:srgbClr val="000000"/>
                </a:solidFill>
                <a:latin typeface="Tahoma" panose="02020603050405020304" pitchFamily="2"/>
              </a:rPr>
              <a:t> Core with variable degree of tissue injury </a:t>
            </a:r>
          </a:p>
        </p:txBody>
      </p:sp>
      <p:sp>
        <p:nvSpPr>
          <p:cNvPr id="11" name="Text Placeholder 10"/>
          <p:cNvSpPr>
            <a:spLocks noGrp="1"/>
          </p:cNvSpPr>
          <p:nvPr>
            <p:ph type="body" idx="10"/>
          </p:nvPr>
        </p:nvSpPr>
        <p:spPr>
          <a:xfrm>
            <a:off x="3559810" y="4377055"/>
            <a:ext cx="4978400" cy="502920"/>
          </a:xfrm>
          <a:prstGeom prst="rect">
            <a:avLst/>
          </a:prstGeom>
          <a:noFill/>
          <a:ln w="0" cmpd="sng">
            <a:noFill/>
            <a:prstDash val="solid"/>
          </a:ln>
        </p:spPr>
        <p:txBody>
          <a:bodyPr vert="horz" lIns="0" tIns="16510" rIns="0" bIns="0" anchor="t"/>
          <a:lstStyle/>
          <a:p>
            <a:pPr marL="0" marR="0" indent="0" algn="just">
              <a:lnSpc>
                <a:spcPts val="1900"/>
              </a:lnSpc>
              <a:spcAft>
                <a:spcPts val="0"/>
              </a:spcAft>
            </a:pPr>
            <a:r>
              <a:rPr lang="en-US" sz="1500" b="1" spc="95">
                <a:solidFill>
                  <a:srgbClr val="99773D"/>
                </a:solidFill>
                <a:latin typeface="Tahoma" panose="02020603050405020304" pitchFamily="2"/>
              </a:rPr>
              <a:t>Chronic active:</a:t>
            </a:r>
            <a:r>
              <a:rPr lang="en-US" sz="1600" spc="95">
                <a:solidFill>
                  <a:srgbClr val="000000"/>
                </a:solidFill>
                <a:latin typeface="Tahoma" panose="02020603050405020304" pitchFamily="2"/>
              </a:rPr>
              <a:t> Core with variable degree of tissue injury surrounded by a rime of activated </a:t>
            </a:r>
          </a:p>
        </p:txBody>
      </p:sp>
      <p:sp>
        <p:nvSpPr>
          <p:cNvPr id="12" name="Text Placeholder 11"/>
          <p:cNvSpPr>
            <a:spLocks noGrp="1"/>
          </p:cNvSpPr>
          <p:nvPr>
            <p:ph type="body" idx="10"/>
          </p:nvPr>
        </p:nvSpPr>
        <p:spPr>
          <a:xfrm>
            <a:off x="3559810" y="4879975"/>
            <a:ext cx="920750" cy="1221105"/>
          </a:xfrm>
          <a:prstGeom prst="rect">
            <a:avLst/>
          </a:prstGeom>
          <a:noFill/>
          <a:ln w="0" cmpd="sng">
            <a:noFill/>
            <a:prstDash val="solid"/>
          </a:ln>
        </p:spPr>
        <p:txBody>
          <a:bodyPr vert="horz" lIns="0" tIns="0" rIns="0" bIns="0" anchor="t"/>
          <a:lstStyle/>
          <a:p>
            <a:pPr marL="0" marR="0" indent="0" algn="just">
              <a:lnSpc>
                <a:spcPts val="1900"/>
              </a:lnSpc>
              <a:spcAft>
                <a:spcPts val="7725"/>
              </a:spcAft>
            </a:pPr>
            <a:r>
              <a:rPr lang="en-US" sz="1600" spc="95">
                <a:solidFill>
                  <a:srgbClr val="000000"/>
                </a:solidFill>
                <a:latin typeface="Tahoma" panose="02020603050405020304" pitchFamily="2"/>
              </a:rPr>
              <a:t>microglia </a:t>
            </a:r>
          </a:p>
        </p:txBody>
      </p:sp>
      <p:cxnSp>
        <p:nvCxnSpPr>
          <p:cNvPr id="21" name="Straight Connector 20"/>
          <p:cNvCxnSpPr/>
          <p:nvPr/>
        </p:nvCxnSpPr>
        <p:spPr>
          <a:xfrm>
            <a:off x="2685415" y="1310640"/>
            <a:ext cx="0" cy="3929380"/>
          </a:xfrm>
          <a:prstGeom prst="line">
            <a:avLst/>
          </a:prstGeom>
          <a:ln w="76200" cmpd="sng">
            <a:solidFill>
              <a:srgbClr val="4472C4"/>
            </a:solidFill>
          </a:ln>
        </p:spPr>
      </p:cxnSp>
      <p:cxnSp>
        <p:nvCxnSpPr>
          <p:cNvPr id="22" name="Straight Connector 21"/>
          <p:cNvCxnSpPr/>
          <p:nvPr/>
        </p:nvCxnSpPr>
        <p:spPr>
          <a:xfrm>
            <a:off x="0" y="6104890"/>
            <a:ext cx="4825365" cy="0"/>
          </a:xfrm>
          <a:prstGeom prst="line">
            <a:avLst/>
          </a:prstGeom>
          <a:ln w="6350" cmpd="sng">
            <a:solidFill>
              <a:srgbClr val="D9D9D8"/>
            </a:solidFill>
          </a:ln>
        </p:spPr>
      </p:cxnSp>
      <p:cxnSp>
        <p:nvCxnSpPr>
          <p:cNvPr id="23" name="Straight Connector 22"/>
          <p:cNvCxnSpPr/>
          <p:nvPr/>
        </p:nvCxnSpPr>
        <p:spPr>
          <a:xfrm>
            <a:off x="6485890" y="6104890"/>
            <a:ext cx="2658745" cy="0"/>
          </a:xfrm>
          <a:prstGeom prst="line">
            <a:avLst/>
          </a:prstGeom>
          <a:ln w="6350" cmpd="sng">
            <a:solidFill>
              <a:srgbClr val="D9D9D8"/>
            </a:solidFill>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965065" y="1706880"/>
            <a:ext cx="1170305" cy="692150"/>
          </a:xfrm>
          <a:prstGeom prst="rect">
            <a:avLst/>
          </a:prstGeom>
        </p:spPr>
      </p:pic>
      <p:pic>
        <p:nvPicPr>
          <p:cNvPr id="8" name="Picture 7"/>
          <p:cNvPicPr/>
          <p:nvPr/>
        </p:nvPicPr>
        <p:blipFill>
          <a:blip r:embed="rId3"/>
          <a:stretch>
            <a:fillRect/>
          </a:stretch>
        </p:blipFill>
        <p:spPr>
          <a:xfrm>
            <a:off x="4980305" y="3395345"/>
            <a:ext cx="1179830" cy="697865"/>
          </a:xfrm>
          <a:prstGeom prst="rect">
            <a:avLst/>
          </a:prstGeom>
        </p:spPr>
      </p:pic>
      <p:pic>
        <p:nvPicPr>
          <p:cNvPr id="11" name="Picture 10"/>
          <p:cNvPicPr/>
          <p:nvPr/>
        </p:nvPicPr>
        <p:blipFill>
          <a:blip r:embed="rId4"/>
          <a:stretch>
            <a:fillRect/>
          </a:stretch>
        </p:blipFill>
        <p:spPr>
          <a:xfrm>
            <a:off x="265430" y="1195070"/>
            <a:ext cx="3111500" cy="3794760"/>
          </a:xfrm>
          <a:prstGeom prst="rect">
            <a:avLst/>
          </a:prstGeom>
        </p:spPr>
      </p:pic>
      <p:pic>
        <p:nvPicPr>
          <p:cNvPr id="13" name="Picture 12"/>
          <p:cNvPicPr/>
          <p:nvPr/>
        </p:nvPicPr>
        <p:blipFill>
          <a:blip r:embed="rId5"/>
          <a:stretch>
            <a:fillRect/>
          </a:stretch>
        </p:blipFill>
        <p:spPr>
          <a:xfrm>
            <a:off x="2018030" y="4989830"/>
            <a:ext cx="6906260" cy="1868170"/>
          </a:xfrm>
          <a:prstGeom prst="rect">
            <a:avLst/>
          </a:prstGeom>
        </p:spPr>
      </p:pic>
      <p:pic>
        <p:nvPicPr>
          <p:cNvPr id="15" name="Picture 14"/>
          <p:cNvPicPr/>
          <p:nvPr/>
        </p:nvPicPr>
        <p:blipFill>
          <a:blip r:embed="rId6"/>
          <a:stretch>
            <a:fillRect/>
          </a:stretch>
        </p:blipFill>
        <p:spPr>
          <a:xfrm>
            <a:off x="389890" y="6202680"/>
            <a:ext cx="822960" cy="521335"/>
          </a:xfrm>
          <a:prstGeom prst="rect">
            <a:avLst/>
          </a:prstGeom>
        </p:spPr>
      </p:pic>
      <p:sp>
        <p:nvSpPr>
          <p:cNvPr id="2" name="Text Placeholder 1"/>
          <p:cNvSpPr>
            <a:spLocks noGrp="1"/>
          </p:cNvSpPr>
          <p:nvPr>
            <p:ph type="body" idx="10"/>
          </p:nvPr>
        </p:nvSpPr>
        <p:spPr>
          <a:xfrm>
            <a:off x="2217420" y="304800"/>
            <a:ext cx="4824730" cy="798830"/>
          </a:xfrm>
          <a:prstGeom prst="rect">
            <a:avLst/>
          </a:prstGeom>
          <a:noFill/>
          <a:ln w="0" cmpd="sng">
            <a:noFill/>
            <a:prstDash val="solid"/>
          </a:ln>
        </p:spPr>
        <p:txBody>
          <a:bodyPr vert="horz" lIns="0" tIns="0" rIns="0" bIns="0" anchor="t"/>
          <a:lstStyle/>
          <a:p>
            <a:pPr marL="0" marR="0" indent="0" algn="ctr">
              <a:lnSpc>
                <a:spcPts val="3400"/>
              </a:lnSpc>
              <a:spcAft>
                <a:spcPts val="2860"/>
              </a:spcAft>
            </a:pPr>
            <a:r>
              <a:rPr lang="en-US" sz="2750" spc="95">
                <a:solidFill>
                  <a:srgbClr val="2F5597"/>
                </a:solidFill>
                <a:latin typeface="Tahoma" panose="02020603050405020304" pitchFamily="2"/>
              </a:rPr>
              <a:t>Active Lesion Evolution </a:t>
            </a:r>
          </a:p>
        </p:txBody>
      </p:sp>
      <p:sp>
        <p:nvSpPr>
          <p:cNvPr id="3" name="Text Placeholder 2"/>
          <p:cNvSpPr>
            <a:spLocks noGrp="1"/>
          </p:cNvSpPr>
          <p:nvPr>
            <p:ph type="body" idx="10"/>
          </p:nvPr>
        </p:nvSpPr>
        <p:spPr>
          <a:xfrm>
            <a:off x="3557905" y="1103630"/>
            <a:ext cx="4978400" cy="603250"/>
          </a:xfrm>
          <a:prstGeom prst="rect">
            <a:avLst/>
          </a:prstGeom>
          <a:noFill/>
          <a:ln w="0" cmpd="sng">
            <a:noFill/>
            <a:prstDash val="solid"/>
          </a:ln>
        </p:spPr>
        <p:txBody>
          <a:bodyPr vert="horz" lIns="0" tIns="16510" rIns="0" bIns="0" anchor="t"/>
          <a:lstStyle/>
          <a:p>
            <a:pPr marL="0" marR="0" indent="0" algn="just">
              <a:lnSpc>
                <a:spcPts val="1900"/>
              </a:lnSpc>
              <a:spcAft>
                <a:spcPts val="770"/>
              </a:spcAft>
            </a:pPr>
            <a:r>
              <a:rPr lang="en-US" sz="1500" b="1" spc="0">
                <a:solidFill>
                  <a:srgbClr val="99773D"/>
                </a:solidFill>
                <a:latin typeface="Tahoma" panose="02020603050405020304" pitchFamily="2"/>
              </a:rPr>
              <a:t>Shadow Plaque:</a:t>
            </a:r>
            <a:r>
              <a:rPr lang="en-US" sz="1600" spc="0">
                <a:solidFill>
                  <a:srgbClr val="000000"/>
                </a:solidFill>
                <a:latin typeface="Tahoma" panose="02020603050405020304" pitchFamily="2"/>
              </a:rPr>
              <a:t> Remyelination over 100% of the lesion core </a:t>
            </a:r>
          </a:p>
        </p:txBody>
      </p:sp>
      <p:sp>
        <p:nvSpPr>
          <p:cNvPr id="6" name="Text Placeholder 5"/>
          <p:cNvSpPr>
            <a:spLocks noGrp="1"/>
          </p:cNvSpPr>
          <p:nvPr>
            <p:ph type="body" idx="10"/>
          </p:nvPr>
        </p:nvSpPr>
        <p:spPr>
          <a:xfrm>
            <a:off x="3557905" y="2771140"/>
            <a:ext cx="4978400" cy="624205"/>
          </a:xfrm>
          <a:prstGeom prst="rect">
            <a:avLst/>
          </a:prstGeom>
          <a:noFill/>
          <a:ln w="0" cmpd="sng">
            <a:noFill/>
            <a:prstDash val="solid"/>
          </a:ln>
        </p:spPr>
        <p:txBody>
          <a:bodyPr vert="horz" lIns="0" tIns="16510" rIns="0" bIns="0" anchor="t"/>
          <a:lstStyle/>
          <a:p>
            <a:pPr marL="0" marR="0" indent="0" algn="just">
              <a:lnSpc>
                <a:spcPts val="1900"/>
              </a:lnSpc>
              <a:spcAft>
                <a:spcPts val="960"/>
              </a:spcAft>
            </a:pPr>
            <a:r>
              <a:rPr lang="en-US" sz="1500" b="1" spc="0">
                <a:solidFill>
                  <a:srgbClr val="99773D"/>
                </a:solidFill>
                <a:latin typeface="Tahoma" panose="02020603050405020304" pitchFamily="2"/>
              </a:rPr>
              <a:t>Chronic inactive:</a:t>
            </a:r>
            <a:r>
              <a:rPr lang="en-US" sz="1600" spc="0">
                <a:solidFill>
                  <a:srgbClr val="000000"/>
                </a:solidFill>
                <a:latin typeface="Tahoma" panose="02020603050405020304" pitchFamily="2"/>
              </a:rPr>
              <a:t> Core with variable degree of tissue injury </a:t>
            </a:r>
          </a:p>
        </p:txBody>
      </p:sp>
      <p:sp>
        <p:nvSpPr>
          <p:cNvPr id="9" name="Text Placeholder 8"/>
          <p:cNvSpPr>
            <a:spLocks noGrp="1"/>
          </p:cNvSpPr>
          <p:nvPr>
            <p:ph type="body" idx="10"/>
          </p:nvPr>
        </p:nvSpPr>
        <p:spPr>
          <a:xfrm>
            <a:off x="3557905" y="4404360"/>
            <a:ext cx="4978400" cy="2453640"/>
          </a:xfrm>
          <a:prstGeom prst="rect">
            <a:avLst/>
          </a:prstGeom>
          <a:noFill/>
          <a:ln w="0" cmpd="sng">
            <a:noFill/>
            <a:prstDash val="solid"/>
          </a:ln>
        </p:spPr>
        <p:txBody>
          <a:bodyPr vert="horz" lIns="0" tIns="0" rIns="0" bIns="0" anchor="t"/>
          <a:lstStyle/>
          <a:p>
            <a:pPr marL="0" marR="0" indent="0" algn="just">
              <a:lnSpc>
                <a:spcPts val="1900"/>
              </a:lnSpc>
              <a:spcAft>
                <a:spcPts val="13705"/>
              </a:spcAft>
            </a:pPr>
            <a:r>
              <a:rPr lang="en-US" sz="1500" b="1" spc="105">
                <a:solidFill>
                  <a:srgbClr val="99773D"/>
                </a:solidFill>
                <a:latin typeface="Tahoma" panose="02020603050405020304" pitchFamily="2"/>
              </a:rPr>
              <a:t>Chronic active:</a:t>
            </a:r>
            <a:r>
              <a:rPr lang="en-US" sz="1600" spc="105">
                <a:solidFill>
                  <a:srgbClr val="000000"/>
                </a:solidFill>
                <a:latin typeface="Tahoma" panose="02020603050405020304" pitchFamily="2"/>
              </a:rPr>
              <a:t> Core with variable degree of tissue injury surrounded by a rime of activated microglia </a:t>
            </a:r>
          </a:p>
        </p:txBody>
      </p:sp>
      <p:cxnSp>
        <p:nvCxnSpPr>
          <p:cNvPr id="16" name="Straight Connector 15"/>
          <p:cNvCxnSpPr/>
          <p:nvPr/>
        </p:nvCxnSpPr>
        <p:spPr>
          <a:xfrm>
            <a:off x="0" y="6104890"/>
            <a:ext cx="2018665" cy="0"/>
          </a:xfrm>
          <a:prstGeom prst="line">
            <a:avLst/>
          </a:prstGeom>
          <a:ln w="6350" cmpd="sng">
            <a:solidFill>
              <a:srgbClr val="D9D9D8"/>
            </a:solidFill>
          </a:ln>
        </p:spPr>
      </p:cxnSp>
      <p:cxnSp>
        <p:nvCxnSpPr>
          <p:cNvPr id="17" name="Straight Connector 16"/>
          <p:cNvCxnSpPr/>
          <p:nvPr/>
        </p:nvCxnSpPr>
        <p:spPr>
          <a:xfrm>
            <a:off x="0" y="6104890"/>
            <a:ext cx="9144635" cy="0"/>
          </a:xfrm>
          <a:prstGeom prst="line">
            <a:avLst/>
          </a:prstGeom>
          <a:ln w="6350" cmpd="sng">
            <a:solidFill>
              <a:srgbClr val="D7D7D7"/>
            </a:solidFill>
          </a:ln>
        </p:spPr>
      </p:cxnSp>
      <p:cxnSp>
        <p:nvCxnSpPr>
          <p:cNvPr id="18" name="Straight Connector 17"/>
          <p:cNvCxnSpPr/>
          <p:nvPr/>
        </p:nvCxnSpPr>
        <p:spPr>
          <a:xfrm>
            <a:off x="0" y="6104890"/>
            <a:ext cx="9144635" cy="0"/>
          </a:xfrm>
          <a:prstGeom prst="line">
            <a:avLst/>
          </a:prstGeom>
          <a:ln w="6350" cmpd="sng">
            <a:solidFill>
              <a:srgbClr val="D7D7D6"/>
            </a:solidFill>
          </a:ln>
        </p:spPr>
      </p:cxnSp>
      <p:cxnSp>
        <p:nvCxnSpPr>
          <p:cNvPr id="19" name="Straight Connector 18"/>
          <p:cNvCxnSpPr/>
          <p:nvPr/>
        </p:nvCxnSpPr>
        <p:spPr>
          <a:xfrm>
            <a:off x="0" y="6104890"/>
            <a:ext cx="9144635" cy="0"/>
          </a:xfrm>
          <a:prstGeom prst="line">
            <a:avLst/>
          </a:prstGeom>
          <a:ln w="6350" cmpd="sng">
            <a:solidFill>
              <a:srgbClr val="DDD8D6"/>
            </a:solidFill>
          </a:ln>
        </p:spPr>
      </p:cxnSp>
      <p:cxnSp>
        <p:nvCxnSpPr>
          <p:cNvPr id="20" name="Straight Connector 19"/>
          <p:cNvCxnSpPr/>
          <p:nvPr/>
        </p:nvCxnSpPr>
        <p:spPr>
          <a:xfrm>
            <a:off x="0" y="6104890"/>
            <a:ext cx="9144635" cy="0"/>
          </a:xfrm>
          <a:prstGeom prst="line">
            <a:avLst/>
          </a:prstGeom>
          <a:ln w="6350" cmpd="sng">
            <a:solidFill>
              <a:srgbClr val="D8D8D8"/>
            </a:solidFill>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86385" y="1581785"/>
            <a:ext cx="8315325" cy="3584575"/>
          </a:xfrm>
          <a:prstGeom prst="rect">
            <a:avLst/>
          </a:prstGeom>
        </p:spPr>
      </p:pic>
      <p:pic>
        <p:nvPicPr>
          <p:cNvPr id="6" name="Picture 5"/>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2140585" y="317500"/>
            <a:ext cx="4978400" cy="1264285"/>
          </a:xfrm>
          <a:prstGeom prst="rect">
            <a:avLst/>
          </a:prstGeom>
          <a:noFill/>
          <a:ln w="0" cmpd="sng">
            <a:noFill/>
            <a:prstDash val="solid"/>
          </a:ln>
        </p:spPr>
        <p:txBody>
          <a:bodyPr vert="horz" lIns="0" tIns="0" rIns="0" bIns="0" anchor="t"/>
          <a:lstStyle/>
          <a:p>
            <a:pPr marL="0" marR="0" indent="0" algn="ctr">
              <a:lnSpc>
                <a:spcPts val="3400"/>
              </a:lnSpc>
              <a:spcAft>
                <a:spcPts val="6480"/>
              </a:spcAft>
            </a:pPr>
            <a:r>
              <a:rPr lang="en-US" sz="2750" spc="95">
                <a:solidFill>
                  <a:srgbClr val="2F5596"/>
                </a:solidFill>
                <a:latin typeface="Tahoma" panose="02020603050405020304" pitchFamily="2"/>
              </a:rPr>
              <a:t>Active Lesion Evolution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14655" y="1313815"/>
            <a:ext cx="7220585" cy="4453255"/>
          </a:xfrm>
          <a:prstGeom prst="rect">
            <a:avLst/>
          </a:prstGeom>
        </p:spPr>
      </p:pic>
      <p:pic>
        <p:nvPicPr>
          <p:cNvPr id="6" name="Picture 5"/>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382905" y="304800"/>
            <a:ext cx="8534400" cy="1009015"/>
          </a:xfrm>
          <a:prstGeom prst="rect">
            <a:avLst/>
          </a:prstGeom>
          <a:noFill/>
          <a:ln w="0" cmpd="sng">
            <a:noFill/>
            <a:prstDash val="solid"/>
          </a:ln>
        </p:spPr>
        <p:txBody>
          <a:bodyPr vert="horz" lIns="0" tIns="0" rIns="0" bIns="0" anchor="t"/>
          <a:lstStyle/>
          <a:p>
            <a:pPr marL="0" marR="0" indent="0" algn="ctr">
              <a:lnSpc>
                <a:spcPts val="3700"/>
              </a:lnSpc>
              <a:spcAft>
                <a:spcPts val="4175"/>
              </a:spcAft>
            </a:pPr>
            <a:r>
              <a:rPr lang="en-US" sz="2800" spc="140">
                <a:solidFill>
                  <a:srgbClr val="2F5597"/>
                </a:solidFill>
                <a:latin typeface="Tahoma" panose="02020603050405020304" pitchFamily="2"/>
              </a:rPr>
              <a:t>Chronic MS Plaques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000000"/>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1828800" y="293370"/>
            <a:ext cx="5685790" cy="503555"/>
          </a:xfrm>
          <a:prstGeom prst="rect">
            <a:avLst/>
          </a:prstGeom>
          <a:noFill/>
          <a:ln w="0" cmpd="sng">
            <a:noFill/>
            <a:prstDash val="solid"/>
          </a:ln>
        </p:spPr>
        <p:txBody>
          <a:bodyPr vert="horz" lIns="0" tIns="5080" rIns="0" bIns="0" anchor="t"/>
          <a:lstStyle/>
          <a:p>
            <a:pPr marL="0" marR="0" indent="0" algn="ctr">
              <a:lnSpc>
                <a:spcPts val="3800"/>
              </a:lnSpc>
              <a:spcAft>
                <a:spcPts val="75"/>
              </a:spcAft>
            </a:pPr>
            <a:r>
              <a:rPr lang="en-US" sz="2950" spc="-10">
                <a:solidFill>
                  <a:srgbClr val="FFFF00"/>
                </a:solidFill>
                <a:latin typeface="Tahoma" panose="02020603050405020304" pitchFamily="2"/>
              </a:rPr>
              <a:t>MRI at 7 Tesla: An Eye Opener </a:t>
            </a:r>
          </a:p>
        </p:txBody>
      </p:sp>
      <p:sp>
        <p:nvSpPr>
          <p:cNvPr id="6" name="Text Placeholder 5"/>
          <p:cNvSpPr>
            <a:spLocks noGrp="1"/>
          </p:cNvSpPr>
          <p:nvPr>
            <p:ph type="body" idx="10"/>
          </p:nvPr>
        </p:nvSpPr>
        <p:spPr>
          <a:xfrm>
            <a:off x="316230" y="1038860"/>
            <a:ext cx="6049645" cy="262890"/>
          </a:xfrm>
          <a:prstGeom prst="rect">
            <a:avLst/>
          </a:prstGeom>
          <a:noFill/>
          <a:ln w="0" cmpd="sng">
            <a:noFill/>
            <a:prstDash val="solid"/>
          </a:ln>
        </p:spPr>
        <p:txBody>
          <a:bodyPr vert="horz" lIns="0" tIns="5715" rIns="0" bIns="0" anchor="t"/>
          <a:lstStyle/>
          <a:p>
            <a:pPr marL="0" marR="0" indent="0" algn="l">
              <a:lnSpc>
                <a:spcPts val="2000"/>
              </a:lnSpc>
              <a:spcAft>
                <a:spcPts val="0"/>
              </a:spcAft>
              <a:tabLst>
                <a:tab pos="2926080" algn="l"/>
                <a:tab pos="6080760" algn="r"/>
              </a:tabLst>
            </a:pPr>
            <a:r>
              <a:rPr lang="en-US" sz="1800" spc="0">
                <a:solidFill>
                  <a:srgbClr val="FFFFFF"/>
                </a:solidFill>
                <a:latin typeface="Times New Roman" panose="02020603050405020304" pitchFamily="1"/>
              </a:rPr>
              <a:t>A B C </a:t>
            </a:r>
          </a:p>
        </p:txBody>
      </p:sp>
      <p:sp>
        <p:nvSpPr>
          <p:cNvPr id="7" name="Text Placeholder 6"/>
          <p:cNvSpPr>
            <a:spLocks noGrp="1"/>
          </p:cNvSpPr>
          <p:nvPr>
            <p:ph type="body" idx="10"/>
          </p:nvPr>
        </p:nvSpPr>
        <p:spPr>
          <a:xfrm>
            <a:off x="316230" y="3934460"/>
            <a:ext cx="6026150" cy="262890"/>
          </a:xfrm>
          <a:prstGeom prst="rect">
            <a:avLst/>
          </a:prstGeom>
          <a:noFill/>
          <a:ln w="0" cmpd="sng">
            <a:noFill/>
            <a:prstDash val="solid"/>
          </a:ln>
        </p:spPr>
        <p:txBody>
          <a:bodyPr vert="horz" lIns="0" tIns="5715" rIns="0" bIns="0" anchor="t"/>
          <a:lstStyle/>
          <a:p>
            <a:pPr marL="0" marR="0" indent="0" algn="l">
              <a:lnSpc>
                <a:spcPts val="2000"/>
              </a:lnSpc>
              <a:spcAft>
                <a:spcPts val="0"/>
              </a:spcAft>
              <a:tabLst>
                <a:tab pos="2926080" algn="l"/>
                <a:tab pos="6035040" algn="r"/>
              </a:tabLst>
            </a:pPr>
            <a:r>
              <a:rPr lang="en-US" sz="1800" spc="0">
                <a:solidFill>
                  <a:srgbClr val="FFFFFF"/>
                </a:solidFill>
                <a:latin typeface="Times New Roman" panose="02020603050405020304" pitchFamily="1"/>
              </a:rPr>
              <a:t>D E F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000000"/>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3980815" y="0"/>
            <a:ext cx="3956050" cy="332105"/>
          </a:xfrm>
          <a:prstGeom prst="rect">
            <a:avLst/>
          </a:prstGeom>
          <a:noFill/>
          <a:ln w="0" cmpd="sng">
            <a:noFill/>
            <a:prstDash val="solid"/>
          </a:ln>
        </p:spPr>
        <p:txBody>
          <a:bodyPr vert="horz" lIns="0" tIns="27940" rIns="0" bIns="0" anchor="t"/>
          <a:lstStyle/>
          <a:p>
            <a:pPr marL="0" marR="0" indent="0" algn="l">
              <a:lnSpc>
                <a:spcPts val="2400"/>
              </a:lnSpc>
              <a:spcAft>
                <a:spcPts val="0"/>
              </a:spcAft>
            </a:pPr>
            <a:r>
              <a:rPr lang="en-US" sz="2350" spc="-25">
                <a:solidFill>
                  <a:srgbClr val="FFFF00"/>
                </a:solidFill>
                <a:latin typeface="Calibri Light" panose="02020603050405020304" pitchFamily="2"/>
              </a:rPr>
              <a:t>Iron stain (Perls DAB enhanced) </a:t>
            </a:r>
          </a:p>
        </p:txBody>
      </p:sp>
      <p:sp>
        <p:nvSpPr>
          <p:cNvPr id="6" name="Text Placeholder 5"/>
          <p:cNvSpPr>
            <a:spLocks noGrp="1"/>
          </p:cNvSpPr>
          <p:nvPr>
            <p:ph type="body" idx="10"/>
          </p:nvPr>
        </p:nvSpPr>
        <p:spPr>
          <a:xfrm>
            <a:off x="921385" y="502285"/>
            <a:ext cx="260350" cy="380365"/>
          </a:xfrm>
          <a:prstGeom prst="rect">
            <a:avLst/>
          </a:prstGeom>
          <a:noFill/>
          <a:ln w="0" cmpd="sng">
            <a:noFill/>
            <a:prstDash val="solid"/>
          </a:ln>
        </p:spPr>
        <p:txBody>
          <a:bodyPr vert="horz" lIns="0" tIns="15240" rIns="0" bIns="0" anchor="t"/>
          <a:lstStyle/>
          <a:p>
            <a:pPr marL="0" marR="0" indent="0" algn="l">
              <a:lnSpc>
                <a:spcPts val="2800"/>
              </a:lnSpc>
              <a:spcAft>
                <a:spcPts val="0"/>
              </a:spcAft>
            </a:pPr>
            <a:r>
              <a:rPr lang="en-US" sz="2450" spc="0">
                <a:solidFill>
                  <a:srgbClr val="000000"/>
                </a:solidFill>
                <a:latin typeface="Corbel" panose="02020603050405020304" pitchFamily="2"/>
              </a:rPr>
              <a:t>* </a:t>
            </a:r>
          </a:p>
        </p:txBody>
      </p:sp>
      <p:sp>
        <p:nvSpPr>
          <p:cNvPr id="7" name="Text Placeholder 6"/>
          <p:cNvSpPr>
            <a:spLocks noGrp="1"/>
          </p:cNvSpPr>
          <p:nvPr>
            <p:ph type="body" idx="10"/>
          </p:nvPr>
        </p:nvSpPr>
        <p:spPr>
          <a:xfrm>
            <a:off x="4212590" y="3202305"/>
            <a:ext cx="3684905" cy="342265"/>
          </a:xfrm>
          <a:prstGeom prst="rect">
            <a:avLst/>
          </a:prstGeom>
          <a:noFill/>
          <a:ln w="0" cmpd="sng">
            <a:noFill/>
            <a:prstDash val="solid"/>
          </a:ln>
        </p:spPr>
        <p:txBody>
          <a:bodyPr vert="horz" lIns="0" tIns="34925" rIns="0" bIns="0" anchor="t"/>
          <a:lstStyle/>
          <a:p>
            <a:pPr marL="0" marR="0" indent="0" algn="l">
              <a:lnSpc>
                <a:spcPts val="2400"/>
              </a:lnSpc>
              <a:spcAft>
                <a:spcPts val="0"/>
              </a:spcAft>
            </a:pPr>
            <a:r>
              <a:rPr lang="en-US" sz="2350" spc="-25">
                <a:solidFill>
                  <a:srgbClr val="FFFF00"/>
                </a:solidFill>
                <a:latin typeface="Calibri Light" panose="02020603050405020304" pitchFamily="2"/>
              </a:rPr>
              <a:t>Myelin stain (Luxos Fast Blue)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14655" y="875030"/>
            <a:ext cx="2389505" cy="1630680"/>
          </a:xfrm>
          <a:prstGeom prst="rect">
            <a:avLst/>
          </a:prstGeom>
        </p:spPr>
      </p:pic>
      <p:pic>
        <p:nvPicPr>
          <p:cNvPr id="6" name="Picture 5"/>
          <p:cNvPicPr/>
          <p:nvPr/>
        </p:nvPicPr>
        <p:blipFill>
          <a:blip r:embed="rId3"/>
          <a:stretch>
            <a:fillRect/>
          </a:stretch>
        </p:blipFill>
        <p:spPr>
          <a:xfrm>
            <a:off x="3413760" y="875030"/>
            <a:ext cx="2462530" cy="1630680"/>
          </a:xfrm>
          <a:prstGeom prst="rect">
            <a:avLst/>
          </a:prstGeom>
        </p:spPr>
      </p:pic>
      <p:pic>
        <p:nvPicPr>
          <p:cNvPr id="7" name="Picture 6"/>
          <p:cNvPicPr/>
          <p:nvPr/>
        </p:nvPicPr>
        <p:blipFill>
          <a:blip r:embed="rId4"/>
          <a:stretch>
            <a:fillRect/>
          </a:stretch>
        </p:blipFill>
        <p:spPr>
          <a:xfrm>
            <a:off x="6516370" y="883920"/>
            <a:ext cx="2255520" cy="1615440"/>
          </a:xfrm>
          <a:prstGeom prst="rect">
            <a:avLst/>
          </a:prstGeom>
        </p:spPr>
      </p:pic>
      <p:pic>
        <p:nvPicPr>
          <p:cNvPr id="9" name="Picture 8"/>
          <p:cNvPicPr/>
          <p:nvPr/>
        </p:nvPicPr>
        <p:blipFill>
          <a:blip r:embed="rId5"/>
          <a:stretch>
            <a:fillRect/>
          </a:stretch>
        </p:blipFill>
        <p:spPr>
          <a:xfrm>
            <a:off x="347345" y="3252470"/>
            <a:ext cx="2548255" cy="2090420"/>
          </a:xfrm>
          <a:prstGeom prst="rect">
            <a:avLst/>
          </a:prstGeom>
        </p:spPr>
      </p:pic>
      <p:pic>
        <p:nvPicPr>
          <p:cNvPr id="14" name="Picture 13"/>
          <p:cNvPicPr/>
          <p:nvPr/>
        </p:nvPicPr>
        <p:blipFill>
          <a:blip r:embed="rId6"/>
          <a:stretch>
            <a:fillRect/>
          </a:stretch>
        </p:blipFill>
        <p:spPr>
          <a:xfrm>
            <a:off x="3410585" y="3258185"/>
            <a:ext cx="5489575" cy="2164080"/>
          </a:xfrm>
          <a:prstGeom prst="rect">
            <a:avLst/>
          </a:prstGeom>
        </p:spPr>
      </p:pic>
      <p:sp>
        <p:nvSpPr>
          <p:cNvPr id="2" name="Text Placeholder 1"/>
          <p:cNvSpPr>
            <a:spLocks noGrp="1"/>
          </p:cNvSpPr>
          <p:nvPr>
            <p:ph type="body" idx="10"/>
          </p:nvPr>
        </p:nvSpPr>
        <p:spPr>
          <a:xfrm>
            <a:off x="771525" y="584200"/>
            <a:ext cx="7213600" cy="290830"/>
          </a:xfrm>
          <a:prstGeom prst="rect">
            <a:avLst/>
          </a:prstGeom>
          <a:noFill/>
          <a:ln w="0" cmpd="sng">
            <a:noFill/>
            <a:prstDash val="solid"/>
          </a:ln>
        </p:spPr>
        <p:txBody>
          <a:bodyPr vert="horz" lIns="0" tIns="8890" rIns="0" bIns="0" anchor="t"/>
          <a:lstStyle/>
          <a:p>
            <a:pPr marL="0" marR="0" indent="0" algn="l">
              <a:lnSpc>
                <a:spcPts val="2200"/>
              </a:lnSpc>
              <a:spcAft>
                <a:spcPts val="0"/>
              </a:spcAft>
              <a:tabLst>
                <a:tab pos="2788920" algn="l"/>
                <a:tab pos="7223760" algn="r"/>
              </a:tabLst>
            </a:pPr>
            <a:r>
              <a:rPr lang="en-US" sz="1800" spc="0">
                <a:solidFill>
                  <a:srgbClr val="FDFBF9"/>
                </a:solidFill>
                <a:latin typeface="Tahoma" panose="02020603050405020304" pitchFamily="2"/>
              </a:rPr>
              <a:t>R2* GRE at 7T PHASE GRE at 7T Iron </a:t>
            </a:r>
          </a:p>
        </p:txBody>
      </p:sp>
      <p:graphicFrame>
        <p:nvGraphicFramePr>
          <p:cNvPr id="4" name="Table 3"/>
          <p:cNvGraphicFramePr>
            <a:graphicFrameLocks noGrp="1"/>
          </p:cNvGraphicFramePr>
          <p:nvPr/>
        </p:nvGraphicFramePr>
        <p:xfrm>
          <a:off x="289560" y="875030"/>
          <a:ext cx="8482330" cy="1939290"/>
        </p:xfrm>
        <a:graphic>
          <a:graphicData uri="http://schemas.openxmlformats.org/drawingml/2006/table">
            <a:tbl>
              <a:tblPr/>
              <a:tblGrid>
                <a:gridCol w="2819400">
                  <a:extLst>
                    <a:ext uri="{9D8B030D-6E8A-4147-A177-3AD203B41FA5}">
                      <a16:colId xmlns:a16="http://schemas.microsoft.com/office/drawing/2014/main" val="20000"/>
                    </a:ext>
                  </a:extLst>
                </a:gridCol>
                <a:gridCol w="3087370">
                  <a:extLst>
                    <a:ext uri="{9D8B030D-6E8A-4147-A177-3AD203B41FA5}">
                      <a16:colId xmlns:a16="http://schemas.microsoft.com/office/drawing/2014/main" val="20001"/>
                    </a:ext>
                  </a:extLst>
                </a:gridCol>
                <a:gridCol w="2575560">
                  <a:extLst>
                    <a:ext uri="{9D8B030D-6E8A-4147-A177-3AD203B41FA5}">
                      <a16:colId xmlns:a16="http://schemas.microsoft.com/office/drawing/2014/main" val="20002"/>
                    </a:ext>
                  </a:extLst>
                </a:gridCol>
              </a:tblGrid>
              <a:tr h="1624330">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31496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462915" indent="0" algn="r">
                        <a:lnSpc>
                          <a:spcPts val="2100"/>
                        </a:lnSpc>
                        <a:spcBef>
                          <a:spcPts val="295"/>
                        </a:spcBef>
                        <a:spcAft>
                          <a:spcPts val="0"/>
                        </a:spcAft>
                      </a:pPr>
                      <a:r>
                        <a:rPr lang="en-US" sz="1800" spc="0">
                          <a:solidFill>
                            <a:srgbClr val="FDFBF9"/>
                          </a:solidFill>
                          <a:latin typeface="Tahoma" panose="02020603050405020304" pitchFamily="2"/>
                        </a:rPr>
                        <a:t>CD68 IHC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0" name="Text Placeholder 9"/>
          <p:cNvSpPr>
            <a:spLocks noGrp="1"/>
          </p:cNvSpPr>
          <p:nvPr>
            <p:ph type="body" idx="10"/>
          </p:nvPr>
        </p:nvSpPr>
        <p:spPr>
          <a:xfrm>
            <a:off x="382270" y="3293110"/>
            <a:ext cx="476250" cy="1530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b="1" spc="0">
                <a:solidFill>
                  <a:srgbClr val="000000"/>
                </a:solidFill>
                <a:latin typeface="Tahoma" panose="02020603050405020304" pitchFamily="2"/>
              </a:rPr>
              <a:t>WM-L </a:t>
            </a:r>
          </a:p>
        </p:txBody>
      </p:sp>
      <p:sp>
        <p:nvSpPr>
          <p:cNvPr id="11" name="Text Placeholder 10"/>
          <p:cNvSpPr>
            <a:spLocks noGrp="1"/>
          </p:cNvSpPr>
          <p:nvPr>
            <p:ph type="body" idx="10"/>
          </p:nvPr>
        </p:nvSpPr>
        <p:spPr>
          <a:xfrm>
            <a:off x="2194560" y="4618990"/>
            <a:ext cx="448310" cy="153035"/>
          </a:xfrm>
          <a:prstGeom prst="rect">
            <a:avLst/>
          </a:prstGeom>
          <a:noFill/>
          <a:ln w="0" cmpd="sng">
            <a:noFill/>
            <a:prstDash val="solid"/>
          </a:ln>
        </p:spPr>
        <p:txBody>
          <a:bodyPr vert="horz" lIns="0" tIns="0" rIns="0" bIns="0" anchor="t"/>
          <a:lstStyle/>
          <a:p>
            <a:pPr marL="0" marR="0" indent="0" algn="l">
              <a:lnSpc>
                <a:spcPts val="1100"/>
              </a:lnSpc>
              <a:spcAft>
                <a:spcPts val="0"/>
              </a:spcAft>
            </a:pPr>
            <a:r>
              <a:rPr lang="en-US" sz="1000" b="1" spc="-55">
                <a:solidFill>
                  <a:srgbClr val="000000"/>
                </a:solidFill>
                <a:latin typeface="Tahoma" panose="02020603050405020304" pitchFamily="2"/>
              </a:rPr>
              <a:t>NAWM </a:t>
            </a:r>
          </a:p>
        </p:txBody>
      </p:sp>
      <p:sp>
        <p:nvSpPr>
          <p:cNvPr id="12" name="Text Placeholder 11"/>
          <p:cNvSpPr>
            <a:spLocks noGrp="1"/>
          </p:cNvSpPr>
          <p:nvPr>
            <p:ph type="body" idx="10"/>
          </p:nvPr>
        </p:nvSpPr>
        <p:spPr>
          <a:xfrm>
            <a:off x="2399665" y="4773295"/>
            <a:ext cx="296545" cy="386715"/>
          </a:xfrm>
          <a:prstGeom prst="rect">
            <a:avLst/>
          </a:prstGeom>
          <a:noFill/>
          <a:ln w="0" cmpd="sng">
            <a:noFill/>
            <a:prstDash val="solid"/>
          </a:ln>
        </p:spPr>
        <p:txBody>
          <a:bodyPr vert="horz" lIns="0" tIns="0" rIns="0" bIns="0" anchor="t">
            <a:normAutofit fontScale="90000"/>
          </a:bodyPr>
          <a:lstStyle/>
          <a:p>
            <a:pPr marL="0" marR="0" indent="0" algn="l">
              <a:lnSpc>
                <a:spcPts val="3000"/>
              </a:lnSpc>
              <a:spcAft>
                <a:spcPts val="0"/>
              </a:spcAft>
            </a:pPr>
            <a:r>
              <a:rPr lang="en-US" sz="2650" spc="0">
                <a:solidFill>
                  <a:srgbClr val="000000"/>
                </a:solidFill>
                <a:latin typeface="Arial" panose="02020603050405020304" pitchFamily="2"/>
              </a:rPr>
              <a:t>B </a:t>
            </a:r>
          </a:p>
        </p:txBody>
      </p:sp>
      <p:sp>
        <p:nvSpPr>
          <p:cNvPr id="15" name="Text Placeholder 14"/>
          <p:cNvSpPr>
            <a:spLocks noGrp="1"/>
          </p:cNvSpPr>
          <p:nvPr>
            <p:ph type="body" idx="10"/>
          </p:nvPr>
        </p:nvSpPr>
        <p:spPr>
          <a:xfrm>
            <a:off x="289560" y="5525135"/>
            <a:ext cx="8229600" cy="1078865"/>
          </a:xfrm>
          <a:prstGeom prst="rect">
            <a:avLst/>
          </a:prstGeom>
          <a:noFill/>
          <a:ln w="0" cmpd="sng">
            <a:noFill/>
            <a:prstDash val="solid"/>
          </a:ln>
        </p:spPr>
        <p:txBody>
          <a:bodyPr vert="horz" lIns="0" tIns="0" rIns="0" bIns="0" anchor="t"/>
          <a:lstStyle/>
          <a:p>
            <a:pPr marL="0" marR="0" indent="0" algn="l">
              <a:lnSpc>
                <a:spcPts val="2200"/>
              </a:lnSpc>
              <a:spcAft>
                <a:spcPts val="0"/>
              </a:spcAft>
              <a:tabLst>
                <a:tab pos="3566160" algn="l"/>
                <a:tab pos="6537960" algn="l"/>
              </a:tabLst>
            </a:pPr>
            <a:r>
              <a:rPr lang="en-US" sz="1800" spc="0">
                <a:solidFill>
                  <a:srgbClr val="FDFBF9"/>
                </a:solidFill>
                <a:latin typeface="Tahoma" panose="02020603050405020304" pitchFamily="2"/>
              </a:rPr>
              <a:t>Iron + Ferritin – 250x Iron + CD68 – CD68 – 200x </a:t>
            </a:r>
          </a:p>
          <a:p>
            <a:pPr marL="0" marR="0" indent="0" algn="ctr">
              <a:lnSpc>
                <a:spcPts val="2200"/>
              </a:lnSpc>
              <a:spcBef>
                <a:spcPts val="145"/>
              </a:spcBef>
              <a:spcAft>
                <a:spcPts val="0"/>
              </a:spcAft>
            </a:pPr>
            <a:r>
              <a:rPr lang="en-US" sz="1800" spc="0">
                <a:solidFill>
                  <a:srgbClr val="FDFBF9"/>
                </a:solidFill>
                <a:latin typeface="Tahoma" panose="02020603050405020304" pitchFamily="2"/>
              </a:rPr>
              <a:t>250x </a:t>
            </a:r>
          </a:p>
          <a:p>
            <a:pPr marL="137160" marR="91440" indent="0" algn="l">
              <a:lnSpc>
                <a:spcPts val="1300"/>
              </a:lnSpc>
              <a:spcBef>
                <a:spcPts val="1310"/>
              </a:spcBef>
              <a:spcAft>
                <a:spcPts val="70"/>
              </a:spcAft>
            </a:pPr>
            <a:r>
              <a:rPr lang="en-US" sz="1000" spc="0">
                <a:solidFill>
                  <a:srgbClr val="FDFBF9"/>
                </a:solidFill>
                <a:latin typeface="Tahoma" panose="02020603050405020304" pitchFamily="2"/>
              </a:rPr>
              <a:t>Bagnato F, Hametner S, Yao B, van Gelderen P, Merkle H, Cantor FK, Lassmann H, Duyn JH. Tracking iron in multiple sclerosis: a combined imaging and histopathological study at 7 Tesla. Brain. 2011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D6126-56EA-9764-B9F8-D6F38B1B33B3}"/>
              </a:ext>
            </a:extLst>
          </p:cNvPr>
          <p:cNvSpPr>
            <a:spLocks noGrp="1"/>
          </p:cNvSpPr>
          <p:nvPr>
            <p:ph type="body" idx="10"/>
          </p:nvPr>
        </p:nvSpPr>
        <p:spPr/>
        <p:txBody>
          <a:bodyPr>
            <a:normAutofit fontScale="97500"/>
          </a:bodyPr>
          <a:lstStyle/>
          <a:p>
            <a:pPr algn="ctr"/>
            <a:r>
              <a:rPr lang="en-US" sz="2400" dirty="0">
                <a:solidFill>
                  <a:schemeClr val="accent1">
                    <a:lumMod val="75000"/>
                  </a:schemeClr>
                </a:solidFill>
              </a:rPr>
              <a:t>Disclosure</a:t>
            </a:r>
          </a:p>
        </p:txBody>
      </p:sp>
      <p:sp>
        <p:nvSpPr>
          <p:cNvPr id="3" name="Text Placeholder 2">
            <a:extLst>
              <a:ext uri="{FF2B5EF4-FFF2-40B4-BE49-F238E27FC236}">
                <a16:creationId xmlns:a16="http://schemas.microsoft.com/office/drawing/2014/main" id="{8D19EB72-1E36-1B8D-D64F-A0CEE3018485}"/>
              </a:ext>
            </a:extLst>
          </p:cNvPr>
          <p:cNvSpPr>
            <a:spLocks noGrp="1"/>
          </p:cNvSpPr>
          <p:nvPr>
            <p:ph type="body" idx="10"/>
          </p:nvPr>
        </p:nvSpPr>
        <p:spPr>
          <a:xfrm>
            <a:off x="235782" y="2391053"/>
            <a:ext cx="8534400" cy="1124585"/>
          </a:xfrm>
        </p:spPr>
        <p:txBody>
          <a:bodyPr>
            <a:normAutofit fontScale="97500"/>
          </a:bodyPr>
          <a:lstStyle/>
          <a:p>
            <a:r>
              <a:rPr lang="en-US" sz="1800" b="0" i="0" u="none" strike="noStrike" dirty="0">
                <a:solidFill>
                  <a:srgbClr val="000000"/>
                </a:solidFill>
                <a:effectLst/>
                <a:latin typeface="Calibri" panose="020F0502020204030204" pitchFamily="34" charset="0"/>
              </a:rPr>
              <a:t>Nothing to Disclose</a:t>
            </a:r>
            <a:r>
              <a:rPr lang="en-US" dirty="0"/>
              <a:t> </a:t>
            </a:r>
          </a:p>
        </p:txBody>
      </p:sp>
    </p:spTree>
    <p:extLst>
      <p:ext uri="{BB962C8B-B14F-4D97-AF65-F5344CB8AC3E}">
        <p14:creationId xmlns:p14="http://schemas.microsoft.com/office/powerpoint/2010/main" val="3962678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idx="10"/>
          </p:nvPr>
        </p:nvSpPr>
        <p:spPr>
          <a:xfrm>
            <a:off x="2231390" y="307340"/>
            <a:ext cx="4852035" cy="445770"/>
          </a:xfrm>
          <a:prstGeom prst="rect">
            <a:avLst/>
          </a:prstGeom>
          <a:noFill/>
          <a:ln w="0" cmpd="sng">
            <a:noFill/>
            <a:prstDash val="solid"/>
          </a:ln>
        </p:spPr>
        <p:txBody>
          <a:bodyPr vert="horz" lIns="0" tIns="0" rIns="0" bIns="0" anchor="t">
            <a:normAutofit fontScale="95000"/>
          </a:bodyPr>
          <a:lstStyle/>
          <a:p>
            <a:pPr marL="0" marR="0" indent="0" algn="ctr">
              <a:lnSpc>
                <a:spcPts val="3500"/>
              </a:lnSpc>
              <a:spcAft>
                <a:spcPts val="0"/>
              </a:spcAft>
            </a:pPr>
            <a:r>
              <a:rPr lang="en-US" sz="2700" b="1" spc="135">
                <a:solidFill>
                  <a:srgbClr val="2F5597"/>
                </a:solidFill>
                <a:latin typeface="Tahoma" panose="02020603050405020304" pitchFamily="2"/>
              </a:rPr>
              <a:t>Paramagnetic Rim Lesions </a:t>
            </a:r>
          </a:p>
        </p:txBody>
      </p:sp>
      <p:sp>
        <p:nvSpPr>
          <p:cNvPr id="5" name="Text Placeholder 4"/>
          <p:cNvSpPr>
            <a:spLocks noGrp="1"/>
          </p:cNvSpPr>
          <p:nvPr>
            <p:ph type="body" idx="10"/>
          </p:nvPr>
        </p:nvSpPr>
        <p:spPr>
          <a:xfrm>
            <a:off x="225425" y="5892800"/>
            <a:ext cx="2170430" cy="206375"/>
          </a:xfrm>
          <a:prstGeom prst="rect">
            <a:avLst/>
          </a:prstGeom>
          <a:noFill/>
          <a:ln w="0" cmpd="sng">
            <a:noFill/>
            <a:prstDash val="solid"/>
          </a:ln>
        </p:spPr>
        <p:txBody>
          <a:bodyPr vert="horz" lIns="0" tIns="24130" rIns="0" bIns="0" anchor="t"/>
          <a:lstStyle/>
          <a:p>
            <a:pPr marL="0" marR="0" indent="0" algn="l">
              <a:lnSpc>
                <a:spcPts val="1400"/>
              </a:lnSpc>
              <a:spcAft>
                <a:spcPts val="20"/>
              </a:spcAft>
            </a:pPr>
            <a:r>
              <a:rPr lang="en-US" sz="1400" b="1" spc="-25">
                <a:solidFill>
                  <a:srgbClr val="000000"/>
                </a:solidFill>
                <a:latin typeface="Calibri Light" panose="02020603050405020304" pitchFamily="2"/>
              </a:rPr>
              <a:t>Courtesy of Faraaz Kazimuddin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8600" y="1240790"/>
            <a:ext cx="8915400" cy="4912995"/>
          </a:xfrm>
          <a:prstGeom prst="rect">
            <a:avLst/>
          </a:prstGeom>
        </p:spPr>
      </p:pic>
      <p:sp>
        <p:nvSpPr>
          <p:cNvPr id="2" name="Text Placeholder 1"/>
          <p:cNvSpPr>
            <a:spLocks noGrp="1"/>
          </p:cNvSpPr>
          <p:nvPr>
            <p:ph type="body" idx="10"/>
          </p:nvPr>
        </p:nvSpPr>
        <p:spPr>
          <a:xfrm>
            <a:off x="228600" y="165100"/>
            <a:ext cx="8915400" cy="107569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4825"/>
              </a:spcAft>
            </a:pPr>
            <a:r>
              <a:rPr lang="en-US" sz="2700" b="1" spc="240">
                <a:solidFill>
                  <a:srgbClr val="FFFF00"/>
                </a:solidFill>
                <a:latin typeface="Tahoma" panose="02020603050405020304" pitchFamily="2"/>
              </a:rPr>
              <a:t>Paramagnetic Rim Lesions Slowly Enlarge </a:t>
            </a:r>
          </a:p>
        </p:txBody>
      </p:sp>
      <p:sp>
        <p:nvSpPr>
          <p:cNvPr id="5" name="Text Placeholder 4"/>
          <p:cNvSpPr>
            <a:spLocks noGrp="1"/>
          </p:cNvSpPr>
          <p:nvPr>
            <p:ph type="body" idx="10"/>
          </p:nvPr>
        </p:nvSpPr>
        <p:spPr>
          <a:xfrm>
            <a:off x="228600" y="6203950"/>
            <a:ext cx="8915400" cy="336550"/>
          </a:xfrm>
          <a:prstGeom prst="rect">
            <a:avLst/>
          </a:prstGeom>
          <a:noFill/>
          <a:ln w="0" cmpd="sng">
            <a:noFill/>
            <a:prstDash val="solid"/>
          </a:ln>
        </p:spPr>
        <p:txBody>
          <a:bodyPr vert="horz" lIns="0" tIns="0" rIns="0" bIns="0" anchor="t"/>
          <a:lstStyle/>
          <a:p>
            <a:pPr marL="182880" marR="457200" indent="0" algn="l">
              <a:lnSpc>
                <a:spcPts val="1300"/>
              </a:lnSpc>
              <a:spcAft>
                <a:spcPts val="50"/>
              </a:spcAft>
            </a:pPr>
            <a:r>
              <a:rPr lang="en-US" sz="1050" i="1" spc="0">
                <a:solidFill>
                  <a:srgbClr val="FFFFFF"/>
                </a:solidFill>
                <a:latin typeface="Arial" panose="02020603050405020304" pitchFamily="2"/>
              </a:rPr>
              <a:t>Dal-Bianco A, Grabner G, Kronnerwetter C, Weber C, Höftberger R, Berger T, Auff E, Leutmezer F, Trattnig S, Lassmann H, Bagnato F and Hametner S (equally contributing senior authors). Acta Neuropathologica 2017.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000000"/>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715645" y="148590"/>
            <a:ext cx="7752715" cy="487680"/>
          </a:xfrm>
          <a:prstGeom prst="rect">
            <a:avLst/>
          </a:prstGeom>
          <a:noFill/>
          <a:ln w="0" cmpd="sng">
            <a:noFill/>
            <a:prstDash val="solid"/>
          </a:ln>
        </p:spPr>
        <p:txBody>
          <a:bodyPr vert="horz" lIns="0" tIns="3175" rIns="0" bIns="0" anchor="t"/>
          <a:lstStyle/>
          <a:p>
            <a:pPr marL="0" marR="0" indent="0" algn="l">
              <a:lnSpc>
                <a:spcPts val="3700"/>
              </a:lnSpc>
              <a:spcAft>
                <a:spcPts val="115"/>
              </a:spcAft>
            </a:pPr>
            <a:r>
              <a:rPr lang="en-US" sz="2900" spc="-10">
                <a:solidFill>
                  <a:srgbClr val="FFFF00"/>
                </a:solidFill>
                <a:latin typeface="Tahoma" panose="02020603050405020304" pitchFamily="2"/>
              </a:rPr>
              <a:t>Paramagnetic Rim Lesions Slowly Enlarge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38785" y="1654810"/>
            <a:ext cx="7952105" cy="2780030"/>
          </a:xfrm>
          <a:prstGeom prst="rect">
            <a:avLst/>
          </a:prstGeom>
        </p:spPr>
      </p:pic>
      <p:pic>
        <p:nvPicPr>
          <p:cNvPr id="7" name="Picture 6"/>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196850" y="304800"/>
            <a:ext cx="8915400" cy="135001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6985"/>
              </a:spcAft>
            </a:pPr>
            <a:r>
              <a:rPr lang="en-US" sz="2700" b="1" spc="240">
                <a:solidFill>
                  <a:srgbClr val="2F5597"/>
                </a:solidFill>
                <a:latin typeface="Tahoma" panose="02020603050405020304" pitchFamily="2"/>
              </a:rPr>
              <a:t>Paramagnetic Rim Lesions Slowly Enlarge </a:t>
            </a:r>
          </a:p>
        </p:txBody>
      </p:sp>
      <p:sp>
        <p:nvSpPr>
          <p:cNvPr id="5" name="Text Placeholder 4"/>
          <p:cNvSpPr>
            <a:spLocks noGrp="1"/>
          </p:cNvSpPr>
          <p:nvPr>
            <p:ph type="body" idx="10"/>
          </p:nvPr>
        </p:nvSpPr>
        <p:spPr>
          <a:xfrm>
            <a:off x="313690" y="5450840"/>
            <a:ext cx="8077200" cy="650240"/>
          </a:xfrm>
          <a:prstGeom prst="rect">
            <a:avLst/>
          </a:prstGeom>
          <a:noFill/>
          <a:ln w="0" cmpd="sng">
            <a:noFill/>
            <a:prstDash val="solid"/>
          </a:ln>
        </p:spPr>
        <p:txBody>
          <a:bodyPr vert="horz" lIns="0" tIns="11430" rIns="0" bIns="0" anchor="t"/>
          <a:lstStyle/>
          <a:p>
            <a:pPr marL="0" marR="320040" indent="0" algn="l">
              <a:lnSpc>
                <a:spcPts val="1300"/>
              </a:lnSpc>
              <a:spcAft>
                <a:spcPts val="2420"/>
              </a:spcAft>
            </a:pPr>
            <a:r>
              <a:rPr lang="en-US" sz="1050" spc="0">
                <a:solidFill>
                  <a:srgbClr val="99773D"/>
                </a:solidFill>
                <a:latin typeface="Tahoma" panose="02020603050405020304" pitchFamily="2"/>
              </a:rPr>
              <a:t>Absinta M, Sati P, Masuzzo F, Nair G, Sethi V, Kolb H, Ohayon J, Wu T, Cortese ICM, Reich DS. Association of Chronic Active Multiple Sclerosis Lesions With Disability In Vivo. JAMA Neurol. 2019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92350" y="1283335"/>
            <a:ext cx="4267200" cy="4111625"/>
          </a:xfrm>
          <a:prstGeom prst="rect">
            <a:avLst/>
          </a:prstGeom>
        </p:spPr>
      </p:pic>
      <p:pic>
        <p:nvPicPr>
          <p:cNvPr id="7" name="Picture 6"/>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96520" y="165100"/>
            <a:ext cx="8915400" cy="1118235"/>
          </a:xfrm>
          <a:prstGeom prst="rect">
            <a:avLst/>
          </a:prstGeom>
          <a:noFill/>
          <a:ln w="0" cmpd="sng">
            <a:noFill/>
            <a:prstDash val="solid"/>
          </a:ln>
        </p:spPr>
        <p:txBody>
          <a:bodyPr vert="horz" lIns="0" tIns="635" rIns="0" bIns="0" anchor="t">
            <a:normAutofit fontScale="90000"/>
          </a:bodyPr>
          <a:lstStyle/>
          <a:p>
            <a:pPr marL="0" marR="0" indent="0" algn="ctr">
              <a:lnSpc>
                <a:spcPts val="3600"/>
              </a:lnSpc>
              <a:spcAft>
                <a:spcPts val="0"/>
              </a:spcAft>
            </a:pPr>
            <a:r>
              <a:rPr lang="en-US" sz="2700" b="1" spc="245">
                <a:solidFill>
                  <a:srgbClr val="2F5597"/>
                </a:solidFill>
                <a:latin typeface="Tahoma" panose="02020603050405020304" pitchFamily="2"/>
              </a:rPr>
              <a:t>Paramagnetic Rim Lesions Enlarge and </a:t>
            </a:r>
          </a:p>
          <a:p>
            <a:pPr marL="0" marR="0" indent="0" algn="ctr">
              <a:lnSpc>
                <a:spcPts val="3600"/>
              </a:lnSpc>
              <a:spcBef>
                <a:spcPts val="155"/>
              </a:spcBef>
              <a:spcAft>
                <a:spcPts val="1340"/>
              </a:spcAft>
            </a:pPr>
            <a:r>
              <a:rPr lang="en-US" sz="2700" b="1" spc="225">
                <a:solidFill>
                  <a:srgbClr val="2F5597"/>
                </a:solidFill>
                <a:latin typeface="Tahoma" panose="02020603050405020304" pitchFamily="2"/>
              </a:rPr>
              <a:t>Rimless Lesion Shrink over Time </a:t>
            </a:r>
          </a:p>
        </p:txBody>
      </p:sp>
      <p:sp>
        <p:nvSpPr>
          <p:cNvPr id="5" name="Text Placeholder 4"/>
          <p:cNvSpPr>
            <a:spLocks noGrp="1"/>
          </p:cNvSpPr>
          <p:nvPr>
            <p:ph type="body" idx="10"/>
          </p:nvPr>
        </p:nvSpPr>
        <p:spPr>
          <a:xfrm>
            <a:off x="96520" y="5664200"/>
            <a:ext cx="8915400" cy="436880"/>
          </a:xfrm>
          <a:prstGeom prst="rect">
            <a:avLst/>
          </a:prstGeom>
          <a:noFill/>
          <a:ln w="0" cmpd="sng">
            <a:noFill/>
            <a:prstDash val="solid"/>
          </a:ln>
        </p:spPr>
        <p:txBody>
          <a:bodyPr vert="horz" lIns="0" tIns="0" rIns="0" bIns="0" anchor="t"/>
          <a:lstStyle/>
          <a:p>
            <a:pPr marL="320040" marR="320040" indent="0" algn="l">
              <a:lnSpc>
                <a:spcPts val="1300"/>
              </a:lnSpc>
              <a:spcAft>
                <a:spcPts val="835"/>
              </a:spcAft>
            </a:pPr>
            <a:r>
              <a:rPr lang="en-US" sz="1050" i="1" spc="0">
                <a:solidFill>
                  <a:srgbClr val="99773D"/>
                </a:solidFill>
                <a:latin typeface="Arial" panose="02020603050405020304" pitchFamily="2"/>
              </a:rPr>
              <a:t>Dal-Bianco A, Grabner G, Kronnerwetter C, Weber C, Höftberger R, Berger T, Auff E, Leutmezer F, Trattnig S, Lassmann H, Bagnato F and Hametner S (equally contributing senior authors). Acta Neuropathologica 2017.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38785" y="1557655"/>
            <a:ext cx="8025765" cy="4260850"/>
          </a:xfrm>
          <a:prstGeom prst="rect">
            <a:avLst/>
          </a:prstGeom>
        </p:spPr>
      </p:pic>
      <p:pic>
        <p:nvPicPr>
          <p:cNvPr id="8" name="Picture 7"/>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198120" y="304800"/>
            <a:ext cx="8915400" cy="1252855"/>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0"/>
              </a:spcAft>
            </a:pPr>
            <a:r>
              <a:rPr lang="en-US" sz="2700" b="1" spc="235">
                <a:solidFill>
                  <a:srgbClr val="2F5597"/>
                </a:solidFill>
                <a:latin typeface="Tahoma" panose="02020603050405020304" pitchFamily="2"/>
              </a:rPr>
              <a:t>Paramagnetic Rim Lesions are Larger and </a:t>
            </a:r>
          </a:p>
          <a:p>
            <a:pPr marL="0" marR="0" indent="0" algn="ctr">
              <a:lnSpc>
                <a:spcPts val="3600"/>
              </a:lnSpc>
              <a:spcBef>
                <a:spcPts val="155"/>
              </a:spcBef>
              <a:spcAft>
                <a:spcPts val="2470"/>
              </a:spcAft>
            </a:pPr>
            <a:r>
              <a:rPr lang="en-US" sz="2700" b="1" spc="245">
                <a:solidFill>
                  <a:srgbClr val="2F5597"/>
                </a:solidFill>
                <a:latin typeface="Tahoma" panose="02020603050405020304" pitchFamily="2"/>
              </a:rPr>
              <a:t>have a Higher Degree of Core Tissue Injury </a:t>
            </a:r>
          </a:p>
        </p:txBody>
      </p:sp>
      <p:sp>
        <p:nvSpPr>
          <p:cNvPr id="5" name="Text Placeholder 4"/>
          <p:cNvSpPr>
            <a:spLocks noGrp="1"/>
          </p:cNvSpPr>
          <p:nvPr>
            <p:ph type="body" idx="10"/>
          </p:nvPr>
        </p:nvSpPr>
        <p:spPr>
          <a:xfrm>
            <a:off x="664210" y="3887470"/>
            <a:ext cx="2670175" cy="212090"/>
          </a:xfrm>
          <a:prstGeom prst="rect">
            <a:avLst/>
          </a:prstGeom>
          <a:noFill/>
          <a:ln w="0" cmpd="sng">
            <a:noFill/>
            <a:prstDash val="solid"/>
          </a:ln>
        </p:spPr>
        <p:txBody>
          <a:bodyPr vert="horz" lIns="0" tIns="25400" rIns="0" bIns="0" anchor="t"/>
          <a:lstStyle/>
          <a:p>
            <a:pPr marL="0" marR="0" indent="0" algn="l">
              <a:lnSpc>
                <a:spcPts val="1400"/>
              </a:lnSpc>
              <a:spcAft>
                <a:spcPts val="0"/>
              </a:spcAft>
            </a:pPr>
            <a:r>
              <a:rPr lang="en-US" sz="1450" spc="-45">
                <a:solidFill>
                  <a:srgbClr val="040306"/>
                </a:solidFill>
                <a:latin typeface="Calibri Light" panose="02020603050405020304" pitchFamily="2"/>
              </a:rPr>
              <a:t>Courtesy of Faraaz Kazimuddin (n=47) </a:t>
            </a:r>
          </a:p>
        </p:txBody>
      </p:sp>
      <p:sp>
        <p:nvSpPr>
          <p:cNvPr id="6" name="Text Placeholder 5"/>
          <p:cNvSpPr>
            <a:spLocks noGrp="1"/>
          </p:cNvSpPr>
          <p:nvPr>
            <p:ph type="body" idx="10"/>
          </p:nvPr>
        </p:nvSpPr>
        <p:spPr>
          <a:xfrm>
            <a:off x="953770" y="5869940"/>
            <a:ext cx="6565900" cy="231140"/>
          </a:xfrm>
          <a:prstGeom prst="rect">
            <a:avLst/>
          </a:prstGeom>
          <a:noFill/>
          <a:ln w="0" cmpd="sng">
            <a:noFill/>
            <a:prstDash val="solid"/>
          </a:ln>
        </p:spPr>
        <p:txBody>
          <a:bodyPr vert="horz" lIns="0" tIns="25400" rIns="0" bIns="0" anchor="t"/>
          <a:lstStyle/>
          <a:p>
            <a:pPr marL="0" marR="0" indent="0" algn="l">
              <a:lnSpc>
                <a:spcPts val="1400"/>
              </a:lnSpc>
              <a:spcAft>
                <a:spcPts val="165"/>
              </a:spcAft>
              <a:tabLst>
                <a:tab pos="6583680" algn="r"/>
              </a:tabLst>
            </a:pPr>
            <a:r>
              <a:rPr lang="en-US" sz="1450" spc="0">
                <a:solidFill>
                  <a:srgbClr val="000000"/>
                </a:solidFill>
                <a:latin typeface="Calibri Light" panose="02020603050405020304" pitchFamily="2"/>
              </a:rPr>
              <a:t>Rahmanzadeh R. et al. Brain 2021 Krajnc N. et al. MSJ 2023 </a:t>
            </a:r>
          </a:p>
        </p:txBody>
      </p:sp>
      <p:cxnSp>
        <p:nvCxnSpPr>
          <p:cNvPr id="9" name="Straight Connector 8"/>
          <p:cNvCxnSpPr/>
          <p:nvPr/>
        </p:nvCxnSpPr>
        <p:spPr>
          <a:xfrm>
            <a:off x="0" y="6104890"/>
            <a:ext cx="9144635" cy="0"/>
          </a:xfrm>
          <a:prstGeom prst="line">
            <a:avLst/>
          </a:prstGeom>
          <a:ln w="6350" cmpd="sng">
            <a:solidFill>
              <a:srgbClr val="D7D7D8"/>
            </a:solidFill>
          </a:ln>
        </p:spPr>
      </p:cxnSp>
      <p:cxnSp>
        <p:nvCxnSpPr>
          <p:cNvPr id="10" name="Straight Connector 9"/>
          <p:cNvCxnSpPr/>
          <p:nvPr/>
        </p:nvCxnSpPr>
        <p:spPr>
          <a:xfrm>
            <a:off x="0" y="6104890"/>
            <a:ext cx="9144635" cy="0"/>
          </a:xfrm>
          <a:prstGeom prst="line">
            <a:avLst/>
          </a:prstGeom>
          <a:ln w="6350" cmpd="sng">
            <a:solidFill>
              <a:srgbClr val="D8D8D8"/>
            </a:solidFill>
          </a:ln>
        </p:spPr>
      </p:cxnSp>
      <p:cxnSp>
        <p:nvCxnSpPr>
          <p:cNvPr id="11" name="Straight Connector 10"/>
          <p:cNvCxnSpPr/>
          <p:nvPr/>
        </p:nvCxnSpPr>
        <p:spPr>
          <a:xfrm>
            <a:off x="0" y="6104890"/>
            <a:ext cx="9144635" cy="0"/>
          </a:xfrm>
          <a:prstGeom prst="line">
            <a:avLst/>
          </a:prstGeom>
          <a:ln w="6350" cmpd="sng">
            <a:solidFill>
              <a:srgbClr val="D9D9D9"/>
            </a:solidFill>
          </a:ln>
        </p:spPr>
      </p:cxnSp>
      <p:cxnSp>
        <p:nvCxnSpPr>
          <p:cNvPr id="12" name="Straight Connector 11"/>
          <p:cNvCxnSpPr/>
          <p:nvPr/>
        </p:nvCxnSpPr>
        <p:spPr>
          <a:xfrm>
            <a:off x="0" y="6104890"/>
            <a:ext cx="9144635" cy="0"/>
          </a:xfrm>
          <a:prstGeom prst="line">
            <a:avLst/>
          </a:prstGeom>
          <a:ln w="6350" cmpd="sng">
            <a:solidFill>
              <a:srgbClr val="D9D9D9"/>
            </a:solidFill>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19710" y="1798320"/>
            <a:ext cx="8597900" cy="3410585"/>
          </a:xfrm>
          <a:prstGeom prst="rect">
            <a:avLst/>
          </a:prstGeom>
        </p:spPr>
      </p:pic>
      <p:pic>
        <p:nvPicPr>
          <p:cNvPr id="7" name="Picture 6"/>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80645" y="114300"/>
            <a:ext cx="8915400" cy="1684020"/>
          </a:xfrm>
          <a:prstGeom prst="rect">
            <a:avLst/>
          </a:prstGeom>
          <a:noFill/>
          <a:ln w="0" cmpd="sng">
            <a:noFill/>
            <a:prstDash val="solid"/>
          </a:ln>
        </p:spPr>
        <p:txBody>
          <a:bodyPr vert="horz" lIns="0" tIns="1905" rIns="0" bIns="0" anchor="t">
            <a:normAutofit fontScale="95000"/>
          </a:bodyPr>
          <a:lstStyle/>
          <a:p>
            <a:pPr marL="0" marR="0" indent="0" algn="ctr">
              <a:lnSpc>
                <a:spcPts val="3600"/>
              </a:lnSpc>
              <a:spcAft>
                <a:spcPts val="0"/>
              </a:spcAft>
            </a:pPr>
            <a:r>
              <a:rPr lang="en-US" sz="2650" b="1" spc="170">
                <a:solidFill>
                  <a:srgbClr val="2F5597"/>
                </a:solidFill>
                <a:latin typeface="Tahoma" panose="02020603050405020304" pitchFamily="2"/>
              </a:rPr>
              <a:t>Eventually, every chronic active lesion </a:t>
            </a:r>
          </a:p>
          <a:p>
            <a:pPr marL="0" marR="0" indent="0" algn="ctr">
              <a:lnSpc>
                <a:spcPts val="3500"/>
              </a:lnSpc>
              <a:spcBef>
                <a:spcPts val="170"/>
              </a:spcBef>
              <a:spcAft>
                <a:spcPts val="5865"/>
              </a:spcAft>
            </a:pPr>
            <a:r>
              <a:rPr lang="en-US" sz="2650" b="1" spc="204">
                <a:solidFill>
                  <a:srgbClr val="2F5597"/>
                </a:solidFill>
                <a:latin typeface="Tahoma" panose="02020603050405020304" pitchFamily="2"/>
              </a:rPr>
              <a:t>becomes inactive </a:t>
            </a:r>
          </a:p>
        </p:txBody>
      </p:sp>
      <p:sp>
        <p:nvSpPr>
          <p:cNvPr id="5" name="Text Placeholder 4"/>
          <p:cNvSpPr>
            <a:spLocks noGrp="1"/>
          </p:cNvSpPr>
          <p:nvPr>
            <p:ph type="body" idx="10"/>
          </p:nvPr>
        </p:nvSpPr>
        <p:spPr>
          <a:xfrm>
            <a:off x="80645" y="5499100"/>
            <a:ext cx="8915400" cy="601980"/>
          </a:xfrm>
          <a:prstGeom prst="rect">
            <a:avLst/>
          </a:prstGeom>
          <a:noFill/>
          <a:ln w="0" cmpd="sng">
            <a:noFill/>
            <a:prstDash val="solid"/>
          </a:ln>
        </p:spPr>
        <p:txBody>
          <a:bodyPr vert="horz" lIns="0" tIns="8890" rIns="0" bIns="0" anchor="t"/>
          <a:lstStyle/>
          <a:p>
            <a:pPr marL="0" marR="91440" indent="0" algn="l">
              <a:lnSpc>
                <a:spcPts val="1300"/>
              </a:lnSpc>
              <a:spcAft>
                <a:spcPts val="2010"/>
              </a:spcAft>
            </a:pPr>
            <a:r>
              <a:rPr lang="en-US" sz="900" b="1" spc="0">
                <a:solidFill>
                  <a:srgbClr val="000000"/>
                </a:solidFill>
                <a:latin typeface="Tahoma" panose="02020603050405020304" pitchFamily="2"/>
              </a:rPr>
              <a:t>Zhang, S. </a:t>
            </a:r>
            <a:r>
              <a:rPr lang="en-US" sz="1050" i="1" spc="0">
                <a:solidFill>
                  <a:srgbClr val="000000"/>
                </a:solidFill>
                <a:latin typeface="Arial" panose="02020603050405020304" pitchFamily="2"/>
              </a:rPr>
              <a:t>et a</a:t>
            </a:r>
            <a:r>
              <a:rPr lang="en-US" sz="1050" i="1" spc="0">
                <a:solidFill>
                  <a:srgbClr val="000000"/>
                </a:solidFill>
                <a:latin typeface="Arial Narrow" panose="02020603050405020304" pitchFamily="2"/>
              </a:rPr>
              <a:t>!</a:t>
            </a:r>
            <a:r>
              <a:rPr lang="en-US" sz="1050" i="1" spc="0">
                <a:solidFill>
                  <a:srgbClr val="000000"/>
                </a:solidFill>
                <a:latin typeface="Arial" panose="02020603050405020304" pitchFamily="2"/>
              </a:rPr>
              <a:t>. </a:t>
            </a:r>
            <a:r>
              <a:rPr lang="en-US" sz="1050" spc="0">
                <a:solidFill>
                  <a:srgbClr val="000000"/>
                </a:solidFill>
                <a:latin typeface="Tahoma" panose="02020603050405020304" pitchFamily="2"/>
              </a:rPr>
              <a:t>Quantitative Susceptibility Mapping of Time-Dependent Susceptibility Changes in Multiple Sclerosis Lesions. </a:t>
            </a:r>
            <a:r>
              <a:rPr lang="en-US" sz="1050" i="1" spc="0">
                <a:solidFill>
                  <a:srgbClr val="000000"/>
                </a:solidFill>
                <a:latin typeface="Arial" panose="02020603050405020304" pitchFamily="2"/>
              </a:rPr>
              <a:t>Ajnr Am J Neuroradio</a:t>
            </a:r>
            <a:r>
              <a:rPr lang="en-US" sz="1050" i="1" spc="0">
                <a:solidFill>
                  <a:srgbClr val="000000"/>
                </a:solidFill>
                <a:latin typeface="Arial Narrow" panose="02020603050405020304" pitchFamily="2"/>
              </a:rPr>
              <a:t>! </a:t>
            </a:r>
            <a:r>
              <a:rPr lang="en-US" sz="1050" spc="0">
                <a:solidFill>
                  <a:srgbClr val="000000"/>
                </a:solidFill>
                <a:latin typeface="Tahoma" panose="02020603050405020304" pitchFamily="2"/>
              </a:rPr>
              <a:t>(2019); </a:t>
            </a:r>
            <a:r>
              <a:rPr lang="en-US" sz="900" b="1" spc="0">
                <a:solidFill>
                  <a:srgbClr val="000000"/>
                </a:solidFill>
                <a:latin typeface="Tahoma" panose="02020603050405020304" pitchFamily="2"/>
              </a:rPr>
              <a:t>Absinta, M. </a:t>
            </a:r>
            <a:r>
              <a:rPr lang="en-US" sz="1050" i="1" spc="0">
                <a:solidFill>
                  <a:srgbClr val="000000"/>
                </a:solidFill>
                <a:latin typeface="Arial" panose="02020603050405020304" pitchFamily="2"/>
              </a:rPr>
              <a:t>et a</a:t>
            </a:r>
            <a:r>
              <a:rPr lang="en-US" sz="1050" i="1" spc="0">
                <a:solidFill>
                  <a:srgbClr val="000000"/>
                </a:solidFill>
                <a:latin typeface="Arial Narrow" panose="02020603050405020304" pitchFamily="2"/>
              </a:rPr>
              <a:t>!</a:t>
            </a:r>
            <a:r>
              <a:rPr lang="en-US" sz="1050" i="1" spc="0">
                <a:solidFill>
                  <a:srgbClr val="000000"/>
                </a:solidFill>
                <a:latin typeface="Arial" panose="02020603050405020304" pitchFamily="2"/>
              </a:rPr>
              <a:t>. </a:t>
            </a:r>
            <a:r>
              <a:rPr lang="en-US" sz="1050" spc="0">
                <a:solidFill>
                  <a:srgbClr val="000000"/>
                </a:solidFill>
                <a:latin typeface="Tahoma" panose="02020603050405020304" pitchFamily="2"/>
              </a:rPr>
              <a:t>A lymphocyte–microglia–astrocyte axis in chronic active multiple sclerosis. </a:t>
            </a:r>
            <a:r>
              <a:rPr lang="en-US" sz="1050" i="1" spc="0">
                <a:solidFill>
                  <a:srgbClr val="000000"/>
                </a:solidFill>
                <a:latin typeface="Arial" panose="02020603050405020304" pitchFamily="2"/>
              </a:rPr>
              <a:t>Nature </a:t>
            </a:r>
            <a:r>
              <a:rPr lang="en-US" sz="900" b="1" spc="0">
                <a:solidFill>
                  <a:srgbClr val="000000"/>
                </a:solidFill>
                <a:latin typeface="Tahoma" panose="02020603050405020304" pitchFamily="2"/>
              </a:rPr>
              <a:t>597</a:t>
            </a:r>
            <a:r>
              <a:rPr lang="en-US" sz="1050" spc="0">
                <a:solidFill>
                  <a:srgbClr val="000000"/>
                </a:solidFill>
                <a:latin typeface="Tahoma" panose="02020603050405020304" pitchFamily="2"/>
              </a:rPr>
              <a:t>, 709–714 (2021).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190500" y="203200"/>
            <a:ext cx="8915400" cy="876300"/>
          </a:xfrm>
          <a:prstGeom prst="rect">
            <a:avLst/>
          </a:prstGeom>
          <a:noFill/>
          <a:ln w="0" cmpd="sng">
            <a:noFill/>
            <a:prstDash val="solid"/>
          </a:ln>
        </p:spPr>
        <p:txBody>
          <a:bodyPr vert="horz" lIns="0" tIns="0" rIns="0" bIns="0" anchor="t"/>
          <a:lstStyle/>
          <a:p>
            <a:pPr marL="0" marR="0" indent="0" algn="ctr">
              <a:lnSpc>
                <a:spcPts val="3500"/>
              </a:lnSpc>
              <a:spcAft>
                <a:spcPts val="3425"/>
              </a:spcAft>
            </a:pPr>
            <a:r>
              <a:rPr lang="en-US" sz="2800" spc="110">
                <a:solidFill>
                  <a:srgbClr val="2F5597"/>
                </a:solidFill>
                <a:latin typeface="Tahoma" panose="02020603050405020304" pitchFamily="2"/>
              </a:rPr>
              <a:t>More on the Clinical Value of PRL </a:t>
            </a:r>
          </a:p>
        </p:txBody>
      </p:sp>
      <p:sp>
        <p:nvSpPr>
          <p:cNvPr id="3" name="Text Placeholder 2"/>
          <p:cNvSpPr>
            <a:spLocks noGrp="1"/>
          </p:cNvSpPr>
          <p:nvPr>
            <p:ph type="body" idx="10"/>
          </p:nvPr>
        </p:nvSpPr>
        <p:spPr>
          <a:xfrm>
            <a:off x="50165" y="1079500"/>
            <a:ext cx="8915400" cy="5021580"/>
          </a:xfrm>
          <a:prstGeom prst="rect">
            <a:avLst/>
          </a:prstGeom>
          <a:noFill/>
          <a:ln w="0" cmpd="sng">
            <a:noFill/>
            <a:prstDash val="solid"/>
          </a:ln>
        </p:spPr>
        <p:txBody>
          <a:bodyPr vert="horz" lIns="0" tIns="215265" rIns="0" bIns="0" anchor="t"/>
          <a:lstStyle/>
          <a:p>
            <a:pPr marL="137160" marR="0" indent="365760" algn="l">
              <a:lnSpc>
                <a:spcPts val="2100"/>
              </a:lnSpc>
              <a:spcAft>
                <a:spcPts val="0"/>
              </a:spcAft>
              <a:buFont typeface="Symbol"/>
              <a:buChar char="·"/>
            </a:pPr>
            <a:r>
              <a:rPr lang="en-US" sz="2000" spc="45">
                <a:solidFill>
                  <a:srgbClr val="000000"/>
                </a:solidFill>
                <a:latin typeface="Calibri Light" panose="02020603050405020304" pitchFamily="2"/>
              </a:rPr>
              <a:t>Postmortem studies indicate that CAL predominate in pwMS and progressive </a:t>
            </a:r>
          </a:p>
          <a:p>
            <a:pPr marL="502920" marR="0" indent="0" algn="l">
              <a:lnSpc>
                <a:spcPts val="2000"/>
              </a:lnSpc>
              <a:spcBef>
                <a:spcPts val="1565"/>
              </a:spcBef>
              <a:spcAft>
                <a:spcPts val="0"/>
              </a:spcAft>
            </a:pPr>
            <a:r>
              <a:rPr lang="en-US" sz="2000" spc="-5">
                <a:solidFill>
                  <a:srgbClr val="000000"/>
                </a:solidFill>
                <a:latin typeface="Calibri Light" panose="02020603050405020304" pitchFamily="2"/>
              </a:rPr>
              <a:t>disease, particularly in those with a shorter time to disability accumulation. </a:t>
            </a:r>
          </a:p>
          <a:p>
            <a:pPr marL="137160" marR="0" indent="365760" algn="l">
              <a:lnSpc>
                <a:spcPts val="2100"/>
              </a:lnSpc>
              <a:spcBef>
                <a:spcPts val="5060"/>
              </a:spcBef>
              <a:spcAft>
                <a:spcPts val="0"/>
              </a:spcAft>
              <a:buFont typeface="Symbol"/>
              <a:buChar char="·"/>
            </a:pPr>
            <a:r>
              <a:rPr lang="en-US" sz="2000" spc="0">
                <a:solidFill>
                  <a:srgbClr val="000000"/>
                </a:solidFill>
                <a:latin typeface="Calibri Light" panose="02020603050405020304" pitchFamily="2"/>
              </a:rPr>
              <a:t>PRL can be seen at any stage of MS as well as in radiologically isolated syndrome, </a:t>
            </a:r>
          </a:p>
          <a:p>
            <a:pPr marL="502920" marR="0" indent="0" algn="l">
              <a:lnSpc>
                <a:spcPts val="2000"/>
              </a:lnSpc>
              <a:spcBef>
                <a:spcPts val="1565"/>
              </a:spcBef>
              <a:spcAft>
                <a:spcPts val="0"/>
              </a:spcAft>
            </a:pPr>
            <a:r>
              <a:rPr lang="en-US" sz="2000" spc="45">
                <a:solidFill>
                  <a:srgbClr val="000000"/>
                </a:solidFill>
                <a:latin typeface="Calibri Light" panose="02020603050405020304" pitchFamily="2"/>
              </a:rPr>
              <a:t>but they are often associated with a more aggressive clinical and radiological </a:t>
            </a:r>
          </a:p>
          <a:p>
            <a:pPr marL="502920" marR="0" indent="0" algn="l">
              <a:lnSpc>
                <a:spcPts val="2000"/>
              </a:lnSpc>
              <a:spcBef>
                <a:spcPts val="1565"/>
              </a:spcBef>
              <a:spcAft>
                <a:spcPts val="0"/>
              </a:spcAft>
            </a:pPr>
            <a:r>
              <a:rPr lang="en-US" sz="2000" spc="-40">
                <a:solidFill>
                  <a:srgbClr val="000000"/>
                </a:solidFill>
                <a:latin typeface="Calibri Light" panose="02020603050405020304" pitchFamily="2"/>
              </a:rPr>
              <a:t>course. </a:t>
            </a:r>
          </a:p>
          <a:p>
            <a:pPr marL="137160" marR="0" indent="365760" algn="l">
              <a:lnSpc>
                <a:spcPts val="2100"/>
              </a:lnSpc>
              <a:spcBef>
                <a:spcPts val="5070"/>
              </a:spcBef>
              <a:spcAft>
                <a:spcPts val="0"/>
              </a:spcAft>
              <a:buFont typeface="Symbol"/>
              <a:buChar char="·"/>
            </a:pPr>
            <a:r>
              <a:rPr lang="en-US" sz="2000" spc="65">
                <a:solidFill>
                  <a:srgbClr val="000000"/>
                </a:solidFill>
                <a:latin typeface="Calibri Light" panose="02020603050405020304" pitchFamily="2"/>
              </a:rPr>
              <a:t>Studies report a consistently high specificity of PRL to MS diagnosis (&gt;90%) </a:t>
            </a:r>
          </a:p>
          <a:p>
            <a:pPr marL="502920" marR="0" indent="0" algn="l">
              <a:lnSpc>
                <a:spcPts val="2000"/>
              </a:lnSpc>
              <a:spcBef>
                <a:spcPts val="1565"/>
              </a:spcBef>
              <a:spcAft>
                <a:spcPts val="6885"/>
              </a:spcAft>
            </a:pPr>
            <a:r>
              <a:rPr lang="en-US" sz="2000" spc="-5">
                <a:solidFill>
                  <a:srgbClr val="000000"/>
                </a:solidFill>
                <a:latin typeface="Calibri Light" panose="02020603050405020304" pitchFamily="2"/>
              </a:rPr>
              <a:t>although the sensitivity to it remains low (~24%).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181610" y="215900"/>
            <a:ext cx="8915400" cy="1236980"/>
          </a:xfrm>
          <a:prstGeom prst="rect">
            <a:avLst/>
          </a:prstGeom>
          <a:noFill/>
          <a:ln w="0" cmpd="sng">
            <a:noFill/>
            <a:prstDash val="solid"/>
          </a:ln>
        </p:spPr>
        <p:txBody>
          <a:bodyPr vert="horz" lIns="0" tIns="0" rIns="0" bIns="0" anchor="t">
            <a:normAutofit fontScale="95000"/>
          </a:bodyPr>
          <a:lstStyle/>
          <a:p>
            <a:pPr marL="0" marR="0" indent="0" algn="ctr">
              <a:lnSpc>
                <a:spcPts val="3400"/>
              </a:lnSpc>
              <a:spcAft>
                <a:spcPts val="6325"/>
              </a:spcAft>
            </a:pPr>
            <a:r>
              <a:rPr lang="en-US" sz="2700" b="1" spc="175">
                <a:solidFill>
                  <a:srgbClr val="2F5597"/>
                </a:solidFill>
                <a:latin typeface="Tahoma" panose="02020603050405020304" pitchFamily="2"/>
              </a:rPr>
              <a:t>PRL are an Outcome Measure in Clinical Trials </a:t>
            </a:r>
          </a:p>
        </p:txBody>
      </p:sp>
      <p:sp>
        <p:nvSpPr>
          <p:cNvPr id="3" name="Text Placeholder 2"/>
          <p:cNvSpPr>
            <a:spLocks noGrp="1"/>
          </p:cNvSpPr>
          <p:nvPr>
            <p:ph type="body" idx="10"/>
          </p:nvPr>
        </p:nvSpPr>
        <p:spPr>
          <a:xfrm>
            <a:off x="514985" y="1452880"/>
            <a:ext cx="5854700" cy="4648200"/>
          </a:xfrm>
          <a:prstGeom prst="rect">
            <a:avLst/>
          </a:prstGeom>
          <a:noFill/>
          <a:ln w="0" cmpd="sng">
            <a:noFill/>
            <a:prstDash val="solid"/>
          </a:ln>
        </p:spPr>
        <p:txBody>
          <a:bodyPr vert="horz" lIns="0" tIns="16510" rIns="0" bIns="0" anchor="t"/>
          <a:lstStyle/>
          <a:p>
            <a:pPr marL="0" marR="0" indent="320040" algn="just">
              <a:lnSpc>
                <a:spcPts val="2400"/>
              </a:lnSpc>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https://clinicaltrials.gov/ct2/show/NCT03222973</a:t>
            </a:r>
            <a:r>
              <a:rPr lang="en-US" sz="1800" spc="5">
                <a:solidFill>
                  <a:srgbClr val="000000"/>
                </a:solidFill>
                <a:latin typeface="Palatino Linotype" panose="02020603050405020304" pitchFamily="1"/>
              </a:rPr>
              <a:t> (2017)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https://clinicaltrials.gov/ct2/show/NCT03523858</a:t>
            </a:r>
            <a:r>
              <a:rPr lang="en-US" sz="1800" spc="5">
                <a:solidFill>
                  <a:srgbClr val="000000"/>
                </a:solidFill>
                <a:latin typeface="Palatino Linotype" panose="02020603050405020304" pitchFamily="1"/>
              </a:rPr>
              <a:t> (2018)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https://clinicaltrials.gov/ct2/show/NCT04230174</a:t>
            </a:r>
            <a:r>
              <a:rPr lang="en-US" sz="1800" spc="5">
                <a:solidFill>
                  <a:srgbClr val="000000"/>
                </a:solidFill>
                <a:latin typeface="Palatino Linotype" panose="02020603050405020304" pitchFamily="1"/>
              </a:rPr>
              <a:t> (2020)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https://clinicaltrials.gov/ct2/show/NCT04695080</a:t>
            </a:r>
            <a:r>
              <a:rPr lang="en-US" sz="1800" spc="5">
                <a:solidFill>
                  <a:srgbClr val="000000"/>
                </a:solidFill>
                <a:latin typeface="Palatino Linotype" panose="02020603050405020304" pitchFamily="1"/>
              </a:rPr>
              <a:t> (2021)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https://clinicaltrials.gov/ct2/show/NCT04925557</a:t>
            </a:r>
            <a:r>
              <a:rPr lang="en-US" sz="1800" spc="5">
                <a:solidFill>
                  <a:srgbClr val="000000"/>
                </a:solidFill>
                <a:latin typeface="Palatino Linotype" panose="02020603050405020304" pitchFamily="1"/>
              </a:rPr>
              <a:t> (2021)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https://clinicaltrials.gov/ct2/show/NCT02784210</a:t>
            </a:r>
            <a:r>
              <a:rPr lang="en-US" sz="1800" spc="5">
                <a:solidFill>
                  <a:srgbClr val="000000"/>
                </a:solidFill>
                <a:latin typeface="Palatino Linotype" panose="02020603050405020304" pitchFamily="1"/>
              </a:rPr>
              <a:t> (2016) </a:t>
            </a:r>
          </a:p>
          <a:p>
            <a:pPr marL="0" marR="0" indent="320040" algn="just">
              <a:lnSpc>
                <a:spcPts val="2400"/>
              </a:lnSpc>
              <a:spcBef>
                <a:spcPts val="31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https://clinicaltrials.gov/ct2/show/NCT04025554</a:t>
            </a:r>
            <a:r>
              <a:rPr lang="en-US" sz="1800" spc="5">
                <a:solidFill>
                  <a:srgbClr val="000000"/>
                </a:solidFill>
                <a:latin typeface="Palatino Linotype" panose="02020603050405020304" pitchFamily="1"/>
              </a:rPr>
              <a:t> (2019) </a:t>
            </a:r>
          </a:p>
          <a:p>
            <a:pPr marL="0" marR="0" indent="320040" algn="just">
              <a:lnSpc>
                <a:spcPts val="2400"/>
              </a:lnSpc>
              <a:spcBef>
                <a:spcPts val="435"/>
              </a:spcBef>
              <a:spcAft>
                <a:spcPts val="0"/>
              </a:spcAft>
              <a:buFont typeface="Palatino Linotype"/>
              <a:buAutoNum type="arabicPeriod"/>
            </a:pPr>
            <a:r>
              <a:rPr lang="en-US" sz="1750" u="sng" spc="5">
                <a:solidFill>
                  <a:srgbClr val="0000FF"/>
                </a:solidFill>
                <a:latin typeface="Palatino Linotype" panose="02020603050405020304" pitchFamily="1"/>
              </a:rPr>
              <a:t>https://clinicaltrials.gov/ct2/show/NCT04742400</a:t>
            </a:r>
            <a:r>
              <a:rPr lang="en-US" sz="1800" spc="5">
                <a:solidFill>
                  <a:srgbClr val="000000"/>
                </a:solidFill>
                <a:latin typeface="Palatino Linotype" panose="02020603050405020304" pitchFamily="1"/>
              </a:rPr>
              <a:t> (2021) </a:t>
            </a:r>
          </a:p>
          <a:p>
            <a:pPr marL="0" marR="0" indent="320040" algn="just">
              <a:lnSpc>
                <a:spcPts val="2400"/>
              </a:lnSpc>
              <a:spcBef>
                <a:spcPts val="435"/>
              </a:spcBef>
              <a:spcAft>
                <a:spcPts val="11970"/>
              </a:spcAft>
              <a:buFont typeface="Palatino Linotype"/>
              <a:buAutoNum type="arabicPeriod"/>
            </a:pPr>
            <a:r>
              <a:rPr lang="en-US" sz="1750" u="sng" spc="5">
                <a:solidFill>
                  <a:srgbClr val="0000FF"/>
                </a:solidFill>
                <a:latin typeface="Palatino Linotype" panose="02020603050405020304" pitchFamily="1"/>
              </a:rPr>
              <a:t>https://clinicaltrials.gov/ct2/show/NCT04239820</a:t>
            </a:r>
            <a:r>
              <a:rPr lang="en-US" sz="1800" spc="5">
                <a:solidFill>
                  <a:srgbClr val="000000"/>
                </a:solidFill>
                <a:latin typeface="Palatino Linotype" panose="02020603050405020304" pitchFamily="1"/>
              </a:rPr>
              <a:t> (2021)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5864225" y="6156960"/>
            <a:ext cx="749935" cy="701040"/>
          </a:xfrm>
          <a:prstGeom prst="rect">
            <a:avLst/>
          </a:prstGeom>
        </p:spPr>
      </p:pic>
      <p:sp>
        <p:nvSpPr>
          <p:cNvPr id="2" name="Text Placeholder 1"/>
          <p:cNvSpPr>
            <a:spLocks noGrp="1"/>
          </p:cNvSpPr>
          <p:nvPr>
            <p:ph type="body" idx="10"/>
          </p:nvPr>
        </p:nvSpPr>
        <p:spPr>
          <a:xfrm>
            <a:off x="408305" y="1828800"/>
            <a:ext cx="8521700" cy="307340"/>
          </a:xfrm>
          <a:prstGeom prst="rect">
            <a:avLst/>
          </a:prstGeom>
          <a:noFill/>
          <a:ln w="0" cmpd="sng">
            <a:noFill/>
            <a:prstDash val="solid"/>
          </a:ln>
        </p:spPr>
        <p:txBody>
          <a:bodyPr vert="horz" lIns="0" tIns="5080" rIns="0" bIns="0" anchor="t"/>
          <a:lstStyle/>
          <a:p>
            <a:pPr marL="411480" marR="0" indent="0" algn="l">
              <a:lnSpc>
                <a:spcPts val="1000"/>
              </a:lnSpc>
              <a:spcAft>
                <a:spcPts val="1330"/>
              </a:spcAft>
            </a:pPr>
            <a:r>
              <a:rPr lang="en-US" sz="750" b="1" spc="140">
                <a:solidFill>
                  <a:srgbClr val="FFFFFF"/>
                </a:solidFill>
                <a:latin typeface="Tahoma" panose="02020603050405020304" pitchFamily="2"/>
              </a:rPr>
              <a:t>REVIEW </a:t>
            </a:r>
            <a:r>
              <a:rPr lang="en-US" sz="750" b="1" spc="140">
                <a:solidFill>
                  <a:srgbClr val="B58831"/>
                </a:solidFill>
                <a:latin typeface="Tahoma" panose="02020603050405020304" pitchFamily="2"/>
              </a:rPr>
              <a:t>OPEN ACCESS </a:t>
            </a:r>
          </a:p>
        </p:txBody>
      </p:sp>
      <p:sp>
        <p:nvSpPr>
          <p:cNvPr id="3" name="Text Placeholder 2"/>
          <p:cNvSpPr>
            <a:spLocks noGrp="1"/>
          </p:cNvSpPr>
          <p:nvPr>
            <p:ph type="body" idx="10"/>
          </p:nvPr>
        </p:nvSpPr>
        <p:spPr>
          <a:xfrm>
            <a:off x="408305" y="2136140"/>
            <a:ext cx="8521700" cy="605155"/>
          </a:xfrm>
          <a:prstGeom prst="rect">
            <a:avLst/>
          </a:prstGeom>
          <a:noFill/>
          <a:ln w="0" cmpd="sng">
            <a:noFill/>
            <a:prstDash val="solid"/>
          </a:ln>
        </p:spPr>
        <p:txBody>
          <a:bodyPr vert="horz" lIns="0" tIns="0" rIns="0" bIns="0" anchor="t">
            <a:normAutofit fontScale="95000"/>
          </a:bodyPr>
          <a:lstStyle/>
          <a:p>
            <a:pPr marL="0" marR="0" indent="0" algn="ctr">
              <a:lnSpc>
                <a:spcPts val="3200"/>
              </a:lnSpc>
              <a:spcAft>
                <a:spcPts val="1555"/>
              </a:spcAft>
            </a:pPr>
            <a:r>
              <a:rPr lang="en-US" sz="2800" b="1" spc="15">
                <a:solidFill>
                  <a:srgbClr val="000000"/>
                </a:solidFill>
                <a:latin typeface="Garamond" panose="02020603050405020304" pitchFamily="1"/>
              </a:rPr>
              <a:t>Toward Precision Phenotyping of Multiple Sclerosis </a:t>
            </a:r>
          </a:p>
        </p:txBody>
      </p:sp>
      <p:graphicFrame>
        <p:nvGraphicFramePr>
          <p:cNvPr id="5" name="Table 4"/>
          <p:cNvGraphicFramePr>
            <a:graphicFrameLocks noGrp="1"/>
          </p:cNvGraphicFramePr>
          <p:nvPr/>
        </p:nvGraphicFramePr>
        <p:xfrm>
          <a:off x="408305" y="2741295"/>
          <a:ext cx="8521700" cy="3415665"/>
        </p:xfrm>
        <a:graphic>
          <a:graphicData uri="http://schemas.openxmlformats.org/drawingml/2006/table">
            <a:tbl>
              <a:tblPr/>
              <a:tblGrid>
                <a:gridCol w="6182995">
                  <a:extLst>
                    <a:ext uri="{9D8B030D-6E8A-4147-A177-3AD203B41FA5}">
                      <a16:colId xmlns:a16="http://schemas.microsoft.com/office/drawing/2014/main" val="20000"/>
                    </a:ext>
                  </a:extLst>
                </a:gridCol>
                <a:gridCol w="2338705">
                  <a:extLst>
                    <a:ext uri="{9D8B030D-6E8A-4147-A177-3AD203B41FA5}">
                      <a16:colId xmlns:a16="http://schemas.microsoft.com/office/drawing/2014/main" val="20001"/>
                    </a:ext>
                  </a:extLst>
                </a:gridCol>
              </a:tblGrid>
              <a:tr h="1358265">
                <a:tc>
                  <a:txBody>
                    <a:bodyPr/>
                    <a:lstStyle/>
                    <a:p>
                      <a:pPr marL="365760" marR="457200" indent="0" algn="l">
                        <a:lnSpc>
                          <a:spcPts val="1400"/>
                        </a:lnSpc>
                        <a:spcBef>
                          <a:spcPts val="0"/>
                        </a:spcBef>
                        <a:spcAft>
                          <a:spcPts val="0"/>
                        </a:spcAft>
                      </a:pPr>
                      <a:r>
                        <a:rPr lang="en-US" sz="900" spc="35">
                          <a:solidFill>
                            <a:srgbClr val="000000"/>
                          </a:solidFill>
                          <a:latin typeface="Tahoma" panose="02020603050405020304" pitchFamily="2"/>
                        </a:rPr>
                        <a:t>David Pitt, MD, Chih Hung Lo, PhD, Susan A. Gauthier, DO, MPH, Richard A. Hickman, MD, Erin Longbrake, MD, PhD, Laura M. Airas, MD, PhD, Yang Mao-Draayer, MD, PhD, Claire Riley, MD, Philip Lawrence De Jager, PhD, Sarah Wesley, MD, MPH, Aaron Boster, MD, Ilir Topalli, PhD, Francesca Bagnato, MD, PhD, Mohammad Mansoor, BA, BS, Olaf Stuve, MD, PhD, Ilya Kister, MD, Daniel Pelletier, MD, Panos Stathopoulos, MD, PhD, Ranjan Dutta, PhD, and </a:t>
                      </a:r>
                    </a:p>
                    <a:p>
                      <a:pPr marL="365760" marR="0" indent="0" algn="l">
                        <a:lnSpc>
                          <a:spcPts val="1100"/>
                        </a:lnSpc>
                        <a:spcBef>
                          <a:spcPts val="295"/>
                        </a:spcBef>
                        <a:spcAft>
                          <a:spcPts val="0"/>
                        </a:spcAft>
                      </a:pPr>
                      <a:r>
                        <a:rPr lang="en-US" sz="900" spc="0">
                          <a:solidFill>
                            <a:srgbClr val="000000"/>
                          </a:solidFill>
                          <a:latin typeface="Tahoma" panose="02020603050405020304" pitchFamily="2"/>
                        </a:rPr>
                        <a:t>Matthew R. Lincoln, DPhil, MD, FRCP(C) </a:t>
                      </a:r>
                    </a:p>
                    <a:p>
                      <a:pPr marL="365760" marR="0" indent="0" algn="l">
                        <a:lnSpc>
                          <a:spcPts val="1200"/>
                        </a:lnSpc>
                        <a:spcBef>
                          <a:spcPts val="1165"/>
                        </a:spcBef>
                        <a:spcAft>
                          <a:spcPts val="25"/>
                        </a:spcAft>
                      </a:pPr>
                      <a:r>
                        <a:rPr lang="en-US" sz="1100" i="1" spc="0">
                          <a:solidFill>
                            <a:srgbClr val="000000"/>
                          </a:solidFill>
                          <a:latin typeface="Garamond" panose="02020603050405020304" pitchFamily="1"/>
                        </a:rPr>
                        <a:t>Neurol NeuroimmunoI Neuroinflamm </a:t>
                      </a:r>
                      <a:r>
                        <a:rPr lang="en-US" sz="900" spc="0">
                          <a:solidFill>
                            <a:srgbClr val="000000"/>
                          </a:solidFill>
                          <a:latin typeface="Tahoma" panose="02020603050405020304" pitchFamily="2"/>
                        </a:rPr>
                        <a:t>2022;9:e200025. doi:10.1212/NXI.0000000000200025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57200" marR="0" indent="0" algn="l">
                        <a:lnSpc>
                          <a:spcPts val="1100"/>
                        </a:lnSpc>
                        <a:spcBef>
                          <a:spcPts val="0"/>
                        </a:spcBef>
                        <a:spcAft>
                          <a:spcPts val="0"/>
                        </a:spcAft>
                      </a:pPr>
                      <a:r>
                        <a:rPr lang="en-US" sz="750" b="1" spc="0">
                          <a:solidFill>
                            <a:srgbClr val="000000"/>
                          </a:solidFill>
                          <a:latin typeface="Tahoma" panose="02020603050405020304" pitchFamily="2"/>
                        </a:rPr>
                        <a:t>Correspondence </a:t>
                      </a:r>
                      <a:br/>
                      <a:r>
                        <a:rPr lang="en-US" sz="750" spc="0">
                          <a:solidFill>
                            <a:srgbClr val="000000"/>
                          </a:solidFill>
                          <a:latin typeface="Tahoma" panose="02020603050405020304" pitchFamily="2"/>
                        </a:rPr>
                        <a:t>Dr. Pitt </a:t>
                      </a:r>
                    </a:p>
                    <a:p>
                      <a:pPr marL="457200" marR="0" indent="0" algn="l">
                        <a:lnSpc>
                          <a:spcPts val="900"/>
                        </a:lnSpc>
                        <a:spcBef>
                          <a:spcPts val="235"/>
                        </a:spcBef>
                        <a:spcAft>
                          <a:spcPts val="7320"/>
                        </a:spcAft>
                      </a:pPr>
                      <a:r>
                        <a:rPr lang="en-US" sz="750" u="sng" spc="0">
                          <a:solidFill>
                            <a:srgbClr val="0000FF"/>
                          </a:solidFill>
                          <a:latin typeface="Tahoma" panose="02020603050405020304" pitchFamily="2"/>
                        </a:rPr>
                        <a:t>david.pitt@yale.edu</a:t>
                      </a:r>
                      <a:r>
                        <a:rPr lang="en-US" sz="100" spc="0">
                          <a:solidFill>
                            <a:srgbClr val="000000"/>
                          </a:solidFill>
                          <a:latin typeface="Tahoma"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408305" y="6156960"/>
          <a:ext cx="8515985" cy="701040"/>
        </p:xfrm>
        <a:graphic>
          <a:graphicData uri="http://schemas.openxmlformats.org/drawingml/2006/table">
            <a:tbl>
              <a:tblPr/>
              <a:tblGrid>
                <a:gridCol w="4337050">
                  <a:extLst>
                    <a:ext uri="{9D8B030D-6E8A-4147-A177-3AD203B41FA5}">
                      <a16:colId xmlns:a16="http://schemas.microsoft.com/office/drawing/2014/main" val="20000"/>
                    </a:ext>
                  </a:extLst>
                </a:gridCol>
                <a:gridCol w="960755">
                  <a:extLst>
                    <a:ext uri="{9D8B030D-6E8A-4147-A177-3AD203B41FA5}">
                      <a16:colId xmlns:a16="http://schemas.microsoft.com/office/drawing/2014/main" val="20001"/>
                    </a:ext>
                  </a:extLst>
                </a:gridCol>
                <a:gridCol w="1087755">
                  <a:extLst>
                    <a:ext uri="{9D8B030D-6E8A-4147-A177-3AD203B41FA5}">
                      <a16:colId xmlns:a16="http://schemas.microsoft.com/office/drawing/2014/main" val="20002"/>
                    </a:ext>
                  </a:extLst>
                </a:gridCol>
                <a:gridCol w="2130425">
                  <a:extLst>
                    <a:ext uri="{9D8B030D-6E8A-4147-A177-3AD203B41FA5}">
                      <a16:colId xmlns:a16="http://schemas.microsoft.com/office/drawing/2014/main" val="20003"/>
                    </a:ext>
                  </a:extLst>
                </a:gridCol>
              </a:tblGrid>
              <a:tr h="9779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4">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6350" cmpd="sng">
                      <a:solidFill>
                        <a:srgbClr val="303030"/>
                      </a:solidFill>
                      <a:prstDash val="solid"/>
                    </a:lnB>
                  </a:tcPr>
                </a:tc>
                <a:extLst>
                  <a:ext uri="{0D108BD9-81ED-4DB2-BD59-A6C34878D82A}">
                    <a16:rowId xmlns:a16="http://schemas.microsoft.com/office/drawing/2014/main" val="10000"/>
                  </a:ext>
                </a:extLst>
              </a:tr>
              <a:tr h="180975">
                <a:tc rowSpan="2">
                  <a:txBody>
                    <a:bodyPr/>
                    <a:lstStyle/>
                    <a:p>
                      <a:pPr marL="0" marR="225425" indent="0" algn="r">
                        <a:lnSpc>
                          <a:spcPts val="2100"/>
                        </a:lnSpc>
                        <a:spcBef>
                          <a:spcPts val="0"/>
                        </a:spcBef>
                        <a:spcAft>
                          <a:spcPts val="0"/>
                        </a:spcAft>
                      </a:pPr>
                      <a:r>
                        <a:rPr lang="en-US" sz="1250" b="1" spc="0">
                          <a:solidFill>
                            <a:srgbClr val="000000"/>
                          </a:solidFill>
                          <a:latin typeface="Garamond" panose="02020603050405020304" pitchFamily="1"/>
                        </a:rPr>
                        <a:t>VANDERBILT VUNIVE </a:t>
                      </a:r>
                      <a:r>
                        <a:rPr lang="en-US" sz="1250" spc="0">
                          <a:solidFill>
                            <a:srgbClr val="000000"/>
                          </a:solidFill>
                          <a:latin typeface="Garamond" panose="02020603050405020304" pitchFamily="1"/>
                        </a:rPr>
                        <a:t>RSITY </a:t>
                      </a:r>
                    </a:p>
                    <a:p>
                      <a:pPr marL="0" marR="0" indent="0" algn="l">
                        <a:lnSpc>
                          <a:spcPts val="800"/>
                        </a:lnSpc>
                        <a:spcBef>
                          <a:spcPts val="60"/>
                        </a:spcBef>
                        <a:spcAft>
                          <a:spcPts val="0"/>
                        </a:spcAft>
                      </a:pPr>
                      <a:r>
                        <a:rPr lang="en-US" sz="750" b="1" spc="0">
                          <a:solidFill>
                            <a:srgbClr val="4BBD1B"/>
                          </a:solidFill>
                          <a:latin typeface="Tahoma" panose="02020603050405020304" pitchFamily="2"/>
                        </a:rPr>
                        <a:t>Neuroimaging </a:t>
                      </a:r>
                    </a:p>
                    <a:p>
                      <a:pPr marL="0" marR="796925" indent="0" algn="r">
                        <a:lnSpc>
                          <a:spcPts val="1000"/>
                        </a:lnSpc>
                        <a:spcBef>
                          <a:spcPts val="0"/>
                        </a:spcBef>
                        <a:spcAft>
                          <a:spcPts val="0"/>
                        </a:spcAft>
                        <a:tabLst>
                          <a:tab pos="2194560" algn="l"/>
                        </a:tabLst>
                      </a:pPr>
                      <a:r>
                        <a:rPr lang="en-US" sz="750" b="1" spc="0">
                          <a:solidFill>
                            <a:srgbClr val="4BBD1B"/>
                          </a:solidFill>
                          <a:latin typeface="Tahoma" panose="02020603050405020304" pitchFamily="2"/>
                        </a:rPr>
                        <a:t>Unit</a:t>
                      </a:r>
                      <a:r>
                        <a:rPr lang="en-US" sz="100" b="1" spc="0">
                          <a:solidFill>
                            <a:srgbClr val="000000"/>
                          </a:solidFill>
                          <a:latin typeface="Garamond" panose="02020603050405020304" pitchFamily="1"/>
                        </a:rPr>
                        <a:t> </a:t>
                      </a:r>
                      <a:r>
                        <a:rPr lang="en-US" sz="950" b="1" spc="0">
                          <a:solidFill>
                            <a:srgbClr val="000000"/>
                          </a:solidFill>
                          <a:latin typeface="Garamond" panose="02020603050405020304" pitchFamily="1"/>
                        </a:rPr>
                        <a:t>MEDICAL CENTER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0" marR="0" indent="0" algn="ctr">
                        <a:lnSpc>
                          <a:spcPts val="3900"/>
                        </a:lnSpc>
                        <a:spcBef>
                          <a:spcPts val="0"/>
                        </a:spcBef>
                        <a:spcAft>
                          <a:spcPts val="0"/>
                        </a:spcAft>
                      </a:pPr>
                      <a:r>
                        <a:rPr lang="en-US" sz="4050" b="1" spc="0">
                          <a:solidFill>
                            <a:srgbClr val="000000"/>
                          </a:solidFill>
                          <a:latin typeface="Garamond" panose="02020603050405020304" pitchFamily="2"/>
                        </a:rPr>
                        <a:t>VA </a:t>
                      </a: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0"/>
                        </a:spcBef>
                        <a:spcAft>
                          <a:spcPts val="335"/>
                        </a:spcAft>
                      </a:pPr>
                      <a:r>
                        <a:rPr lang="en-US" sz="900" spc="0">
                          <a:solidFill>
                            <a:srgbClr val="000000"/>
                          </a:solidFill>
                          <a:latin typeface="Tahoma" panose="02020603050405020304" pitchFamily="2"/>
                        </a:rPr>
                        <a:t>U.S. Department of Veterans Affairs </a:t>
                      </a:r>
                    </a:p>
                  </a:txBody>
                  <a:tcPr marL="0" marR="0" marT="0" marB="0" anchor="ctr">
                    <a:lnL w="0" cmpd="sng">
                      <a:noFill/>
                      <a:prstDash val="solid"/>
                    </a:lnL>
                    <a:lnR w="0" cmpd="sng">
                      <a:noFill/>
                      <a:prstDash val="solid"/>
                    </a:lnR>
                    <a:lnT w="6350" cmpd="sng">
                      <a:solidFill>
                        <a:srgbClr val="303030"/>
                      </a:solidFill>
                      <a:prstDash val="solid"/>
                    </a:lnT>
                    <a:lnB w="6350" cmpd="sng">
                      <a:solidFill>
                        <a:srgbClr val="303030"/>
                      </a:solidFill>
                      <a:prstDash val="solid"/>
                    </a:lnB>
                  </a:tcPr>
                </a:tc>
                <a:extLst>
                  <a:ext uri="{0D108BD9-81ED-4DB2-BD59-A6C34878D82A}">
                    <a16:rowId xmlns:a16="http://schemas.microsoft.com/office/drawing/2014/main" val="10001"/>
                  </a:ext>
                </a:extLst>
              </a:tr>
              <a:tr h="32131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205"/>
                        </a:spcBef>
                        <a:spcAft>
                          <a:spcPts val="80"/>
                        </a:spcAft>
                      </a:pPr>
                      <a:r>
                        <a:rPr lang="en-US" sz="900" spc="25">
                          <a:solidFill>
                            <a:srgbClr val="000000"/>
                          </a:solidFill>
                          <a:latin typeface="Tahoma" panose="02020603050405020304" pitchFamily="2"/>
                        </a:rPr>
                        <a:t>Veterans Health Administration Multiple Sclerosis Centers of Excellence </a:t>
                      </a:r>
                    </a:p>
                  </a:txBody>
                  <a:tcPr marL="0" marR="0" marT="0" marB="0">
                    <a:lnL w="0" cmpd="sng">
                      <a:noFill/>
                      <a:prstDash val="solid"/>
                    </a:lnL>
                    <a:lnR w="0" cmpd="sng">
                      <a:noFill/>
                      <a:prstDash val="solid"/>
                    </a:lnR>
                    <a:lnT w="6350" cmpd="sng">
                      <a:solidFill>
                        <a:srgbClr val="303030"/>
                      </a:solidFill>
                      <a:prstDash val="solid"/>
                    </a:lnT>
                    <a:lnB w="0" cmpd="sng">
                      <a:noFill/>
                      <a:prstDash val="solid"/>
                    </a:lnB>
                  </a:tcPr>
                </a:tc>
                <a:extLst>
                  <a:ext uri="{0D108BD9-81ED-4DB2-BD59-A6C34878D82A}">
                    <a16:rowId xmlns:a16="http://schemas.microsoft.com/office/drawing/2014/main" val="10002"/>
                  </a:ext>
                </a:extLst>
              </a:tr>
              <a:tr h="10414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377825" y="304800"/>
            <a:ext cx="8534400" cy="1124585"/>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5255"/>
              </a:spcAft>
            </a:pPr>
            <a:r>
              <a:rPr lang="en-US" sz="2750" b="1" spc="215" dirty="0">
                <a:solidFill>
                  <a:srgbClr val="2F5597"/>
                </a:solidFill>
                <a:latin typeface="Tahoma" panose="02020603050405020304" pitchFamily="2"/>
              </a:rPr>
              <a:t>Today’s Overview </a:t>
            </a:r>
          </a:p>
        </p:txBody>
      </p:sp>
      <p:sp>
        <p:nvSpPr>
          <p:cNvPr id="3" name="Text Placeholder 2"/>
          <p:cNvSpPr>
            <a:spLocks noGrp="1"/>
          </p:cNvSpPr>
          <p:nvPr>
            <p:ph type="body" idx="10"/>
          </p:nvPr>
        </p:nvSpPr>
        <p:spPr>
          <a:xfrm>
            <a:off x="254635" y="1429385"/>
            <a:ext cx="8534400" cy="4671695"/>
          </a:xfrm>
          <a:prstGeom prst="rect">
            <a:avLst/>
          </a:prstGeom>
          <a:noFill/>
          <a:ln w="0" cmpd="sng">
            <a:noFill/>
            <a:prstDash val="solid"/>
          </a:ln>
        </p:spPr>
        <p:txBody>
          <a:bodyPr vert="horz" lIns="0" tIns="31750" rIns="0" bIns="0" anchor="t"/>
          <a:lstStyle/>
          <a:p>
            <a:pPr marL="228600" marR="228600" indent="0" algn="l">
              <a:lnSpc>
                <a:spcPts val="1900"/>
              </a:lnSpc>
              <a:spcAft>
                <a:spcPts val="0"/>
              </a:spcAft>
            </a:pPr>
            <a:r>
              <a:rPr lang="en-US" sz="1500" b="1" spc="0" dirty="0">
                <a:solidFill>
                  <a:srgbClr val="99773D"/>
                </a:solidFill>
                <a:latin typeface="Tahoma" panose="02020603050405020304" pitchFamily="2"/>
              </a:rPr>
              <a:t>Objective 1:</a:t>
            </a:r>
            <a:r>
              <a:rPr lang="en-US" sz="1650" spc="0" dirty="0">
                <a:solidFill>
                  <a:srgbClr val="000000"/>
                </a:solidFill>
                <a:latin typeface="Tahoma" panose="02020603050405020304" pitchFamily="2"/>
              </a:rPr>
              <a:t> To learn about the role of conventional imaging in diagnosing and monitoring disease changes in multiple sclerosis (MS). </a:t>
            </a:r>
          </a:p>
          <a:p>
            <a:pPr marL="228600" marR="228600" indent="0" algn="l">
              <a:lnSpc>
                <a:spcPts val="1900"/>
              </a:lnSpc>
              <a:spcBef>
                <a:spcPts val="4885"/>
              </a:spcBef>
              <a:spcAft>
                <a:spcPts val="0"/>
              </a:spcAft>
            </a:pPr>
            <a:r>
              <a:rPr lang="en-US" sz="1500" b="1" spc="85" dirty="0">
                <a:solidFill>
                  <a:srgbClr val="99773D"/>
                </a:solidFill>
                <a:latin typeface="Tahoma" panose="02020603050405020304" pitchFamily="2"/>
              </a:rPr>
              <a:t>Objective 2:</a:t>
            </a:r>
            <a:r>
              <a:rPr lang="en-US" sz="1650" spc="85" dirty="0">
                <a:solidFill>
                  <a:srgbClr val="000000"/>
                </a:solidFill>
                <a:latin typeface="Tahoma" panose="02020603050405020304" pitchFamily="2"/>
              </a:rPr>
              <a:t> To learn about the role of non-conventional imaging in uncovering pathological changes leading to disease progression in MS. </a:t>
            </a:r>
          </a:p>
          <a:p>
            <a:pPr marL="228600" marR="0" indent="0" algn="l">
              <a:lnSpc>
                <a:spcPts val="1900"/>
              </a:lnSpc>
              <a:spcBef>
                <a:spcPts val="5165"/>
              </a:spcBef>
              <a:spcAft>
                <a:spcPts val="16890"/>
              </a:spcAft>
            </a:pPr>
            <a:r>
              <a:rPr lang="en-US" sz="1500" b="1" spc="70" dirty="0">
                <a:solidFill>
                  <a:srgbClr val="99773D"/>
                </a:solidFill>
                <a:latin typeface="Tahoma" panose="02020603050405020304" pitchFamily="2"/>
              </a:rPr>
              <a:t>Objective 3:</a:t>
            </a:r>
            <a:r>
              <a:rPr lang="en-US" sz="1650" spc="70" dirty="0">
                <a:solidFill>
                  <a:srgbClr val="000000"/>
                </a:solidFill>
                <a:latin typeface="Tahoma" panose="02020603050405020304" pitchFamily="2"/>
              </a:rPr>
              <a:t> To understand the role of precision medicine in MS.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681855" y="2658110"/>
            <a:ext cx="1243330" cy="1901825"/>
          </a:xfrm>
          <a:prstGeom prst="rect">
            <a:avLst/>
          </a:prstGeom>
        </p:spPr>
      </p:pic>
      <p:pic>
        <p:nvPicPr>
          <p:cNvPr id="5" name="Picture 4"/>
          <p:cNvPicPr/>
          <p:nvPr/>
        </p:nvPicPr>
        <p:blipFill>
          <a:blip r:embed="rId3"/>
          <a:stretch>
            <a:fillRect/>
          </a:stretch>
        </p:blipFill>
        <p:spPr>
          <a:xfrm>
            <a:off x="1999615" y="2633345"/>
            <a:ext cx="1243330" cy="1926590"/>
          </a:xfrm>
          <a:prstGeom prst="rect">
            <a:avLst/>
          </a:prstGeom>
        </p:spPr>
      </p:pic>
      <p:pic>
        <p:nvPicPr>
          <p:cNvPr id="29" name="Picture 28"/>
          <p:cNvPicPr/>
          <p:nvPr/>
        </p:nvPicPr>
        <p:blipFill>
          <a:blip r:embed="rId4"/>
          <a:stretch>
            <a:fillRect/>
          </a:stretch>
        </p:blipFill>
        <p:spPr>
          <a:xfrm>
            <a:off x="5864225" y="6156960"/>
            <a:ext cx="749935" cy="701040"/>
          </a:xfrm>
          <a:prstGeom prst="rect">
            <a:avLst/>
          </a:prstGeom>
        </p:spPr>
      </p:pic>
      <p:sp>
        <p:nvSpPr>
          <p:cNvPr id="6" name="Text Placeholder 5"/>
          <p:cNvSpPr>
            <a:spLocks noGrp="1"/>
          </p:cNvSpPr>
          <p:nvPr>
            <p:ph type="body" idx="10"/>
          </p:nvPr>
        </p:nvSpPr>
        <p:spPr>
          <a:xfrm>
            <a:off x="402590" y="1460500"/>
            <a:ext cx="8521700" cy="436245"/>
          </a:xfrm>
          <a:prstGeom prst="rect">
            <a:avLst/>
          </a:prstGeom>
          <a:noFill/>
          <a:ln w="0" cmpd="sng">
            <a:noFill/>
            <a:prstDash val="solid"/>
          </a:ln>
        </p:spPr>
        <p:txBody>
          <a:bodyPr vert="horz" lIns="0" tIns="139700" rIns="0" bIns="0" anchor="t"/>
          <a:lstStyle/>
          <a:p>
            <a:pPr marL="274320" marR="0" indent="0" algn="l">
              <a:lnSpc>
                <a:spcPts val="1400"/>
              </a:lnSpc>
              <a:spcAft>
                <a:spcPts val="930"/>
              </a:spcAft>
            </a:pPr>
            <a:r>
              <a:rPr lang="en-US" sz="1100" b="1" spc="-35">
                <a:solidFill>
                  <a:srgbClr val="0E6547"/>
                </a:solidFill>
                <a:latin typeface="Verdana" panose="02020603050405020304" pitchFamily="2"/>
              </a:rPr>
              <a:t>Figure 2</a:t>
            </a:r>
            <a:r>
              <a:rPr lang="en-US" sz="1100" spc="-35">
                <a:solidFill>
                  <a:srgbClr val="000000"/>
                </a:solidFill>
                <a:latin typeface="Verdana" panose="02020603050405020304" pitchFamily="2"/>
              </a:rPr>
              <a:t> Multiple Sclerosis Clinical Phenotypes May Result From Different Axes Activity Profiles </a:t>
            </a:r>
          </a:p>
        </p:txBody>
      </p:sp>
      <p:sp>
        <p:nvSpPr>
          <p:cNvPr id="7" name="Text Placeholder 6"/>
          <p:cNvSpPr>
            <a:spLocks noGrp="1"/>
          </p:cNvSpPr>
          <p:nvPr>
            <p:ph type="body" idx="10"/>
          </p:nvPr>
        </p:nvSpPr>
        <p:spPr>
          <a:xfrm>
            <a:off x="402590" y="1896745"/>
            <a:ext cx="8521700" cy="485140"/>
          </a:xfrm>
          <a:prstGeom prst="rect">
            <a:avLst/>
          </a:prstGeom>
          <a:noFill/>
          <a:ln w="0" cmpd="sng">
            <a:noFill/>
            <a:prstDash val="solid"/>
          </a:ln>
        </p:spPr>
        <p:txBody>
          <a:bodyPr vert="horz" lIns="0" tIns="238125" rIns="0" bIns="0" anchor="t"/>
          <a:lstStyle/>
          <a:p>
            <a:pPr marL="1234440" marR="0" indent="0" algn="l">
              <a:lnSpc>
                <a:spcPts val="1900"/>
              </a:lnSpc>
              <a:spcAft>
                <a:spcPts val="0"/>
              </a:spcAft>
              <a:tabLst>
                <a:tab pos="3886200" algn="l"/>
              </a:tabLst>
            </a:pPr>
            <a:r>
              <a:rPr lang="en-US" sz="850" spc="0">
                <a:solidFill>
                  <a:srgbClr val="000000"/>
                </a:solidFill>
                <a:latin typeface="Verdana" panose="02020603050405020304" pitchFamily="2"/>
              </a:rPr>
              <a:t>Patient 1 Patient 2 </a:t>
            </a:r>
          </a:p>
        </p:txBody>
      </p:sp>
      <p:sp>
        <p:nvSpPr>
          <p:cNvPr id="8" name="Text Placeholder 7"/>
          <p:cNvSpPr>
            <a:spLocks noGrp="1"/>
          </p:cNvSpPr>
          <p:nvPr>
            <p:ph type="body" idx="10"/>
          </p:nvPr>
        </p:nvSpPr>
        <p:spPr>
          <a:xfrm>
            <a:off x="3242945" y="2381885"/>
            <a:ext cx="2853055" cy="210185"/>
          </a:xfrm>
          <a:prstGeom prst="rect">
            <a:avLst/>
          </a:prstGeom>
          <a:noFill/>
          <a:ln w="0" cmpd="sng">
            <a:noFill/>
            <a:prstDash val="solid"/>
          </a:ln>
        </p:spPr>
        <p:txBody>
          <a:bodyPr vert="horz" lIns="0" tIns="0" rIns="0" bIns="0" anchor="t"/>
          <a:lstStyle/>
          <a:p>
            <a:pPr marL="137160" marR="0" indent="0" algn="l">
              <a:lnSpc>
                <a:spcPts val="1100"/>
              </a:lnSpc>
              <a:spcAft>
                <a:spcPts val="560"/>
              </a:spcAft>
            </a:pPr>
            <a:r>
              <a:rPr lang="en-US" sz="850" spc="-5">
                <a:solidFill>
                  <a:srgbClr val="000000"/>
                </a:solidFill>
                <a:latin typeface="Verdana" panose="02020603050405020304" pitchFamily="2"/>
              </a:rPr>
              <a:t>Acute WM inflammation </a:t>
            </a:r>
          </a:p>
        </p:txBody>
      </p:sp>
      <p:sp>
        <p:nvSpPr>
          <p:cNvPr id="9" name="Text Placeholder 8"/>
          <p:cNvSpPr>
            <a:spLocks noGrp="1"/>
          </p:cNvSpPr>
          <p:nvPr>
            <p:ph type="body" idx="10"/>
          </p:nvPr>
        </p:nvSpPr>
        <p:spPr>
          <a:xfrm>
            <a:off x="3242945" y="2592070"/>
            <a:ext cx="1493520" cy="187960"/>
          </a:xfrm>
          <a:prstGeom prst="rect">
            <a:avLst/>
          </a:prstGeom>
          <a:noFill/>
          <a:ln w="0" cmpd="sng">
            <a:noFill/>
            <a:prstDash val="solid"/>
          </a:ln>
        </p:spPr>
        <p:txBody>
          <a:bodyPr vert="horz" lIns="0" tIns="0" rIns="0" bIns="0" anchor="t"/>
          <a:lstStyle/>
          <a:p>
            <a:pPr marL="0" marR="0" indent="0" algn="ctr">
              <a:lnSpc>
                <a:spcPts val="1100"/>
              </a:lnSpc>
              <a:spcAft>
                <a:spcPts val="0"/>
              </a:spcAft>
            </a:pPr>
            <a:r>
              <a:rPr lang="en-US" sz="850" spc="-5">
                <a:solidFill>
                  <a:srgbClr val="000000"/>
                </a:solidFill>
                <a:latin typeface="Verdana" panose="02020603050405020304" pitchFamily="2"/>
              </a:rPr>
              <a:t>WM demyelination </a:t>
            </a:r>
          </a:p>
        </p:txBody>
      </p:sp>
      <p:sp>
        <p:nvSpPr>
          <p:cNvPr id="10" name="Text Placeholder 9"/>
          <p:cNvSpPr>
            <a:spLocks noGrp="1"/>
          </p:cNvSpPr>
          <p:nvPr>
            <p:ph type="body" idx="10"/>
          </p:nvPr>
        </p:nvSpPr>
        <p:spPr>
          <a:xfrm>
            <a:off x="3242945" y="2780030"/>
            <a:ext cx="1566545" cy="298450"/>
          </a:xfrm>
          <a:prstGeom prst="rect">
            <a:avLst/>
          </a:prstGeom>
          <a:noFill/>
          <a:ln w="0" cmpd="sng">
            <a:noFill/>
            <a:prstDash val="solid"/>
          </a:ln>
        </p:spPr>
        <p:txBody>
          <a:bodyPr vert="horz" lIns="0" tIns="2540" rIns="0" bIns="0" anchor="t"/>
          <a:lstStyle/>
          <a:p>
            <a:pPr marL="868680" marR="0" indent="0" algn="l">
              <a:lnSpc>
                <a:spcPts val="1100"/>
              </a:lnSpc>
              <a:spcAft>
                <a:spcPts val="0"/>
              </a:spcAft>
            </a:pPr>
            <a:r>
              <a:rPr lang="en-US" sz="850" spc="-20">
                <a:solidFill>
                  <a:srgbClr val="000000"/>
                </a:solidFill>
                <a:latin typeface="Verdana" panose="02020603050405020304" pitchFamily="2"/>
              </a:rPr>
              <a:t>Chronic parenchymal inflammation </a:t>
            </a:r>
          </a:p>
        </p:txBody>
      </p:sp>
      <p:sp>
        <p:nvSpPr>
          <p:cNvPr id="11" name="Text Placeholder 10"/>
          <p:cNvSpPr>
            <a:spLocks noGrp="1"/>
          </p:cNvSpPr>
          <p:nvPr>
            <p:ph type="body" idx="10"/>
          </p:nvPr>
        </p:nvSpPr>
        <p:spPr>
          <a:xfrm>
            <a:off x="3764280" y="3078480"/>
            <a:ext cx="1216025" cy="347345"/>
          </a:xfrm>
          <a:prstGeom prst="rect">
            <a:avLst/>
          </a:prstGeom>
          <a:noFill/>
          <a:ln w="0" cmpd="sng">
            <a:noFill/>
            <a:prstDash val="solid"/>
          </a:ln>
        </p:spPr>
        <p:txBody>
          <a:bodyPr vert="horz" lIns="0" tIns="0" rIns="0" bIns="0" anchor="t"/>
          <a:lstStyle/>
          <a:p>
            <a:pPr marL="0" marR="0" indent="0" algn="l">
              <a:lnSpc>
                <a:spcPts val="1500"/>
              </a:lnSpc>
              <a:spcAft>
                <a:spcPts val="0"/>
              </a:spcAft>
            </a:pPr>
            <a:r>
              <a:rPr lang="en-US" sz="850" spc="0">
                <a:solidFill>
                  <a:srgbClr val="000000"/>
                </a:solidFill>
                <a:latin typeface="Verdana" panose="02020603050405020304" pitchFamily="2"/>
              </a:rPr>
              <a:t>Axonal degeneration Remyelination failure </a:t>
            </a:r>
          </a:p>
        </p:txBody>
      </p:sp>
      <p:sp>
        <p:nvSpPr>
          <p:cNvPr id="12" name="Text Placeholder 11"/>
          <p:cNvSpPr>
            <a:spLocks noGrp="1"/>
          </p:cNvSpPr>
          <p:nvPr>
            <p:ph type="body" idx="10"/>
          </p:nvPr>
        </p:nvSpPr>
        <p:spPr>
          <a:xfrm>
            <a:off x="3242945" y="3654425"/>
            <a:ext cx="1783080" cy="113030"/>
          </a:xfrm>
          <a:prstGeom prst="rect">
            <a:avLst/>
          </a:prstGeom>
          <a:noFill/>
          <a:ln w="0" cmpd="sng">
            <a:noFill/>
            <a:prstDash val="solid"/>
          </a:ln>
        </p:spPr>
        <p:txBody>
          <a:bodyPr vert="horz" lIns="0" tIns="0" rIns="0" bIns="0" anchor="t"/>
          <a:lstStyle/>
          <a:p>
            <a:pPr marL="0" marR="0" indent="0" algn="l">
              <a:lnSpc>
                <a:spcPts val="1000"/>
              </a:lnSpc>
              <a:spcAft>
                <a:spcPts val="0"/>
              </a:spcAft>
              <a:tabLst>
                <a:tab pos="1783080" algn="r"/>
              </a:tabLst>
            </a:pPr>
            <a:r>
              <a:rPr lang="en-US" sz="850" spc="0">
                <a:solidFill>
                  <a:srgbClr val="000000"/>
                </a:solidFill>
                <a:latin typeface="Verdana" panose="02020603050405020304" pitchFamily="2"/>
              </a:rPr>
              <a:t>2 Neuronal degeneration </a:t>
            </a:r>
          </a:p>
        </p:txBody>
      </p:sp>
      <p:sp>
        <p:nvSpPr>
          <p:cNvPr id="13" name="Text Placeholder 12"/>
          <p:cNvSpPr>
            <a:spLocks noGrp="1"/>
          </p:cNvSpPr>
          <p:nvPr>
            <p:ph type="body" idx="10"/>
          </p:nvPr>
        </p:nvSpPr>
        <p:spPr>
          <a:xfrm>
            <a:off x="3242945" y="3767455"/>
            <a:ext cx="1569720" cy="457200"/>
          </a:xfrm>
          <a:prstGeom prst="rect">
            <a:avLst/>
          </a:prstGeom>
          <a:noFill/>
          <a:ln w="0" cmpd="sng">
            <a:noFill/>
            <a:prstDash val="solid"/>
          </a:ln>
        </p:spPr>
        <p:txBody>
          <a:bodyPr vert="horz" lIns="0" tIns="0" rIns="0" bIns="0" anchor="t"/>
          <a:lstStyle/>
          <a:p>
            <a:pPr marL="0" marR="0" indent="0" algn="l">
              <a:lnSpc>
                <a:spcPts val="700"/>
              </a:lnSpc>
              <a:spcAft>
                <a:spcPts val="0"/>
              </a:spcAft>
            </a:pPr>
            <a:r>
              <a:rPr lang="en-US" sz="750" spc="0">
                <a:solidFill>
                  <a:srgbClr val="000000"/>
                </a:solidFill>
                <a:latin typeface="Verdana" panose="02020603050405020304" pitchFamily="2"/>
              </a:rPr>
              <a:t>o_ </a:t>
            </a:r>
          </a:p>
          <a:p>
            <a:pPr marL="0" marR="0" indent="0" algn="ctr">
              <a:lnSpc>
                <a:spcPts val="1100"/>
              </a:lnSpc>
              <a:spcBef>
                <a:spcPts val="1895"/>
              </a:spcBef>
              <a:spcAft>
                <a:spcPts val="0"/>
              </a:spcAft>
            </a:pPr>
            <a:r>
              <a:rPr lang="en-US" sz="850" spc="-10">
                <a:solidFill>
                  <a:srgbClr val="000000"/>
                </a:solidFill>
                <a:latin typeface="Verdana" panose="02020603050405020304" pitchFamily="2"/>
              </a:rPr>
              <a:t>Cortical demyelination </a:t>
            </a:r>
          </a:p>
        </p:txBody>
      </p:sp>
      <p:sp>
        <p:nvSpPr>
          <p:cNvPr id="14" name="Text Placeholder 13"/>
          <p:cNvSpPr>
            <a:spLocks noGrp="1"/>
          </p:cNvSpPr>
          <p:nvPr>
            <p:ph type="body" idx="10"/>
          </p:nvPr>
        </p:nvSpPr>
        <p:spPr>
          <a:xfrm>
            <a:off x="3242945" y="4224655"/>
            <a:ext cx="1426845" cy="449580"/>
          </a:xfrm>
          <a:prstGeom prst="rect">
            <a:avLst/>
          </a:prstGeom>
          <a:noFill/>
          <a:ln w="0" cmpd="sng">
            <a:noFill/>
            <a:prstDash val="solid"/>
          </a:ln>
        </p:spPr>
        <p:txBody>
          <a:bodyPr vert="horz" lIns="0" tIns="144780" rIns="0" bIns="0" anchor="t"/>
          <a:lstStyle/>
          <a:p>
            <a:pPr marL="685800" marR="0" indent="0" algn="l">
              <a:lnSpc>
                <a:spcPts val="1100"/>
              </a:lnSpc>
              <a:spcAft>
                <a:spcPts val="250"/>
              </a:spcAft>
            </a:pPr>
            <a:r>
              <a:rPr lang="en-US" sz="850" spc="-15">
                <a:solidFill>
                  <a:srgbClr val="000000"/>
                </a:solidFill>
                <a:latin typeface="Verdana" panose="02020603050405020304" pitchFamily="2"/>
              </a:rPr>
              <a:t>Chronic interstitial inflammation </a:t>
            </a:r>
          </a:p>
        </p:txBody>
      </p:sp>
      <p:sp>
        <p:nvSpPr>
          <p:cNvPr id="15" name="Text Placeholder 14"/>
          <p:cNvSpPr>
            <a:spLocks noGrp="1"/>
          </p:cNvSpPr>
          <p:nvPr>
            <p:ph type="body" idx="10"/>
          </p:nvPr>
        </p:nvSpPr>
        <p:spPr>
          <a:xfrm>
            <a:off x="5957570" y="3200400"/>
            <a:ext cx="138430" cy="609600"/>
          </a:xfrm>
          <a:prstGeom prst="rect">
            <a:avLst/>
          </a:prstGeom>
          <a:noFill/>
          <a:ln w="0" cmpd="sng">
            <a:noFill/>
            <a:prstDash val="solid"/>
          </a:ln>
        </p:spPr>
        <p:txBody>
          <a:bodyPr vert="vert270" lIns="0" tIns="0" rIns="28575" bIns="0" anchor="t"/>
          <a:lstStyle/>
          <a:p>
            <a:pPr marL="0" marR="0" indent="0" algn="l">
              <a:lnSpc>
                <a:spcPts val="800"/>
              </a:lnSpc>
              <a:spcAft>
                <a:spcPts val="0"/>
              </a:spcAft>
            </a:pPr>
            <a:r>
              <a:rPr lang="en-US" sz="850" spc="-110">
                <a:solidFill>
                  <a:srgbClr val="000000"/>
                </a:solidFill>
                <a:latin typeface="Verdana" panose="02020603050405020304" pitchFamily="2"/>
              </a:rPr>
              <a:t>Progression </a:t>
            </a:r>
          </a:p>
        </p:txBody>
      </p:sp>
      <p:sp>
        <p:nvSpPr>
          <p:cNvPr id="16" name="Text Placeholder 15"/>
          <p:cNvSpPr>
            <a:spLocks noGrp="1"/>
          </p:cNvSpPr>
          <p:nvPr>
            <p:ph type="body" idx="10"/>
          </p:nvPr>
        </p:nvSpPr>
        <p:spPr>
          <a:xfrm>
            <a:off x="3242945" y="3078480"/>
            <a:ext cx="161925" cy="466090"/>
          </a:xfrm>
          <a:prstGeom prst="rect">
            <a:avLst/>
          </a:prstGeom>
          <a:noFill/>
          <a:ln w="0" cmpd="sng">
            <a:noFill/>
            <a:prstDash val="solid"/>
          </a:ln>
        </p:spPr>
        <p:txBody>
          <a:bodyPr vert="horz" lIns="0" tIns="77470" rIns="0" bIns="0" anchor="t"/>
          <a:lstStyle/>
          <a:p>
            <a:pPr marL="0" marR="0" indent="0" algn="l">
              <a:lnSpc>
                <a:spcPts val="800"/>
              </a:lnSpc>
              <a:spcAft>
                <a:spcPts val="0"/>
              </a:spcAft>
            </a:pPr>
            <a:r>
              <a:rPr lang="en-US" sz="850" spc="0">
                <a:solidFill>
                  <a:srgbClr val="000000"/>
                </a:solidFill>
                <a:latin typeface="Verdana" panose="02020603050405020304" pitchFamily="2"/>
              </a:rPr>
              <a:t>C </a:t>
            </a:r>
          </a:p>
          <a:p>
            <a:pPr marL="0" marR="0" indent="0" algn="l">
              <a:lnSpc>
                <a:spcPts val="800"/>
              </a:lnSpc>
              <a:spcBef>
                <a:spcPts val="0"/>
              </a:spcBef>
              <a:spcAft>
                <a:spcPts val="1350"/>
              </a:spcAft>
            </a:pPr>
            <a:r>
              <a:rPr lang="en-US" sz="850" spc="0">
                <a:solidFill>
                  <a:srgbClr val="000000"/>
                </a:solidFill>
                <a:latin typeface="Verdana" panose="02020603050405020304" pitchFamily="2"/>
              </a:rPr>
              <a:t>0 </a:t>
            </a:r>
          </a:p>
        </p:txBody>
      </p:sp>
      <p:sp>
        <p:nvSpPr>
          <p:cNvPr id="17" name="Text Placeholder 16"/>
          <p:cNvSpPr>
            <a:spLocks noGrp="1"/>
          </p:cNvSpPr>
          <p:nvPr>
            <p:ph type="body" idx="10"/>
          </p:nvPr>
        </p:nvSpPr>
        <p:spPr>
          <a:xfrm>
            <a:off x="3242945" y="3544570"/>
            <a:ext cx="161925" cy="109855"/>
          </a:xfrm>
          <a:prstGeom prst="rect">
            <a:avLst/>
          </a:prstGeom>
          <a:noFill/>
          <a:ln w="0" cmpd="sng">
            <a:noFill/>
            <a:prstDash val="solid"/>
          </a:ln>
        </p:spPr>
        <p:txBody>
          <a:bodyPr vert="horz" lIns="0" tIns="0" rIns="0" bIns="0" anchor="t"/>
          <a:lstStyle/>
          <a:p>
            <a:pPr marL="0" marR="0" indent="0" algn="r">
              <a:lnSpc>
                <a:spcPts val="800"/>
              </a:lnSpc>
              <a:spcAft>
                <a:spcPts val="0"/>
              </a:spcAft>
            </a:pPr>
            <a:r>
              <a:rPr lang="en-US" sz="800" spc="0">
                <a:solidFill>
                  <a:srgbClr val="000000"/>
                </a:solidFill>
                <a:latin typeface="Garamond" panose="02020603050405020304" pitchFamily="1"/>
              </a:rPr>
              <a:t>no </a:t>
            </a:r>
          </a:p>
        </p:txBody>
      </p:sp>
      <p:sp>
        <p:nvSpPr>
          <p:cNvPr id="18" name="Text Placeholder 17"/>
          <p:cNvSpPr>
            <a:spLocks noGrp="1"/>
          </p:cNvSpPr>
          <p:nvPr>
            <p:ph type="body" idx="10"/>
          </p:nvPr>
        </p:nvSpPr>
        <p:spPr>
          <a:xfrm>
            <a:off x="701040" y="2381885"/>
            <a:ext cx="1344295" cy="620395"/>
          </a:xfrm>
          <a:prstGeom prst="rect">
            <a:avLst/>
          </a:prstGeom>
          <a:noFill/>
          <a:ln w="0" cmpd="sng">
            <a:noFill/>
            <a:prstDash val="solid"/>
          </a:ln>
        </p:spPr>
        <p:txBody>
          <a:bodyPr vert="horz" lIns="0" tIns="0" rIns="0" bIns="0" anchor="t"/>
          <a:lstStyle/>
          <a:p>
            <a:pPr marL="365760" marR="0" indent="0" algn="l">
              <a:lnSpc>
                <a:spcPts val="1800"/>
              </a:lnSpc>
              <a:spcAft>
                <a:spcPts val="0"/>
              </a:spcAft>
            </a:pPr>
            <a:r>
              <a:rPr lang="en-US" sz="850" spc="-15">
                <a:solidFill>
                  <a:srgbClr val="000000"/>
                </a:solidFill>
                <a:latin typeface="Verdana" panose="02020603050405020304" pitchFamily="2"/>
              </a:rPr>
              <a:t>Acute WM inflammation WM demyelination </a:t>
            </a:r>
          </a:p>
        </p:txBody>
      </p:sp>
      <p:sp>
        <p:nvSpPr>
          <p:cNvPr id="19" name="Text Placeholder 18"/>
          <p:cNvSpPr>
            <a:spLocks noGrp="1"/>
          </p:cNvSpPr>
          <p:nvPr>
            <p:ph type="body" idx="10"/>
          </p:nvPr>
        </p:nvSpPr>
        <p:spPr>
          <a:xfrm>
            <a:off x="701040" y="3002280"/>
            <a:ext cx="1438910" cy="472440"/>
          </a:xfrm>
          <a:prstGeom prst="rect">
            <a:avLst/>
          </a:prstGeom>
          <a:noFill/>
          <a:ln w="0" cmpd="sng">
            <a:noFill/>
            <a:prstDash val="solid"/>
          </a:ln>
        </p:spPr>
        <p:txBody>
          <a:bodyPr vert="horz" lIns="0" tIns="3175" rIns="0" bIns="0" anchor="t"/>
          <a:lstStyle/>
          <a:p>
            <a:pPr marL="731520" marR="0" indent="0" algn="l">
              <a:lnSpc>
                <a:spcPts val="1100"/>
              </a:lnSpc>
              <a:spcAft>
                <a:spcPts val="0"/>
              </a:spcAft>
            </a:pPr>
            <a:r>
              <a:rPr lang="en-US" sz="850" spc="-10">
                <a:solidFill>
                  <a:srgbClr val="000000"/>
                </a:solidFill>
                <a:latin typeface="Verdana" panose="02020603050405020304" pitchFamily="2"/>
              </a:rPr>
              <a:t>Chronic parenchymal inflammation </a:t>
            </a:r>
          </a:p>
        </p:txBody>
      </p:sp>
      <p:sp>
        <p:nvSpPr>
          <p:cNvPr id="20" name="Text Placeholder 19"/>
          <p:cNvSpPr>
            <a:spLocks noGrp="1"/>
          </p:cNvSpPr>
          <p:nvPr>
            <p:ph type="body" idx="10"/>
          </p:nvPr>
        </p:nvSpPr>
        <p:spPr>
          <a:xfrm>
            <a:off x="701040" y="3474720"/>
            <a:ext cx="1578610" cy="321310"/>
          </a:xfrm>
          <a:prstGeom prst="rect">
            <a:avLst/>
          </a:prstGeom>
          <a:noFill/>
          <a:ln w="0" cmpd="sng">
            <a:noFill/>
            <a:prstDash val="solid"/>
          </a:ln>
        </p:spPr>
        <p:txBody>
          <a:bodyPr vert="horz" lIns="0" tIns="15240" rIns="0" bIns="0" anchor="t"/>
          <a:lstStyle/>
          <a:p>
            <a:pPr marL="0" marR="0" indent="0" algn="r">
              <a:lnSpc>
                <a:spcPts val="1100"/>
              </a:lnSpc>
              <a:spcAft>
                <a:spcPts val="0"/>
              </a:spcAft>
            </a:pPr>
            <a:r>
              <a:rPr lang="en-US" sz="850" spc="-10">
                <a:solidFill>
                  <a:srgbClr val="000000"/>
                </a:solidFill>
                <a:latin typeface="Verdana" panose="02020603050405020304" pitchFamily="2"/>
              </a:rPr>
              <a:t>Axonal degeneration </a:t>
            </a:r>
          </a:p>
        </p:txBody>
      </p:sp>
      <p:sp>
        <p:nvSpPr>
          <p:cNvPr id="21" name="Text Placeholder 20"/>
          <p:cNvSpPr>
            <a:spLocks noGrp="1"/>
          </p:cNvSpPr>
          <p:nvPr>
            <p:ph type="body" idx="10"/>
          </p:nvPr>
        </p:nvSpPr>
        <p:spPr>
          <a:xfrm>
            <a:off x="701040" y="3796030"/>
            <a:ext cx="1484630" cy="227330"/>
          </a:xfrm>
          <a:prstGeom prst="rect">
            <a:avLst/>
          </a:prstGeom>
          <a:noFill/>
          <a:ln w="0" cmpd="sng">
            <a:noFill/>
            <a:prstDash val="solid"/>
          </a:ln>
        </p:spPr>
        <p:txBody>
          <a:bodyPr vert="horz" lIns="0" tIns="22860" rIns="0" bIns="0" anchor="t"/>
          <a:lstStyle/>
          <a:p>
            <a:pPr marL="274320" marR="0" indent="0" algn="r">
              <a:lnSpc>
                <a:spcPts val="1700"/>
              </a:lnSpc>
              <a:spcAft>
                <a:spcPts val="0"/>
              </a:spcAft>
            </a:pPr>
            <a:r>
              <a:rPr lang="en-US" sz="850" spc="-30">
                <a:solidFill>
                  <a:srgbClr val="000000"/>
                </a:solidFill>
                <a:latin typeface="Verdana" panose="02020603050405020304" pitchFamily="2"/>
              </a:rPr>
              <a:t>Remyelination failure </a:t>
            </a:r>
          </a:p>
        </p:txBody>
      </p:sp>
      <p:sp>
        <p:nvSpPr>
          <p:cNvPr id="22" name="Text Placeholder 21"/>
          <p:cNvSpPr>
            <a:spLocks noGrp="1"/>
          </p:cNvSpPr>
          <p:nvPr>
            <p:ph type="body" idx="10"/>
          </p:nvPr>
        </p:nvSpPr>
        <p:spPr>
          <a:xfrm>
            <a:off x="701040" y="4023360"/>
            <a:ext cx="1638300" cy="121920"/>
          </a:xfrm>
          <a:prstGeom prst="rect">
            <a:avLst/>
          </a:prstGeom>
          <a:noFill/>
          <a:ln w="0" cmpd="sng">
            <a:noFill/>
            <a:prstDash val="solid"/>
          </a:ln>
        </p:spPr>
        <p:txBody>
          <a:bodyPr vert="horz" lIns="0" tIns="0" rIns="0" bIns="0" anchor="t"/>
          <a:lstStyle/>
          <a:p>
            <a:pPr marL="274320" marR="0" indent="0" algn="r">
              <a:lnSpc>
                <a:spcPts val="1700"/>
              </a:lnSpc>
              <a:spcAft>
                <a:spcPts val="0"/>
              </a:spcAft>
            </a:pPr>
            <a:r>
              <a:rPr lang="en-US" sz="850" spc="-30">
                <a:solidFill>
                  <a:srgbClr val="000000"/>
                </a:solidFill>
                <a:latin typeface="Verdana" panose="02020603050405020304" pitchFamily="2"/>
              </a:rPr>
              <a:t>Neuronal degeneration </a:t>
            </a:r>
          </a:p>
        </p:txBody>
      </p:sp>
      <p:sp>
        <p:nvSpPr>
          <p:cNvPr id="23" name="Text Placeholder 22"/>
          <p:cNvSpPr>
            <a:spLocks noGrp="1"/>
          </p:cNvSpPr>
          <p:nvPr>
            <p:ph type="body" idx="10"/>
          </p:nvPr>
        </p:nvSpPr>
        <p:spPr>
          <a:xfrm>
            <a:off x="701040" y="4145280"/>
            <a:ext cx="1414145" cy="225425"/>
          </a:xfrm>
          <a:prstGeom prst="rect">
            <a:avLst/>
          </a:prstGeom>
          <a:noFill/>
          <a:ln w="0" cmpd="sng">
            <a:noFill/>
            <a:prstDash val="solid"/>
          </a:ln>
        </p:spPr>
        <p:txBody>
          <a:bodyPr vert="horz" lIns="0" tIns="0" rIns="0" bIns="0" anchor="t"/>
          <a:lstStyle/>
          <a:p>
            <a:pPr marL="274320" marR="0" indent="0" algn="r">
              <a:lnSpc>
                <a:spcPts val="1700"/>
              </a:lnSpc>
              <a:spcAft>
                <a:spcPts val="0"/>
              </a:spcAft>
            </a:pPr>
            <a:r>
              <a:rPr lang="en-US" sz="850" spc="-30">
                <a:solidFill>
                  <a:srgbClr val="000000"/>
                </a:solidFill>
                <a:latin typeface="Verdana" panose="02020603050405020304" pitchFamily="2"/>
              </a:rPr>
              <a:t>Cortical demyelination </a:t>
            </a:r>
          </a:p>
        </p:txBody>
      </p:sp>
      <p:sp>
        <p:nvSpPr>
          <p:cNvPr id="24" name="Text Placeholder 23"/>
          <p:cNvSpPr>
            <a:spLocks noGrp="1"/>
          </p:cNvSpPr>
          <p:nvPr>
            <p:ph type="body" idx="10"/>
          </p:nvPr>
        </p:nvSpPr>
        <p:spPr>
          <a:xfrm>
            <a:off x="701040" y="4370705"/>
            <a:ext cx="1249680" cy="303530"/>
          </a:xfrm>
          <a:prstGeom prst="rect">
            <a:avLst/>
          </a:prstGeom>
          <a:noFill/>
          <a:ln w="0" cmpd="sng">
            <a:noFill/>
            <a:prstDash val="solid"/>
          </a:ln>
        </p:spPr>
        <p:txBody>
          <a:bodyPr vert="horz" lIns="0" tIns="43815" rIns="0" bIns="0" anchor="t"/>
          <a:lstStyle/>
          <a:p>
            <a:pPr marL="274320" marR="0" indent="0" algn="r">
              <a:lnSpc>
                <a:spcPts val="1000"/>
              </a:lnSpc>
              <a:spcAft>
                <a:spcPts val="0"/>
              </a:spcAft>
            </a:pPr>
            <a:r>
              <a:rPr lang="en-US" sz="850" spc="-10">
                <a:solidFill>
                  <a:srgbClr val="000000"/>
                </a:solidFill>
                <a:latin typeface="Verdana" panose="02020603050405020304" pitchFamily="2"/>
              </a:rPr>
              <a:t>Chronic interstitial inflammation </a:t>
            </a:r>
          </a:p>
        </p:txBody>
      </p:sp>
      <p:sp>
        <p:nvSpPr>
          <p:cNvPr id="25" name="Text Placeholder 24"/>
          <p:cNvSpPr>
            <a:spLocks noGrp="1"/>
          </p:cNvSpPr>
          <p:nvPr>
            <p:ph type="body" idx="10"/>
          </p:nvPr>
        </p:nvSpPr>
        <p:spPr>
          <a:xfrm>
            <a:off x="6336665" y="2381885"/>
            <a:ext cx="2298700" cy="2474595"/>
          </a:xfrm>
          <a:prstGeom prst="rect">
            <a:avLst/>
          </a:prstGeom>
          <a:noFill/>
          <a:ln w="0" cmpd="sng">
            <a:noFill/>
            <a:prstDash val="solid"/>
          </a:ln>
        </p:spPr>
        <p:txBody>
          <a:bodyPr vert="horz" lIns="0" tIns="769620" rIns="0" bIns="0" anchor="t"/>
          <a:lstStyle/>
          <a:p>
            <a:pPr marL="0" marR="0" indent="0" algn="just">
              <a:lnSpc>
                <a:spcPts val="1000"/>
              </a:lnSpc>
              <a:spcAft>
                <a:spcPts val="1355"/>
              </a:spcAft>
            </a:pPr>
            <a:r>
              <a:rPr lang="en-US" sz="850" spc="-25">
                <a:solidFill>
                  <a:srgbClr val="000000"/>
                </a:solidFill>
                <a:latin typeface="Verdana" panose="02020603050405020304" pitchFamily="2"/>
              </a:rPr>
              <a:t>Examples of the same clinical presentation (nonactive progression) caused by different pathologic axes activity profiles. Progression can be driven by chronic parenchymal in-flammation (chronic smoldering in-flammation in chronic active lesions) and axonal degeneration (patient 1) or by in-terstitial (meningeal) inflammation resulting in cortical demyelination and neuronal de-generation (patient 2). Indentation of axes indicates that activity occurs at later stage relative to others. </a:t>
            </a:r>
          </a:p>
        </p:txBody>
      </p:sp>
      <p:sp>
        <p:nvSpPr>
          <p:cNvPr id="26" name="Text Placeholder 25"/>
          <p:cNvSpPr>
            <a:spLocks noGrp="1"/>
          </p:cNvSpPr>
          <p:nvPr>
            <p:ph type="body" idx="10"/>
          </p:nvPr>
        </p:nvSpPr>
        <p:spPr>
          <a:xfrm>
            <a:off x="405765" y="4856480"/>
            <a:ext cx="8521700" cy="1289050"/>
          </a:xfrm>
          <a:prstGeom prst="rect">
            <a:avLst/>
          </a:prstGeom>
          <a:noFill/>
          <a:ln w="0" cmpd="sng">
            <a:noFill/>
            <a:prstDash val="solid"/>
          </a:ln>
        </p:spPr>
        <p:txBody>
          <a:bodyPr vert="horz" lIns="0" tIns="467360" rIns="0" bIns="0" anchor="t"/>
          <a:lstStyle/>
          <a:p>
            <a:pPr marL="6172200" marR="0" indent="0" algn="l">
              <a:lnSpc>
                <a:spcPts val="900"/>
              </a:lnSpc>
              <a:spcAft>
                <a:spcPts val="5590"/>
              </a:spcAft>
            </a:pPr>
            <a:r>
              <a:rPr lang="en-US" sz="800" spc="0">
                <a:solidFill>
                  <a:srgbClr val="000000"/>
                </a:solidFill>
                <a:latin typeface="Garamond" panose="02020603050405020304" pitchFamily="1"/>
              </a:rPr>
              <a:t>Toward Precision Phenotyping of Multiple Sclerosis </a:t>
            </a:r>
          </a:p>
        </p:txBody>
      </p:sp>
      <p:graphicFrame>
        <p:nvGraphicFramePr>
          <p:cNvPr id="28" name="Table 27"/>
          <p:cNvGraphicFramePr>
            <a:graphicFrameLocks noGrp="1"/>
          </p:cNvGraphicFramePr>
          <p:nvPr/>
        </p:nvGraphicFramePr>
        <p:xfrm>
          <a:off x="405765" y="6145530"/>
          <a:ext cx="8518525" cy="712470"/>
        </p:xfrm>
        <a:graphic>
          <a:graphicData uri="http://schemas.openxmlformats.org/drawingml/2006/table">
            <a:tbl>
              <a:tblPr/>
              <a:tblGrid>
                <a:gridCol w="1209675">
                  <a:extLst>
                    <a:ext uri="{9D8B030D-6E8A-4147-A177-3AD203B41FA5}">
                      <a16:colId xmlns:a16="http://schemas.microsoft.com/office/drawing/2014/main" val="20000"/>
                    </a:ext>
                  </a:extLst>
                </a:gridCol>
                <a:gridCol w="3129915">
                  <a:extLst>
                    <a:ext uri="{9D8B030D-6E8A-4147-A177-3AD203B41FA5}">
                      <a16:colId xmlns:a16="http://schemas.microsoft.com/office/drawing/2014/main" val="20001"/>
                    </a:ext>
                  </a:extLst>
                </a:gridCol>
                <a:gridCol w="960755">
                  <a:extLst>
                    <a:ext uri="{9D8B030D-6E8A-4147-A177-3AD203B41FA5}">
                      <a16:colId xmlns:a16="http://schemas.microsoft.com/office/drawing/2014/main" val="20002"/>
                    </a:ext>
                  </a:extLst>
                </a:gridCol>
                <a:gridCol w="1087755">
                  <a:extLst>
                    <a:ext uri="{9D8B030D-6E8A-4147-A177-3AD203B41FA5}">
                      <a16:colId xmlns:a16="http://schemas.microsoft.com/office/drawing/2014/main" val="20003"/>
                    </a:ext>
                  </a:extLst>
                </a:gridCol>
                <a:gridCol w="2130425">
                  <a:extLst>
                    <a:ext uri="{9D8B030D-6E8A-4147-A177-3AD203B41FA5}">
                      <a16:colId xmlns:a16="http://schemas.microsoft.com/office/drawing/2014/main" val="20004"/>
                    </a:ext>
                  </a:extLst>
                </a:gridCol>
              </a:tblGrid>
              <a:tr h="10604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4">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6350" cmpd="sng">
                      <a:solidFill>
                        <a:srgbClr val="303030"/>
                      </a:solidFill>
                      <a:prstDash val="solid"/>
                    </a:lnB>
                  </a:tcPr>
                </a:tc>
                <a:extLst>
                  <a:ext uri="{0D108BD9-81ED-4DB2-BD59-A6C34878D82A}">
                    <a16:rowId xmlns:a16="http://schemas.microsoft.com/office/drawing/2014/main" val="10000"/>
                  </a:ext>
                </a:extLst>
              </a:tr>
              <a:tr h="18097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0" marR="225425" indent="0" algn="r">
                        <a:lnSpc>
                          <a:spcPts val="2100"/>
                        </a:lnSpc>
                        <a:spcBef>
                          <a:spcPts val="0"/>
                        </a:spcBef>
                        <a:spcAft>
                          <a:spcPts val="0"/>
                        </a:spcAft>
                      </a:pPr>
                      <a:r>
                        <a:rPr lang="en-US" sz="1100" spc="0">
                          <a:solidFill>
                            <a:srgbClr val="000000"/>
                          </a:solidFill>
                          <a:latin typeface="Verdana" panose="02020603050405020304" pitchFamily="2"/>
                        </a:rPr>
                        <a:t>VANDERBILT</a:t>
                      </a:r>
                      <a:r>
                        <a:rPr lang="en-US" sz="1100" spc="0">
                          <a:solidFill>
                            <a:srgbClr val="514E4F"/>
                          </a:solidFill>
                          <a:latin typeface="Verdana" panose="02020603050405020304" pitchFamily="2"/>
                        </a:rPr>
                        <a:t> VUNIVE</a:t>
                      </a:r>
                      <a:r>
                        <a:rPr lang="en-US" sz="1100" spc="0">
                          <a:solidFill>
                            <a:srgbClr val="000000"/>
                          </a:solidFill>
                          <a:latin typeface="Verdana" panose="02020603050405020304" pitchFamily="2"/>
                        </a:rPr>
                        <a:t> RSITY </a:t>
                      </a:r>
                    </a:p>
                    <a:p>
                      <a:pPr marL="0" marR="796925" indent="0" algn="r">
                        <a:lnSpc>
                          <a:spcPts val="1100"/>
                        </a:lnSpc>
                        <a:spcBef>
                          <a:spcPts val="760"/>
                        </a:spcBef>
                        <a:spcAft>
                          <a:spcPts val="0"/>
                        </a:spcAft>
                      </a:pPr>
                      <a:r>
                        <a:rPr lang="en-US" sz="950" b="1" spc="0">
                          <a:solidFill>
                            <a:srgbClr val="000000"/>
                          </a:solidFill>
                          <a:latin typeface="Garamond" panose="02020603050405020304" pitchFamily="1"/>
                        </a:rPr>
                        <a:t>MEDICAL CENTER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0" marR="0" indent="0" algn="ctr">
                        <a:lnSpc>
                          <a:spcPts val="3900"/>
                        </a:lnSpc>
                        <a:spcBef>
                          <a:spcPts val="0"/>
                        </a:spcBef>
                        <a:spcAft>
                          <a:spcPts val="0"/>
                        </a:spcAft>
                      </a:pPr>
                      <a:r>
                        <a:rPr lang="en-US" sz="3600" b="1" spc="0">
                          <a:solidFill>
                            <a:srgbClr val="000000"/>
                          </a:solidFill>
                          <a:latin typeface="Verdana" panose="02020603050405020304" pitchFamily="2"/>
                        </a:rPr>
                        <a:t>VA </a:t>
                      </a: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0"/>
                        </a:spcBef>
                        <a:spcAft>
                          <a:spcPts val="335"/>
                        </a:spcAft>
                      </a:pPr>
                      <a:r>
                        <a:rPr lang="en-US" sz="850" spc="0">
                          <a:solidFill>
                            <a:srgbClr val="000000"/>
                          </a:solidFill>
                          <a:latin typeface="Verdana" panose="02020603050405020304" pitchFamily="2"/>
                        </a:rPr>
                        <a:t>U.S. Department of Veterans Affairs </a:t>
                      </a:r>
                    </a:p>
                  </a:txBody>
                  <a:tcPr marL="0" marR="0" marT="0" marB="0" anchor="ctr">
                    <a:lnL w="0" cmpd="sng">
                      <a:noFill/>
                      <a:prstDash val="solid"/>
                    </a:lnL>
                    <a:lnR w="0" cmpd="sng">
                      <a:noFill/>
                      <a:prstDash val="solid"/>
                    </a:lnR>
                    <a:lnT w="6350" cmpd="sng">
                      <a:solidFill>
                        <a:srgbClr val="303030"/>
                      </a:solidFill>
                      <a:prstDash val="solid"/>
                    </a:lnT>
                    <a:lnB w="6350" cmpd="sng">
                      <a:solidFill>
                        <a:srgbClr val="303030"/>
                      </a:solidFill>
                      <a:prstDash val="solid"/>
                    </a:lnB>
                  </a:tcPr>
                </a:tc>
                <a:extLst>
                  <a:ext uri="{0D108BD9-81ED-4DB2-BD59-A6C34878D82A}">
                    <a16:rowId xmlns:a16="http://schemas.microsoft.com/office/drawing/2014/main" val="10001"/>
                  </a:ext>
                </a:extLst>
              </a:tr>
              <a:tr h="321310">
                <a:tc>
                  <a:txBody>
                    <a:bodyPr/>
                    <a:lstStyle/>
                    <a:p>
                      <a:pPr marL="320040" marR="0" indent="0" algn="l">
                        <a:lnSpc>
                          <a:spcPts val="900"/>
                        </a:lnSpc>
                        <a:spcBef>
                          <a:spcPts val="710"/>
                        </a:spcBef>
                        <a:spcAft>
                          <a:spcPts val="75"/>
                        </a:spcAft>
                      </a:pPr>
                      <a:r>
                        <a:rPr lang="en-US" sz="750" b="1" spc="0">
                          <a:solidFill>
                            <a:srgbClr val="45C218"/>
                          </a:solidFill>
                          <a:latin typeface="Verdana" panose="02020603050405020304" pitchFamily="2"/>
                        </a:rPr>
                        <a:t>Neuroimaging </a:t>
                      </a:r>
                      <a:br/>
                      <a:r>
                        <a:rPr lang="en-US" sz="750" b="1" spc="0">
                          <a:solidFill>
                            <a:srgbClr val="45C218"/>
                          </a:solidFill>
                          <a:latin typeface="Verdana" panose="02020603050405020304" pitchFamily="2"/>
                        </a:rPr>
                        <a:t>Unit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225"/>
                        </a:spcBef>
                        <a:spcAft>
                          <a:spcPts val="60"/>
                        </a:spcAft>
                      </a:pPr>
                      <a:r>
                        <a:rPr lang="en-US" sz="850" spc="-5">
                          <a:solidFill>
                            <a:srgbClr val="000000"/>
                          </a:solidFill>
                          <a:latin typeface="Verdana" panose="02020603050405020304" pitchFamily="2"/>
                        </a:rPr>
                        <a:t>Veterans Health Administration Multiple Sclerosis Centers of Excellence </a:t>
                      </a:r>
                    </a:p>
                  </a:txBody>
                  <a:tcPr marL="0" marR="0" marT="0" marB="0" anchor="ctr">
                    <a:lnL w="0" cmpd="sng">
                      <a:noFill/>
                      <a:prstDash val="solid"/>
                    </a:lnL>
                    <a:lnR w="0" cmpd="sng">
                      <a:noFill/>
                      <a:prstDash val="solid"/>
                    </a:lnR>
                    <a:lnT w="6350" cmpd="sng">
                      <a:solidFill>
                        <a:srgbClr val="303030"/>
                      </a:solidFill>
                      <a:prstDash val="solid"/>
                    </a:lnT>
                    <a:lnB w="0" cmpd="sng">
                      <a:noFill/>
                      <a:prstDash val="solid"/>
                    </a:lnB>
                  </a:tcPr>
                </a:tc>
                <a:extLst>
                  <a:ext uri="{0D108BD9-81ED-4DB2-BD59-A6C34878D82A}">
                    <a16:rowId xmlns:a16="http://schemas.microsoft.com/office/drawing/2014/main" val="10002"/>
                  </a:ext>
                </a:extLst>
              </a:tr>
              <a:tr h="10414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bl>
          </a:graphicData>
        </a:graphic>
      </p:graphicFrame>
      <p:cxnSp>
        <p:nvCxnSpPr>
          <p:cNvPr id="30" name="Straight Connector 29"/>
          <p:cNvCxnSpPr/>
          <p:nvPr/>
        </p:nvCxnSpPr>
        <p:spPr>
          <a:xfrm>
            <a:off x="692150" y="1478280"/>
            <a:ext cx="7943215" cy="0"/>
          </a:xfrm>
          <a:prstGeom prst="line">
            <a:avLst/>
          </a:prstGeom>
          <a:ln w="33655" cmpd="sng">
            <a:solidFill>
              <a:srgbClr val="046C48"/>
            </a:solidFill>
          </a:ln>
        </p:spPr>
      </p:cxnSp>
      <p:cxnSp>
        <p:nvCxnSpPr>
          <p:cNvPr id="31" name="Straight Connector 30"/>
          <p:cNvCxnSpPr/>
          <p:nvPr/>
        </p:nvCxnSpPr>
        <p:spPr>
          <a:xfrm>
            <a:off x="692150" y="1901825"/>
            <a:ext cx="7943215" cy="0"/>
          </a:xfrm>
          <a:prstGeom prst="line">
            <a:avLst/>
          </a:prstGeom>
          <a:ln w="8890" cmpd="sng">
            <a:solidFill>
              <a:srgbClr val="036E48"/>
            </a:solidFill>
          </a:ln>
        </p:spPr>
      </p:cxnSp>
      <p:cxnSp>
        <p:nvCxnSpPr>
          <p:cNvPr id="32" name="Straight Connector 31"/>
          <p:cNvCxnSpPr/>
          <p:nvPr/>
        </p:nvCxnSpPr>
        <p:spPr>
          <a:xfrm>
            <a:off x="692150" y="4861560"/>
            <a:ext cx="7943215" cy="0"/>
          </a:xfrm>
          <a:prstGeom prst="line">
            <a:avLst/>
          </a:prstGeom>
          <a:ln w="8890" cmpd="sng">
            <a:solidFill>
              <a:srgbClr val="090909"/>
            </a:solidFill>
          </a:ln>
        </p:spPr>
      </p:cxnSp>
      <p:cxnSp>
        <p:nvCxnSpPr>
          <p:cNvPr id="33" name="Straight Connector 32"/>
          <p:cNvCxnSpPr/>
          <p:nvPr/>
        </p:nvCxnSpPr>
        <p:spPr>
          <a:xfrm>
            <a:off x="0" y="6104890"/>
            <a:ext cx="9144635" cy="0"/>
          </a:xfrm>
          <a:prstGeom prst="line">
            <a:avLst/>
          </a:prstGeom>
          <a:ln w="6350" cmpd="sng">
            <a:solidFill>
              <a:srgbClr val="D9D9D9"/>
            </a:solidFill>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478280" y="1972310"/>
            <a:ext cx="426720" cy="999490"/>
          </a:xfrm>
          <a:prstGeom prst="rect">
            <a:avLst/>
          </a:prstGeom>
        </p:spPr>
      </p:pic>
      <p:pic>
        <p:nvPicPr>
          <p:cNvPr id="8" name="Picture 7"/>
          <p:cNvPicPr/>
          <p:nvPr/>
        </p:nvPicPr>
        <p:blipFill>
          <a:blip r:embed="rId3"/>
          <a:stretch>
            <a:fillRect/>
          </a:stretch>
        </p:blipFill>
        <p:spPr>
          <a:xfrm>
            <a:off x="5291455" y="1847215"/>
            <a:ext cx="432435" cy="267970"/>
          </a:xfrm>
          <a:prstGeom prst="rect">
            <a:avLst/>
          </a:prstGeom>
        </p:spPr>
      </p:pic>
      <p:pic>
        <p:nvPicPr>
          <p:cNvPr id="12" name="Picture 11"/>
          <p:cNvPicPr/>
          <p:nvPr/>
        </p:nvPicPr>
        <p:blipFill>
          <a:blip r:embed="rId4"/>
          <a:stretch>
            <a:fillRect/>
          </a:stretch>
        </p:blipFill>
        <p:spPr>
          <a:xfrm>
            <a:off x="1478280" y="3559810"/>
            <a:ext cx="426720" cy="719455"/>
          </a:xfrm>
          <a:prstGeom prst="rect">
            <a:avLst/>
          </a:prstGeom>
        </p:spPr>
      </p:pic>
      <p:pic>
        <p:nvPicPr>
          <p:cNvPr id="15" name="Picture 14"/>
          <p:cNvPicPr/>
          <p:nvPr/>
        </p:nvPicPr>
        <p:blipFill>
          <a:blip r:embed="rId5"/>
          <a:stretch>
            <a:fillRect/>
          </a:stretch>
        </p:blipFill>
        <p:spPr>
          <a:xfrm>
            <a:off x="5532120" y="4126865"/>
            <a:ext cx="414655" cy="365760"/>
          </a:xfrm>
          <a:prstGeom prst="rect">
            <a:avLst/>
          </a:prstGeom>
        </p:spPr>
      </p:pic>
      <p:pic>
        <p:nvPicPr>
          <p:cNvPr id="17" name="Picture 16"/>
          <p:cNvPicPr/>
          <p:nvPr/>
        </p:nvPicPr>
        <p:blipFill>
          <a:blip r:embed="rId6"/>
          <a:stretch>
            <a:fillRect/>
          </a:stretch>
        </p:blipFill>
        <p:spPr>
          <a:xfrm>
            <a:off x="5532120" y="4724400"/>
            <a:ext cx="414655" cy="377825"/>
          </a:xfrm>
          <a:prstGeom prst="rect">
            <a:avLst/>
          </a:prstGeom>
        </p:spPr>
      </p:pic>
      <p:pic>
        <p:nvPicPr>
          <p:cNvPr id="24" name="Picture 23"/>
          <p:cNvPicPr/>
          <p:nvPr/>
        </p:nvPicPr>
        <p:blipFill>
          <a:blip r:embed="rId7"/>
          <a:stretch>
            <a:fillRect/>
          </a:stretch>
        </p:blipFill>
        <p:spPr>
          <a:xfrm>
            <a:off x="5864225" y="6156960"/>
            <a:ext cx="749935" cy="701040"/>
          </a:xfrm>
          <a:prstGeom prst="rect">
            <a:avLst/>
          </a:prstGeom>
        </p:spPr>
      </p:pic>
      <p:sp>
        <p:nvSpPr>
          <p:cNvPr id="2" name="Text Placeholder 1"/>
          <p:cNvSpPr>
            <a:spLocks noGrp="1"/>
          </p:cNvSpPr>
          <p:nvPr>
            <p:ph type="body" idx="10"/>
          </p:nvPr>
        </p:nvSpPr>
        <p:spPr>
          <a:xfrm>
            <a:off x="1783080" y="1511300"/>
            <a:ext cx="3429000" cy="140970"/>
          </a:xfrm>
          <a:prstGeom prst="rect">
            <a:avLst/>
          </a:prstGeom>
          <a:noFill/>
          <a:ln w="0" cmpd="sng">
            <a:noFill/>
            <a:prstDash val="solid"/>
          </a:ln>
        </p:spPr>
        <p:txBody>
          <a:bodyPr vert="horz" lIns="0" tIns="0" rIns="0" bIns="0" anchor="t"/>
          <a:lstStyle/>
          <a:p>
            <a:pPr marL="0" marR="0" indent="0" algn="l">
              <a:lnSpc>
                <a:spcPts val="1400"/>
              </a:lnSpc>
              <a:spcAft>
                <a:spcPts val="0"/>
              </a:spcAft>
              <a:tabLst>
                <a:tab pos="2788920" algn="l"/>
              </a:tabLst>
            </a:pPr>
            <a:r>
              <a:rPr lang="en-US" sz="1200" b="1" spc="95">
                <a:solidFill>
                  <a:srgbClr val="000000"/>
                </a:solidFill>
                <a:latin typeface="Arial" panose="02020603050405020304" pitchFamily="2"/>
              </a:rPr>
              <a:t>1996 2013 </a:t>
            </a:r>
          </a:p>
        </p:txBody>
      </p:sp>
      <p:sp>
        <p:nvSpPr>
          <p:cNvPr id="3" name="Text Placeholder 2"/>
          <p:cNvSpPr>
            <a:spLocks noGrp="1"/>
          </p:cNvSpPr>
          <p:nvPr>
            <p:ph type="body" idx="10"/>
          </p:nvPr>
        </p:nvSpPr>
        <p:spPr>
          <a:xfrm>
            <a:off x="1965960" y="1652270"/>
            <a:ext cx="3246120" cy="1355725"/>
          </a:xfrm>
          <a:prstGeom prst="rect">
            <a:avLst/>
          </a:prstGeom>
          <a:noFill/>
          <a:ln w="0" cmpd="sng">
            <a:noFill/>
            <a:prstDash val="solid"/>
          </a:ln>
        </p:spPr>
        <p:txBody>
          <a:bodyPr vert="horz" lIns="0" tIns="85725" rIns="0" bIns="0" anchor="t"/>
          <a:lstStyle/>
          <a:p>
            <a:pPr marL="0" marR="0" indent="0" algn="l">
              <a:lnSpc>
                <a:spcPts val="1400"/>
              </a:lnSpc>
              <a:spcAft>
                <a:spcPts val="0"/>
              </a:spcAft>
            </a:pPr>
            <a:r>
              <a:rPr lang="en-US" sz="1200" spc="0">
                <a:solidFill>
                  <a:srgbClr val="000000"/>
                </a:solidFill>
                <a:latin typeface="Arial" panose="02020603050405020304" pitchFamily="2"/>
              </a:rPr>
              <a:t>With full recovery </a:t>
            </a:r>
          </a:p>
          <a:p>
            <a:pPr marL="0" marR="0" indent="0" algn="l">
              <a:lnSpc>
                <a:spcPts val="1400"/>
              </a:lnSpc>
              <a:spcBef>
                <a:spcPts val="110"/>
              </a:spcBef>
              <a:spcAft>
                <a:spcPts val="0"/>
              </a:spcAft>
              <a:tabLst>
                <a:tab pos="3200400" algn="r"/>
              </a:tabLst>
            </a:pPr>
            <a:r>
              <a:rPr lang="en-US" sz="1200" spc="0">
                <a:solidFill>
                  <a:srgbClr val="000000"/>
                </a:solidFill>
                <a:latin typeface="Arial" panose="02020603050405020304" pitchFamily="2"/>
              </a:rPr>
              <a:t>from relapses </a:t>
            </a:r>
            <a:r>
              <a:rPr lang="en-US" sz="1200" b="1" spc="0">
                <a:solidFill>
                  <a:srgbClr val="000000"/>
                </a:solidFill>
                <a:latin typeface="Arial" panose="02020603050405020304" pitchFamily="2"/>
              </a:rPr>
              <a:t>Clinically </a:t>
            </a:r>
          </a:p>
          <a:p>
            <a:pPr marL="2606040" marR="0" indent="0" algn="l">
              <a:lnSpc>
                <a:spcPts val="1400"/>
              </a:lnSpc>
              <a:spcBef>
                <a:spcPts val="0"/>
              </a:spcBef>
              <a:spcAft>
                <a:spcPts val="2395"/>
              </a:spcAft>
            </a:pPr>
            <a:r>
              <a:rPr lang="en-US" sz="1200" b="1" spc="-90">
                <a:solidFill>
                  <a:srgbClr val="000000"/>
                </a:solidFill>
                <a:latin typeface="Arial" panose="02020603050405020304" pitchFamily="2"/>
              </a:rPr>
              <a:t>isolated syndrome (CIS) </a:t>
            </a:r>
          </a:p>
        </p:txBody>
      </p:sp>
      <p:sp>
        <p:nvSpPr>
          <p:cNvPr id="6" name="Text Placeholder 5"/>
          <p:cNvSpPr>
            <a:spLocks noGrp="1"/>
          </p:cNvSpPr>
          <p:nvPr>
            <p:ph type="body" idx="10"/>
          </p:nvPr>
        </p:nvSpPr>
        <p:spPr>
          <a:xfrm>
            <a:off x="5291455" y="1708785"/>
            <a:ext cx="1295400" cy="138430"/>
          </a:xfrm>
          <a:prstGeom prst="rect">
            <a:avLst/>
          </a:prstGeom>
          <a:noFill/>
          <a:ln w="0" cmpd="sng">
            <a:noFill/>
            <a:prstDash val="solid"/>
          </a:ln>
        </p:spPr>
        <p:txBody>
          <a:bodyPr vert="horz" lIns="0" tIns="0" rIns="0" bIns="0" anchor="t"/>
          <a:lstStyle/>
          <a:p>
            <a:pPr marL="0" marR="0" indent="0" algn="r">
              <a:lnSpc>
                <a:spcPts val="1100"/>
              </a:lnSpc>
              <a:spcAft>
                <a:spcPts val="0"/>
              </a:spcAft>
            </a:pPr>
            <a:r>
              <a:rPr lang="en-US" sz="1200" spc="0">
                <a:solidFill>
                  <a:srgbClr val="000000"/>
                </a:solidFill>
                <a:latin typeface="Arial" panose="02020603050405020304" pitchFamily="2"/>
              </a:rPr>
              <a:t>Not active* </a:t>
            </a:r>
          </a:p>
        </p:txBody>
      </p:sp>
      <p:sp>
        <p:nvSpPr>
          <p:cNvPr id="9" name="Text Placeholder 8"/>
          <p:cNvSpPr>
            <a:spLocks noGrp="1"/>
          </p:cNvSpPr>
          <p:nvPr>
            <p:ph type="body" idx="10"/>
          </p:nvPr>
        </p:nvSpPr>
        <p:spPr>
          <a:xfrm>
            <a:off x="5812790" y="2482850"/>
            <a:ext cx="701040"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200" spc="0">
                <a:solidFill>
                  <a:srgbClr val="000000"/>
                </a:solidFill>
                <a:latin typeface="Arial" panose="02020603050405020304" pitchFamily="2"/>
              </a:rPr>
              <a:t>Active*,** </a:t>
            </a:r>
          </a:p>
        </p:txBody>
      </p:sp>
      <p:sp>
        <p:nvSpPr>
          <p:cNvPr id="10" name="Text Placeholder 9"/>
          <p:cNvSpPr>
            <a:spLocks noGrp="1"/>
          </p:cNvSpPr>
          <p:nvPr>
            <p:ph type="body" idx="10"/>
          </p:nvPr>
        </p:nvSpPr>
        <p:spPr>
          <a:xfrm>
            <a:off x="545465" y="3007995"/>
            <a:ext cx="1435100" cy="551815"/>
          </a:xfrm>
          <a:prstGeom prst="rect">
            <a:avLst/>
          </a:prstGeom>
          <a:noFill/>
          <a:ln w="0" cmpd="sng">
            <a:noFill/>
            <a:prstDash val="solid"/>
          </a:ln>
        </p:spPr>
        <p:txBody>
          <a:bodyPr vert="horz" lIns="0" tIns="0" rIns="0" bIns="0" anchor="t"/>
          <a:lstStyle/>
          <a:p>
            <a:pPr marL="0" marR="0" indent="0" algn="ctr">
              <a:lnSpc>
                <a:spcPts val="1400"/>
              </a:lnSpc>
              <a:spcAft>
                <a:spcPts val="65"/>
              </a:spcAft>
            </a:pPr>
            <a:r>
              <a:rPr lang="en-US" sz="1200" b="1" spc="-50">
                <a:solidFill>
                  <a:srgbClr val="000000"/>
                </a:solidFill>
                <a:latin typeface="Arial" panose="02020603050405020304" pitchFamily="2"/>
              </a:rPr>
              <a:t>Relapsing-remitting </a:t>
            </a:r>
            <a:br/>
            <a:r>
              <a:rPr lang="en-US" sz="1200" b="1" spc="-50">
                <a:solidFill>
                  <a:srgbClr val="000000"/>
                </a:solidFill>
                <a:latin typeface="Arial" panose="02020603050405020304" pitchFamily="2"/>
              </a:rPr>
              <a:t>disease </a:t>
            </a:r>
            <a:br/>
            <a:r>
              <a:rPr lang="en-US" sz="1200" b="1" spc="-50">
                <a:solidFill>
                  <a:srgbClr val="000000"/>
                </a:solidFill>
                <a:latin typeface="Arial" panose="02020603050405020304" pitchFamily="2"/>
              </a:rPr>
              <a:t>(RRMS) </a:t>
            </a:r>
          </a:p>
        </p:txBody>
      </p:sp>
      <p:sp>
        <p:nvSpPr>
          <p:cNvPr id="13" name="Text Placeholder 12"/>
          <p:cNvSpPr>
            <a:spLocks noGrp="1"/>
          </p:cNvSpPr>
          <p:nvPr>
            <p:ph type="body" idx="10"/>
          </p:nvPr>
        </p:nvSpPr>
        <p:spPr>
          <a:xfrm>
            <a:off x="6056630" y="3917315"/>
            <a:ext cx="767715" cy="17653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200" spc="-30">
                <a:solidFill>
                  <a:srgbClr val="000000"/>
                </a:solidFill>
                <a:latin typeface="Arial" panose="02020603050405020304" pitchFamily="2"/>
              </a:rPr>
              <a:t>Not active* </a:t>
            </a:r>
          </a:p>
        </p:txBody>
      </p:sp>
      <p:sp>
        <p:nvSpPr>
          <p:cNvPr id="18" name="Text Placeholder 17"/>
          <p:cNvSpPr>
            <a:spLocks noGrp="1"/>
          </p:cNvSpPr>
          <p:nvPr>
            <p:ph type="body" idx="10"/>
          </p:nvPr>
        </p:nvSpPr>
        <p:spPr>
          <a:xfrm>
            <a:off x="4169410" y="4504690"/>
            <a:ext cx="1420495" cy="180340"/>
          </a:xfrm>
          <a:prstGeom prst="rect">
            <a:avLst/>
          </a:prstGeom>
          <a:noFill/>
          <a:ln w="0" cmpd="sng">
            <a:noFill/>
            <a:prstDash val="solid"/>
          </a:ln>
        </p:spPr>
        <p:txBody>
          <a:bodyPr vert="horz" lIns="0" tIns="0" rIns="0" bIns="0" anchor="t"/>
          <a:lstStyle/>
          <a:p>
            <a:pPr marL="0" marR="0" indent="0" algn="ctr">
              <a:lnSpc>
                <a:spcPts val="1400"/>
              </a:lnSpc>
              <a:spcAft>
                <a:spcPts val="0"/>
              </a:spcAft>
            </a:pPr>
            <a:r>
              <a:rPr lang="en-US" sz="1200" b="1" spc="-45">
                <a:solidFill>
                  <a:srgbClr val="000000"/>
                </a:solidFill>
                <a:latin typeface="Arial" panose="02020603050405020304" pitchFamily="2"/>
              </a:rPr>
              <a:t>Relapsing-remitting </a:t>
            </a:r>
            <a:br/>
            <a:endParaRPr/>
          </a:p>
        </p:txBody>
      </p:sp>
      <p:sp>
        <p:nvSpPr>
          <p:cNvPr id="19" name="Text Placeholder 18"/>
          <p:cNvSpPr>
            <a:spLocks noGrp="1"/>
          </p:cNvSpPr>
          <p:nvPr>
            <p:ph type="body" idx="10"/>
          </p:nvPr>
        </p:nvSpPr>
        <p:spPr>
          <a:xfrm>
            <a:off x="4605655" y="4685030"/>
            <a:ext cx="533400" cy="362585"/>
          </a:xfrm>
          <a:prstGeom prst="rect">
            <a:avLst/>
          </a:prstGeom>
          <a:noFill/>
          <a:ln w="0" cmpd="sng">
            <a:noFill/>
            <a:prstDash val="solid"/>
          </a:ln>
        </p:spPr>
        <p:txBody>
          <a:bodyPr vert="horz" lIns="0" tIns="0" rIns="0" bIns="0" anchor="t"/>
          <a:lstStyle/>
          <a:p>
            <a:pPr marL="0" marR="0" indent="0" algn="ctr">
              <a:lnSpc>
                <a:spcPts val="1400"/>
              </a:lnSpc>
              <a:spcAft>
                <a:spcPts val="0"/>
              </a:spcAft>
            </a:pPr>
            <a:r>
              <a:rPr lang="en-US" sz="1200" b="1" spc="-45">
                <a:solidFill>
                  <a:srgbClr val="000000"/>
                </a:solidFill>
                <a:latin typeface="Arial" panose="02020603050405020304" pitchFamily="2"/>
              </a:rPr>
              <a:t>disease </a:t>
            </a:r>
            <a:br/>
            <a:r>
              <a:rPr lang="en-US" sz="1200" b="1" spc="-45">
                <a:solidFill>
                  <a:srgbClr val="000000"/>
                </a:solidFill>
                <a:latin typeface="Arial" panose="02020603050405020304" pitchFamily="2"/>
              </a:rPr>
              <a:t>(RRMS) </a:t>
            </a:r>
          </a:p>
        </p:txBody>
      </p:sp>
      <p:sp>
        <p:nvSpPr>
          <p:cNvPr id="20" name="Text Placeholder 19"/>
          <p:cNvSpPr>
            <a:spLocks noGrp="1"/>
          </p:cNvSpPr>
          <p:nvPr>
            <p:ph type="body" idx="10"/>
          </p:nvPr>
        </p:nvSpPr>
        <p:spPr>
          <a:xfrm>
            <a:off x="1856105" y="4279265"/>
            <a:ext cx="1155700" cy="822960"/>
          </a:xfrm>
          <a:prstGeom prst="rect">
            <a:avLst/>
          </a:prstGeom>
          <a:noFill/>
          <a:ln w="0" cmpd="sng">
            <a:noFill/>
            <a:prstDash val="solid"/>
          </a:ln>
        </p:spPr>
        <p:txBody>
          <a:bodyPr vert="horz" lIns="0" tIns="2540" rIns="0" bIns="0" anchor="t"/>
          <a:lstStyle/>
          <a:p>
            <a:pPr marL="0" marR="0" indent="0" algn="ctr">
              <a:lnSpc>
                <a:spcPts val="1400"/>
              </a:lnSpc>
              <a:spcAft>
                <a:spcPts val="705"/>
              </a:spcAft>
            </a:pPr>
            <a:r>
              <a:rPr lang="en-US" sz="1200" spc="0">
                <a:solidFill>
                  <a:srgbClr val="000000"/>
                </a:solidFill>
                <a:latin typeface="Arial" panose="02020603050405020304" pitchFamily="2"/>
              </a:rPr>
              <a:t>With sequelae/ </a:t>
            </a:r>
            <a:br/>
            <a:r>
              <a:rPr lang="en-US" sz="1200" spc="0">
                <a:solidFill>
                  <a:srgbClr val="000000"/>
                </a:solidFill>
                <a:latin typeface="Arial" panose="02020603050405020304" pitchFamily="2"/>
              </a:rPr>
              <a:t>residual deficit </a:t>
            </a:r>
            <a:br/>
            <a:r>
              <a:rPr lang="en-US" sz="1200" spc="0">
                <a:solidFill>
                  <a:srgbClr val="000000"/>
                </a:solidFill>
                <a:latin typeface="Arial" panose="02020603050405020304" pitchFamily="2"/>
              </a:rPr>
              <a:t>after incomplete </a:t>
            </a:r>
            <a:br/>
            <a:r>
              <a:rPr lang="en-US" sz="1200" spc="0">
                <a:solidFill>
                  <a:srgbClr val="000000"/>
                </a:solidFill>
                <a:latin typeface="Arial" panose="02020603050405020304" pitchFamily="2"/>
              </a:rPr>
              <a:t>recovery </a:t>
            </a:r>
          </a:p>
        </p:txBody>
      </p:sp>
      <p:sp>
        <p:nvSpPr>
          <p:cNvPr id="21" name="Text Placeholder 20"/>
          <p:cNvSpPr>
            <a:spLocks noGrp="1"/>
          </p:cNvSpPr>
          <p:nvPr>
            <p:ph type="body" idx="10"/>
          </p:nvPr>
        </p:nvSpPr>
        <p:spPr>
          <a:xfrm>
            <a:off x="405765" y="5102225"/>
            <a:ext cx="8521700" cy="1054735"/>
          </a:xfrm>
          <a:prstGeom prst="rect">
            <a:avLst/>
          </a:prstGeom>
          <a:noFill/>
          <a:ln w="0" cmpd="sng">
            <a:noFill/>
            <a:prstDash val="solid"/>
          </a:ln>
        </p:spPr>
        <p:txBody>
          <a:bodyPr vert="horz" lIns="0" tIns="0" rIns="0" bIns="0" anchor="t"/>
          <a:lstStyle/>
          <a:p>
            <a:pPr marL="5623560" marR="0" indent="0" algn="l">
              <a:lnSpc>
                <a:spcPts val="1400"/>
              </a:lnSpc>
              <a:spcAft>
                <a:spcPts val="6900"/>
              </a:spcAft>
            </a:pPr>
            <a:r>
              <a:rPr lang="en-US" sz="1200" spc="0">
                <a:solidFill>
                  <a:srgbClr val="000000"/>
                </a:solidFill>
                <a:latin typeface="Arial" panose="02020603050405020304" pitchFamily="2"/>
              </a:rPr>
              <a:t>Active* </a:t>
            </a:r>
          </a:p>
        </p:txBody>
      </p:sp>
      <p:graphicFrame>
        <p:nvGraphicFramePr>
          <p:cNvPr id="23" name="Table 22"/>
          <p:cNvGraphicFramePr>
            <a:graphicFrameLocks noGrp="1"/>
          </p:cNvGraphicFramePr>
          <p:nvPr/>
        </p:nvGraphicFramePr>
        <p:xfrm>
          <a:off x="405765" y="6156960"/>
          <a:ext cx="8518525" cy="701040"/>
        </p:xfrm>
        <a:graphic>
          <a:graphicData uri="http://schemas.openxmlformats.org/drawingml/2006/table">
            <a:tbl>
              <a:tblPr/>
              <a:tblGrid>
                <a:gridCol w="1209675">
                  <a:extLst>
                    <a:ext uri="{9D8B030D-6E8A-4147-A177-3AD203B41FA5}">
                      <a16:colId xmlns:a16="http://schemas.microsoft.com/office/drawing/2014/main" val="20000"/>
                    </a:ext>
                  </a:extLst>
                </a:gridCol>
                <a:gridCol w="3129915">
                  <a:extLst>
                    <a:ext uri="{9D8B030D-6E8A-4147-A177-3AD203B41FA5}">
                      <a16:colId xmlns:a16="http://schemas.microsoft.com/office/drawing/2014/main" val="20001"/>
                    </a:ext>
                  </a:extLst>
                </a:gridCol>
                <a:gridCol w="960755">
                  <a:extLst>
                    <a:ext uri="{9D8B030D-6E8A-4147-A177-3AD203B41FA5}">
                      <a16:colId xmlns:a16="http://schemas.microsoft.com/office/drawing/2014/main" val="20002"/>
                    </a:ext>
                  </a:extLst>
                </a:gridCol>
                <a:gridCol w="1087755">
                  <a:extLst>
                    <a:ext uri="{9D8B030D-6E8A-4147-A177-3AD203B41FA5}">
                      <a16:colId xmlns:a16="http://schemas.microsoft.com/office/drawing/2014/main" val="20003"/>
                    </a:ext>
                  </a:extLst>
                </a:gridCol>
                <a:gridCol w="2130425">
                  <a:extLst>
                    <a:ext uri="{9D8B030D-6E8A-4147-A177-3AD203B41FA5}">
                      <a16:colId xmlns:a16="http://schemas.microsoft.com/office/drawing/2014/main" val="20004"/>
                    </a:ext>
                  </a:extLst>
                </a:gridCol>
              </a:tblGrid>
              <a:tr h="9779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4">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6350" cmpd="sng">
                      <a:solidFill>
                        <a:srgbClr val="303030"/>
                      </a:solidFill>
                      <a:prstDash val="solid"/>
                    </a:lnB>
                  </a:tcPr>
                </a:tc>
                <a:extLst>
                  <a:ext uri="{0D108BD9-81ED-4DB2-BD59-A6C34878D82A}">
                    <a16:rowId xmlns:a16="http://schemas.microsoft.com/office/drawing/2014/main" val="10000"/>
                  </a:ext>
                </a:extLst>
              </a:tr>
              <a:tr h="18097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182880" marR="0" indent="0" algn="ctr">
                        <a:lnSpc>
                          <a:spcPts val="2000"/>
                        </a:lnSpc>
                        <a:spcBef>
                          <a:spcPts val="0"/>
                        </a:spcBef>
                        <a:spcAft>
                          <a:spcPts val="0"/>
                        </a:spcAft>
                      </a:pPr>
                      <a:r>
                        <a:rPr lang="en-US" sz="1050" spc="0">
                          <a:solidFill>
                            <a:srgbClr val="000000"/>
                          </a:solidFill>
                          <a:latin typeface="Arial" panose="02020603050405020304" pitchFamily="2"/>
                        </a:rPr>
                        <a:t>VANDERBILT</a:t>
                      </a:r>
                      <a:r>
                        <a:rPr lang="en-US" sz="1050" spc="0">
                          <a:solidFill>
                            <a:srgbClr val="99773C"/>
                          </a:solidFill>
                          <a:latin typeface="Arial" panose="02020603050405020304" pitchFamily="2"/>
                        </a:rPr>
                        <a:t> V</a:t>
                      </a:r>
                      <a:r>
                        <a:rPr lang="en-US" sz="1050" spc="0">
                          <a:solidFill>
                            <a:srgbClr val="000000"/>
                          </a:solidFill>
                          <a:latin typeface="Arial" panose="02020603050405020304" pitchFamily="2"/>
                        </a:rPr>
                        <a:t> U N I VE RS I TY </a:t>
                      </a:r>
                      <a:br/>
                      <a:r>
                        <a:rPr lang="en-US" sz="950" b="1" spc="0">
                          <a:solidFill>
                            <a:srgbClr val="000000"/>
                          </a:solidFill>
                          <a:latin typeface="Times New Roman" panose="02020603050405020304" pitchFamily="1"/>
                        </a:rPr>
                        <a:t>MEDICAL CENTER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0" marR="0" indent="0" algn="ctr">
                        <a:lnSpc>
                          <a:spcPts val="3900"/>
                        </a:lnSpc>
                        <a:spcBef>
                          <a:spcPts val="0"/>
                        </a:spcBef>
                        <a:spcAft>
                          <a:spcPts val="0"/>
                        </a:spcAft>
                      </a:pPr>
                      <a:r>
                        <a:rPr lang="en-US" sz="3650" b="1" spc="0">
                          <a:solidFill>
                            <a:srgbClr val="000000"/>
                          </a:solidFill>
                          <a:latin typeface="Arial" panose="02020603050405020304" pitchFamily="2"/>
                        </a:rPr>
                        <a:t>VA </a:t>
                      </a: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0"/>
                        </a:spcBef>
                        <a:spcAft>
                          <a:spcPts val="290"/>
                        </a:spcAft>
                      </a:pPr>
                      <a:r>
                        <a:rPr lang="en-US" sz="1050" spc="0">
                          <a:solidFill>
                            <a:srgbClr val="000000"/>
                          </a:solidFill>
                          <a:latin typeface="Arial" panose="02020603050405020304" pitchFamily="2"/>
                        </a:rPr>
                        <a:t>U.S. Department of Veterans Affairs </a:t>
                      </a:r>
                    </a:p>
                  </a:txBody>
                  <a:tcPr marL="0" marR="0" marT="0" marB="0" anchor="ctr">
                    <a:lnL w="0" cmpd="sng">
                      <a:noFill/>
                      <a:prstDash val="solid"/>
                    </a:lnL>
                    <a:lnR w="0" cmpd="sng">
                      <a:noFill/>
                      <a:prstDash val="solid"/>
                    </a:lnR>
                    <a:lnT w="6350" cmpd="sng">
                      <a:solidFill>
                        <a:srgbClr val="303030"/>
                      </a:solidFill>
                      <a:prstDash val="solid"/>
                    </a:lnT>
                    <a:lnB w="6350" cmpd="sng">
                      <a:solidFill>
                        <a:srgbClr val="303030"/>
                      </a:solidFill>
                      <a:prstDash val="solid"/>
                    </a:lnB>
                  </a:tcPr>
                </a:tc>
                <a:extLst>
                  <a:ext uri="{0D108BD9-81ED-4DB2-BD59-A6C34878D82A}">
                    <a16:rowId xmlns:a16="http://schemas.microsoft.com/office/drawing/2014/main" val="10001"/>
                  </a:ext>
                </a:extLst>
              </a:tr>
              <a:tr h="321310">
                <a:tc>
                  <a:txBody>
                    <a:bodyPr/>
                    <a:lstStyle/>
                    <a:p>
                      <a:pPr marL="320040" marR="0" indent="0" algn="l">
                        <a:lnSpc>
                          <a:spcPts val="900"/>
                        </a:lnSpc>
                        <a:spcBef>
                          <a:spcPts val="710"/>
                        </a:spcBef>
                        <a:spcAft>
                          <a:spcPts val="75"/>
                        </a:spcAft>
                      </a:pPr>
                      <a:r>
                        <a:rPr lang="en-US" sz="750" b="1" spc="0">
                          <a:solidFill>
                            <a:srgbClr val="45BD12"/>
                          </a:solidFill>
                          <a:latin typeface="Verdana" panose="02020603050405020304" pitchFamily="2"/>
                        </a:rPr>
                        <a:t>Neuroimaging </a:t>
                      </a:r>
                      <a:br/>
                      <a:r>
                        <a:rPr lang="en-US" sz="750" b="1" spc="0">
                          <a:solidFill>
                            <a:srgbClr val="45BD12"/>
                          </a:solidFill>
                          <a:latin typeface="Verdana" panose="02020603050405020304" pitchFamily="2"/>
                        </a:rPr>
                        <a:t>Unit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200"/>
                        </a:lnSpc>
                        <a:spcBef>
                          <a:spcPts val="210"/>
                        </a:spcBef>
                        <a:spcAft>
                          <a:spcPts val="0"/>
                        </a:spcAft>
                      </a:pPr>
                      <a:r>
                        <a:rPr lang="en-US" sz="1050" spc="0">
                          <a:solidFill>
                            <a:srgbClr val="000000"/>
                          </a:solidFill>
                          <a:latin typeface="Arial" panose="02020603050405020304" pitchFamily="2"/>
                        </a:rPr>
                        <a:t>Veterans Health Administration </a:t>
                      </a:r>
                    </a:p>
                    <a:p>
                      <a:pPr marL="0" marR="0" indent="0" algn="l">
                        <a:lnSpc>
                          <a:spcPts val="1000"/>
                        </a:lnSpc>
                        <a:spcBef>
                          <a:spcPts val="0"/>
                        </a:spcBef>
                        <a:spcAft>
                          <a:spcPts val="95"/>
                        </a:spcAft>
                      </a:pPr>
                      <a:r>
                        <a:rPr lang="en-US" sz="750" spc="0">
                          <a:solidFill>
                            <a:srgbClr val="000000"/>
                          </a:solidFill>
                          <a:latin typeface="Verdana" panose="02020603050405020304" pitchFamily="2"/>
                        </a:rPr>
                        <a:t>Multiple Sclerosis Centers of Excellence </a:t>
                      </a:r>
                    </a:p>
                  </a:txBody>
                  <a:tcPr marL="0" marR="0" marT="0" marB="0">
                    <a:lnL w="0" cmpd="sng">
                      <a:noFill/>
                      <a:prstDash val="solid"/>
                    </a:lnL>
                    <a:lnR w="0" cmpd="sng">
                      <a:noFill/>
                      <a:prstDash val="solid"/>
                    </a:lnR>
                    <a:lnT w="6350" cmpd="sng">
                      <a:solidFill>
                        <a:srgbClr val="303030"/>
                      </a:solidFill>
                      <a:prstDash val="solid"/>
                    </a:lnT>
                    <a:lnB w="0" cmpd="sng">
                      <a:noFill/>
                      <a:prstDash val="solid"/>
                    </a:lnB>
                  </a:tcPr>
                </a:tc>
                <a:extLst>
                  <a:ext uri="{0D108BD9-81ED-4DB2-BD59-A6C34878D82A}">
                    <a16:rowId xmlns:a16="http://schemas.microsoft.com/office/drawing/2014/main" val="10002"/>
                  </a:ext>
                </a:extLst>
              </a:tr>
              <a:tr h="10414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5443855" y="3386455"/>
            <a:ext cx="478155" cy="740410"/>
          </a:xfrm>
          <a:prstGeom prst="rect">
            <a:avLst/>
          </a:prstGeom>
        </p:spPr>
      </p:pic>
      <p:pic>
        <p:nvPicPr>
          <p:cNvPr id="12" name="Picture 11"/>
          <p:cNvPicPr/>
          <p:nvPr/>
        </p:nvPicPr>
        <p:blipFill>
          <a:blip r:embed="rId3"/>
          <a:stretch>
            <a:fillRect/>
          </a:stretch>
        </p:blipFill>
        <p:spPr>
          <a:xfrm>
            <a:off x="5864225" y="6156960"/>
            <a:ext cx="749935" cy="701040"/>
          </a:xfrm>
          <a:prstGeom prst="rect">
            <a:avLst/>
          </a:prstGeom>
        </p:spPr>
      </p:pic>
      <p:sp>
        <p:nvSpPr>
          <p:cNvPr id="2" name="Text Placeholder 1"/>
          <p:cNvSpPr>
            <a:spLocks noGrp="1"/>
          </p:cNvSpPr>
          <p:nvPr>
            <p:ph type="body" idx="10"/>
          </p:nvPr>
        </p:nvSpPr>
        <p:spPr>
          <a:xfrm>
            <a:off x="804545" y="1092200"/>
            <a:ext cx="3136900" cy="5064760"/>
          </a:xfrm>
          <a:prstGeom prst="rect">
            <a:avLst/>
          </a:prstGeom>
          <a:noFill/>
          <a:ln w="0" cmpd="sng">
            <a:noFill/>
            <a:prstDash val="solid"/>
          </a:ln>
        </p:spPr>
        <p:txBody>
          <a:bodyPr vert="horz" lIns="0" tIns="8255" rIns="0" bIns="0" anchor="t"/>
          <a:lstStyle/>
          <a:p>
            <a:pPr marL="1143000" marR="160020" indent="0" algn="l">
              <a:lnSpc>
                <a:spcPts val="1400"/>
              </a:lnSpc>
              <a:spcAft>
                <a:spcPts val="0"/>
              </a:spcAft>
            </a:pPr>
            <a:r>
              <a:rPr lang="en-US" sz="1150" spc="0">
                <a:solidFill>
                  <a:srgbClr val="000000"/>
                </a:solidFill>
                <a:latin typeface="Tahoma" panose="02020603050405020304" pitchFamily="2"/>
              </a:rPr>
              <a:t>Progressive accumulation of disability from onset PP with or without temporary plateaus, minor remissions, and improvements </a:t>
            </a:r>
          </a:p>
          <a:p>
            <a:pPr marL="0" marR="45720" indent="0" algn="r">
              <a:lnSpc>
                <a:spcPts val="1500"/>
              </a:lnSpc>
              <a:spcBef>
                <a:spcPts val="6375"/>
              </a:spcBef>
              <a:spcAft>
                <a:spcPts val="0"/>
              </a:spcAft>
            </a:pPr>
            <a:r>
              <a:rPr lang="en-US" sz="1150" spc="45">
                <a:solidFill>
                  <a:srgbClr val="000000"/>
                </a:solidFill>
                <a:latin typeface="Tahoma" panose="02020603050405020304" pitchFamily="2"/>
              </a:rPr>
              <a:t>Progressive accumulation </a:t>
            </a:r>
          </a:p>
          <a:p>
            <a:pPr marL="640080" marR="0" indent="0" algn="l">
              <a:lnSpc>
                <a:spcPts val="1400"/>
              </a:lnSpc>
              <a:spcBef>
                <a:spcPts val="190"/>
              </a:spcBef>
              <a:spcAft>
                <a:spcPts val="0"/>
              </a:spcAft>
              <a:tabLst>
                <a:tab pos="1371600" algn="l"/>
              </a:tabLst>
            </a:pPr>
            <a:r>
              <a:rPr lang="en-US" sz="1150" spc="0">
                <a:solidFill>
                  <a:srgbClr val="000000"/>
                </a:solidFill>
                <a:latin typeface="Tahoma" panose="02020603050405020304" pitchFamily="2"/>
              </a:rPr>
              <a:t>Progressive  of disability after initial disease SP relapsing course, with or without occasional relapses </a:t>
            </a:r>
          </a:p>
          <a:p>
            <a:pPr marL="0" marR="160020" indent="0" algn="r">
              <a:lnSpc>
                <a:spcPts val="1400"/>
              </a:lnSpc>
              <a:spcBef>
                <a:spcPts val="0"/>
              </a:spcBef>
              <a:spcAft>
                <a:spcPts val="0"/>
              </a:spcAft>
            </a:pPr>
            <a:r>
              <a:rPr lang="en-US" sz="1150" spc="55">
                <a:solidFill>
                  <a:srgbClr val="000000"/>
                </a:solidFill>
                <a:latin typeface="Tahoma" panose="02020603050405020304" pitchFamily="2"/>
              </a:rPr>
              <a:t>and minor remissions </a:t>
            </a:r>
          </a:p>
          <a:p>
            <a:pPr marL="1234440" marR="160020" indent="0" algn="l">
              <a:lnSpc>
                <a:spcPts val="1400"/>
              </a:lnSpc>
              <a:spcBef>
                <a:spcPts val="6870"/>
              </a:spcBef>
              <a:spcAft>
                <a:spcPts val="5135"/>
              </a:spcAft>
            </a:pPr>
            <a:r>
              <a:rPr lang="en-US" sz="1150" spc="0">
                <a:solidFill>
                  <a:srgbClr val="000000"/>
                </a:solidFill>
                <a:latin typeface="Tahoma" panose="02020603050405020304" pitchFamily="2"/>
              </a:rPr>
              <a:t>Progressive accumulation of disability from onset PR but clear acute clinical attacks with or without full recovery </a:t>
            </a:r>
          </a:p>
        </p:txBody>
      </p:sp>
      <p:sp>
        <p:nvSpPr>
          <p:cNvPr id="3" name="Text Placeholder 2"/>
          <p:cNvSpPr>
            <a:spLocks noGrp="1"/>
          </p:cNvSpPr>
          <p:nvPr>
            <p:ph type="body" idx="10"/>
          </p:nvPr>
        </p:nvSpPr>
        <p:spPr>
          <a:xfrm>
            <a:off x="4434840" y="1542415"/>
            <a:ext cx="1487170" cy="1844040"/>
          </a:xfrm>
          <a:prstGeom prst="rect">
            <a:avLst/>
          </a:prstGeom>
          <a:noFill/>
          <a:ln w="0" cmpd="sng">
            <a:noFill/>
            <a:prstDash val="solid"/>
          </a:ln>
        </p:spPr>
        <p:txBody>
          <a:bodyPr vert="horz" lIns="0" tIns="1270" rIns="0" bIns="0" anchor="t"/>
          <a:lstStyle/>
          <a:p>
            <a:pPr marL="0" marR="0" indent="0" algn="ctr">
              <a:lnSpc>
                <a:spcPts val="1400"/>
              </a:lnSpc>
              <a:spcAft>
                <a:spcPts val="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accumulation </a:t>
            </a:r>
            <a:br/>
            <a:r>
              <a:rPr lang="en-US" sz="1150" spc="0">
                <a:solidFill>
                  <a:srgbClr val="000000"/>
                </a:solidFill>
                <a:latin typeface="Tahoma" panose="02020603050405020304" pitchFamily="2"/>
              </a:rPr>
              <a:t>of disability </a:t>
            </a:r>
            <a:br/>
            <a:r>
              <a:rPr lang="en-US" sz="1150" spc="0">
                <a:solidFill>
                  <a:srgbClr val="000000"/>
                </a:solidFill>
                <a:latin typeface="Tahoma" panose="02020603050405020304" pitchFamily="2"/>
              </a:rPr>
              <a:t>from onset </a:t>
            </a:r>
          </a:p>
          <a:p>
            <a:pPr marL="0" marR="0" indent="0" algn="ctr">
              <a:lnSpc>
                <a:spcPts val="1400"/>
              </a:lnSpc>
              <a:spcBef>
                <a:spcPts val="1675"/>
              </a:spcBef>
              <a:spcAft>
                <a:spcPts val="0"/>
              </a:spcAft>
            </a:pPr>
            <a:r>
              <a:rPr lang="en-US" sz="1150" spc="0">
                <a:solidFill>
                  <a:srgbClr val="000000"/>
                </a:solidFill>
                <a:latin typeface="Tahoma" panose="02020603050405020304" pitchFamily="2"/>
              </a:rPr>
              <a:t>(PP) </a:t>
            </a:r>
          </a:p>
          <a:p>
            <a:pPr marL="0" marR="0" indent="0" algn="ctr">
              <a:lnSpc>
                <a:spcPts val="1400"/>
              </a:lnSpc>
              <a:spcBef>
                <a:spcPts val="2565"/>
              </a:spcBef>
              <a:spcAft>
                <a:spcPts val="22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disease </a:t>
            </a:r>
          </a:p>
        </p:txBody>
      </p:sp>
      <p:graphicFrame>
        <p:nvGraphicFramePr>
          <p:cNvPr id="5" name="Table 4"/>
          <p:cNvGraphicFramePr>
            <a:graphicFrameLocks noGrp="1"/>
          </p:cNvGraphicFramePr>
          <p:nvPr/>
        </p:nvGraphicFramePr>
        <p:xfrm>
          <a:off x="4434840" y="3386455"/>
          <a:ext cx="1487170" cy="795655"/>
        </p:xfrm>
        <a:graphic>
          <a:graphicData uri="http://schemas.openxmlformats.org/drawingml/2006/table">
            <a:tbl>
              <a:tblPr/>
              <a:tblGrid>
                <a:gridCol w="1009015">
                  <a:extLst>
                    <a:ext uri="{9D8B030D-6E8A-4147-A177-3AD203B41FA5}">
                      <a16:colId xmlns:a16="http://schemas.microsoft.com/office/drawing/2014/main" val="20000"/>
                    </a:ext>
                  </a:extLst>
                </a:gridCol>
                <a:gridCol w="478155">
                  <a:extLst>
                    <a:ext uri="{9D8B030D-6E8A-4147-A177-3AD203B41FA5}">
                      <a16:colId xmlns:a16="http://schemas.microsoft.com/office/drawing/2014/main" val="20001"/>
                    </a:ext>
                  </a:extLst>
                </a:gridCol>
              </a:tblGrid>
              <a:tr h="749935">
                <a:tc>
                  <a:txBody>
                    <a:bodyPr/>
                    <a:lstStyle/>
                    <a:p>
                      <a:pPr marL="0" marR="0" indent="0" algn="ctr">
                        <a:lnSpc>
                          <a:spcPts val="1400"/>
                        </a:lnSpc>
                        <a:spcBef>
                          <a:spcPts val="2920"/>
                        </a:spcBef>
                        <a:spcAft>
                          <a:spcPts val="1510"/>
                        </a:spcAft>
                      </a:pPr>
                      <a:r>
                        <a:rPr lang="en-US" sz="1150" spc="0">
                          <a:solidFill>
                            <a:srgbClr val="000000"/>
                          </a:solidFill>
                          <a:latin typeface="Tahoma" panose="02020603050405020304" pitchFamily="2"/>
                        </a:rPr>
                        <a:t>(SP)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7" name="Text Placeholder 6"/>
          <p:cNvSpPr>
            <a:spLocks noGrp="1"/>
          </p:cNvSpPr>
          <p:nvPr>
            <p:ph type="body" idx="10"/>
          </p:nvPr>
        </p:nvSpPr>
        <p:spPr>
          <a:xfrm>
            <a:off x="4434840" y="4182110"/>
            <a:ext cx="1487170" cy="904875"/>
          </a:xfrm>
          <a:prstGeom prst="rect">
            <a:avLst/>
          </a:prstGeom>
          <a:noFill/>
          <a:ln w="0" cmpd="sng">
            <a:noFill/>
            <a:prstDash val="solid"/>
          </a:ln>
        </p:spPr>
        <p:txBody>
          <a:bodyPr vert="horz" lIns="0" tIns="3175" rIns="0" bIns="0" anchor="t"/>
          <a:lstStyle/>
          <a:p>
            <a:pPr marL="0" marR="0" indent="0" algn="ctr">
              <a:lnSpc>
                <a:spcPts val="1400"/>
              </a:lnSpc>
              <a:spcAft>
                <a:spcPts val="0"/>
              </a:spcAft>
            </a:pPr>
            <a:r>
              <a:rPr lang="en-US" sz="1150" spc="0">
                <a:solidFill>
                  <a:srgbClr val="000000"/>
                </a:solidFill>
                <a:latin typeface="Tahoma" panose="02020603050405020304" pitchFamily="2"/>
              </a:rPr>
              <a:t>Progressive </a:t>
            </a:r>
            <a:br/>
            <a:r>
              <a:rPr lang="en-US" sz="1150" spc="0">
                <a:solidFill>
                  <a:srgbClr val="000000"/>
                </a:solidFill>
                <a:latin typeface="Tahoma" panose="02020603050405020304" pitchFamily="2"/>
              </a:rPr>
              <a:t>accumulation </a:t>
            </a:r>
            <a:br/>
            <a:r>
              <a:rPr lang="en-US" sz="1150" spc="0">
                <a:solidFill>
                  <a:srgbClr val="000000"/>
                </a:solidFill>
                <a:latin typeface="Tahoma" panose="02020603050405020304" pitchFamily="2"/>
              </a:rPr>
              <a:t>of disability after </a:t>
            </a:r>
            <a:br/>
            <a:r>
              <a:rPr lang="en-US" sz="1150" spc="0">
                <a:solidFill>
                  <a:srgbClr val="000000"/>
                </a:solidFill>
                <a:latin typeface="Tahoma" panose="02020603050405020304" pitchFamily="2"/>
              </a:rPr>
              <a:t>initial relapsing </a:t>
            </a:r>
            <a:br/>
            <a:r>
              <a:rPr lang="en-US" sz="1150" spc="0">
                <a:solidFill>
                  <a:srgbClr val="000000"/>
                </a:solidFill>
                <a:latin typeface="Tahoma" panose="02020603050405020304" pitchFamily="2"/>
              </a:rPr>
              <a:t>course </a:t>
            </a:r>
          </a:p>
        </p:txBody>
      </p:sp>
      <p:sp>
        <p:nvSpPr>
          <p:cNvPr id="8" name="Text Placeholder 7"/>
          <p:cNvSpPr>
            <a:spLocks noGrp="1"/>
          </p:cNvSpPr>
          <p:nvPr>
            <p:ph type="body" idx="10"/>
          </p:nvPr>
        </p:nvSpPr>
        <p:spPr>
          <a:xfrm>
            <a:off x="6031865" y="1542415"/>
            <a:ext cx="2197735" cy="2849880"/>
          </a:xfrm>
          <a:prstGeom prst="rect">
            <a:avLst/>
          </a:prstGeom>
          <a:noFill/>
          <a:ln w="0" cmpd="sng">
            <a:noFill/>
            <a:prstDash val="solid"/>
          </a:ln>
        </p:spPr>
        <p:txBody>
          <a:bodyPr vert="horz" lIns="0" tIns="614680" rIns="0" bIns="0" anchor="t"/>
          <a:lstStyle/>
          <a:p>
            <a:pPr marL="0" marR="0" indent="0" algn="l">
              <a:lnSpc>
                <a:spcPts val="1400"/>
              </a:lnSpc>
              <a:spcAft>
                <a:spcPts val="0"/>
              </a:spcAft>
            </a:pPr>
            <a:r>
              <a:rPr lang="en-US" sz="1150" spc="25">
                <a:solidFill>
                  <a:srgbClr val="000000"/>
                </a:solidFill>
                <a:latin typeface="Tahoma" panose="02020603050405020304" pitchFamily="2"/>
              </a:rPr>
              <a:t>Active* and with progression** </a:t>
            </a:r>
          </a:p>
          <a:p>
            <a:pPr marL="0" marR="0" indent="0" algn="l">
              <a:lnSpc>
                <a:spcPts val="1400"/>
              </a:lnSpc>
              <a:spcBef>
                <a:spcPts val="3475"/>
              </a:spcBef>
              <a:spcAft>
                <a:spcPts val="0"/>
              </a:spcAft>
            </a:pPr>
            <a:r>
              <a:rPr lang="en-US" sz="1150" spc="40">
                <a:solidFill>
                  <a:srgbClr val="000000"/>
                </a:solidFill>
                <a:latin typeface="Tahoma" panose="02020603050405020304" pitchFamily="2"/>
              </a:rPr>
              <a:t>Active but without progression </a:t>
            </a:r>
          </a:p>
          <a:p>
            <a:pPr marL="0" marR="0" indent="0" algn="l">
              <a:lnSpc>
                <a:spcPts val="1400"/>
              </a:lnSpc>
              <a:spcBef>
                <a:spcPts val="2850"/>
              </a:spcBef>
              <a:spcAft>
                <a:spcPts val="0"/>
              </a:spcAft>
            </a:pPr>
            <a:r>
              <a:rPr lang="en-US" sz="1150" spc="20">
                <a:solidFill>
                  <a:srgbClr val="000000"/>
                </a:solidFill>
                <a:latin typeface="Tahoma" panose="02020603050405020304" pitchFamily="2"/>
              </a:rPr>
              <a:t>Not active but with progression </a:t>
            </a:r>
          </a:p>
          <a:p>
            <a:pPr marL="0" marR="0" indent="0" algn="l">
              <a:lnSpc>
                <a:spcPts val="1400"/>
              </a:lnSpc>
              <a:spcBef>
                <a:spcPts val="4035"/>
              </a:spcBef>
              <a:spcAft>
                <a:spcPts val="0"/>
              </a:spcAft>
            </a:pPr>
            <a:r>
              <a:rPr lang="en-US" sz="1150" spc="0">
                <a:solidFill>
                  <a:srgbClr val="000000"/>
                </a:solidFill>
                <a:latin typeface="Tahoma" panose="02020603050405020304" pitchFamily="2"/>
              </a:rPr>
              <a:t>Not active and without progression (stable disease) </a:t>
            </a:r>
          </a:p>
        </p:txBody>
      </p:sp>
      <p:sp>
        <p:nvSpPr>
          <p:cNvPr id="9" name="Text Placeholder 8"/>
          <p:cNvSpPr>
            <a:spLocks noGrp="1"/>
          </p:cNvSpPr>
          <p:nvPr>
            <p:ph type="body" idx="10"/>
          </p:nvPr>
        </p:nvSpPr>
        <p:spPr>
          <a:xfrm>
            <a:off x="8521065" y="5191125"/>
            <a:ext cx="93980" cy="182245"/>
          </a:xfrm>
          <a:prstGeom prst="rect">
            <a:avLst/>
          </a:prstGeom>
          <a:noFill/>
          <a:ln w="0" cmpd="sng">
            <a:noFill/>
            <a:prstDash val="solid"/>
          </a:ln>
        </p:spPr>
        <p:txBody>
          <a:bodyPr vert="horz" lIns="0" tIns="0" rIns="0" bIns="0" anchor="t"/>
          <a:lstStyle/>
          <a:p>
            <a:pPr marL="0" marR="0" indent="0" algn="l">
              <a:lnSpc>
                <a:spcPts val="1400"/>
              </a:lnSpc>
              <a:spcAft>
                <a:spcPts val="0"/>
              </a:spcAft>
            </a:pPr>
            <a:r>
              <a:rPr lang="en-US" sz="1150" spc="0">
                <a:solidFill>
                  <a:srgbClr val="000000"/>
                </a:solidFill>
                <a:latin typeface="Tahoma" panose="02020603050405020304" pitchFamily="2"/>
              </a:rPr>
              <a:t>I </a:t>
            </a:r>
          </a:p>
        </p:txBody>
      </p:sp>
      <p:graphicFrame>
        <p:nvGraphicFramePr>
          <p:cNvPr id="11" name="Table 10"/>
          <p:cNvGraphicFramePr>
            <a:graphicFrameLocks noGrp="1"/>
          </p:cNvGraphicFramePr>
          <p:nvPr/>
        </p:nvGraphicFramePr>
        <p:xfrm>
          <a:off x="408305" y="6156960"/>
          <a:ext cx="8515985" cy="701040"/>
        </p:xfrm>
        <a:graphic>
          <a:graphicData uri="http://schemas.openxmlformats.org/drawingml/2006/table">
            <a:tbl>
              <a:tblPr/>
              <a:tblGrid>
                <a:gridCol w="1207135">
                  <a:extLst>
                    <a:ext uri="{9D8B030D-6E8A-4147-A177-3AD203B41FA5}">
                      <a16:colId xmlns:a16="http://schemas.microsoft.com/office/drawing/2014/main" val="20000"/>
                    </a:ext>
                  </a:extLst>
                </a:gridCol>
                <a:gridCol w="3129915">
                  <a:extLst>
                    <a:ext uri="{9D8B030D-6E8A-4147-A177-3AD203B41FA5}">
                      <a16:colId xmlns:a16="http://schemas.microsoft.com/office/drawing/2014/main" val="20001"/>
                    </a:ext>
                  </a:extLst>
                </a:gridCol>
                <a:gridCol w="960755">
                  <a:extLst>
                    <a:ext uri="{9D8B030D-6E8A-4147-A177-3AD203B41FA5}">
                      <a16:colId xmlns:a16="http://schemas.microsoft.com/office/drawing/2014/main" val="20002"/>
                    </a:ext>
                  </a:extLst>
                </a:gridCol>
                <a:gridCol w="1087755">
                  <a:extLst>
                    <a:ext uri="{9D8B030D-6E8A-4147-A177-3AD203B41FA5}">
                      <a16:colId xmlns:a16="http://schemas.microsoft.com/office/drawing/2014/main" val="20003"/>
                    </a:ext>
                  </a:extLst>
                </a:gridCol>
                <a:gridCol w="2130425">
                  <a:extLst>
                    <a:ext uri="{9D8B030D-6E8A-4147-A177-3AD203B41FA5}">
                      <a16:colId xmlns:a16="http://schemas.microsoft.com/office/drawing/2014/main" val="20004"/>
                    </a:ext>
                  </a:extLst>
                </a:gridCol>
              </a:tblGrid>
              <a:tr h="9779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4">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6350" cmpd="sng">
                      <a:solidFill>
                        <a:srgbClr val="303030"/>
                      </a:solidFill>
                      <a:prstDash val="solid"/>
                    </a:lnB>
                  </a:tcPr>
                </a:tc>
                <a:extLst>
                  <a:ext uri="{0D108BD9-81ED-4DB2-BD59-A6C34878D82A}">
                    <a16:rowId xmlns:a16="http://schemas.microsoft.com/office/drawing/2014/main" val="10000"/>
                  </a:ext>
                </a:extLst>
              </a:tr>
              <a:tr h="18097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182880" marR="0" indent="0" algn="ctr">
                        <a:lnSpc>
                          <a:spcPts val="2000"/>
                        </a:lnSpc>
                        <a:spcBef>
                          <a:spcPts val="0"/>
                        </a:spcBef>
                        <a:spcAft>
                          <a:spcPts val="0"/>
                        </a:spcAft>
                      </a:pPr>
                      <a:r>
                        <a:rPr lang="en-US" sz="1000" spc="0">
                          <a:solidFill>
                            <a:srgbClr val="000000"/>
                          </a:solidFill>
                          <a:latin typeface="Tahoma" panose="02020603050405020304" pitchFamily="2"/>
                        </a:rPr>
                        <a:t>VANDERBILT</a:t>
                      </a:r>
                      <a:r>
                        <a:rPr lang="en-US" sz="1000" spc="0">
                          <a:solidFill>
                            <a:srgbClr val="99773C"/>
                          </a:solidFill>
                          <a:latin typeface="Tahoma" panose="02020603050405020304" pitchFamily="2"/>
                        </a:rPr>
                        <a:t> V</a:t>
                      </a:r>
                      <a:r>
                        <a:rPr lang="en-US" sz="1000" spc="0">
                          <a:solidFill>
                            <a:srgbClr val="000000"/>
                          </a:solidFill>
                          <a:latin typeface="Tahoma" panose="02020603050405020304" pitchFamily="2"/>
                        </a:rPr>
                        <a:t> U N I VE RS I TY </a:t>
                      </a:r>
                      <a:br/>
                      <a:r>
                        <a:rPr lang="en-US" sz="950" spc="0">
                          <a:solidFill>
                            <a:srgbClr val="000000"/>
                          </a:solidFill>
                          <a:latin typeface="Times New Roman" panose="02020603050405020304" pitchFamily="1"/>
                        </a:rPr>
                        <a:t>MEDICAL CENTER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0" marR="0" indent="0" algn="ctr">
                        <a:lnSpc>
                          <a:spcPts val="3900"/>
                        </a:lnSpc>
                        <a:spcBef>
                          <a:spcPts val="0"/>
                        </a:spcBef>
                        <a:spcAft>
                          <a:spcPts val="0"/>
                        </a:spcAft>
                      </a:pPr>
                      <a:r>
                        <a:rPr lang="en-US" sz="3600" b="1" spc="0">
                          <a:solidFill>
                            <a:srgbClr val="000000"/>
                          </a:solidFill>
                          <a:latin typeface="Tahoma" panose="02020603050405020304" pitchFamily="2"/>
                        </a:rPr>
                        <a:t>VA </a:t>
                      </a: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100"/>
                        </a:lnSpc>
                        <a:spcBef>
                          <a:spcPts val="0"/>
                        </a:spcBef>
                        <a:spcAft>
                          <a:spcPts val="335"/>
                        </a:spcAft>
                      </a:pPr>
                      <a:r>
                        <a:rPr lang="en-US" sz="1000" spc="0">
                          <a:solidFill>
                            <a:srgbClr val="000000"/>
                          </a:solidFill>
                          <a:latin typeface="Tahoma" panose="02020603050405020304" pitchFamily="2"/>
                        </a:rPr>
                        <a:t>U.S. Department of Veterans Affairs </a:t>
                      </a:r>
                    </a:p>
                  </a:txBody>
                  <a:tcPr marL="0" marR="0" marT="0" marB="0" anchor="ctr">
                    <a:lnL w="0" cmpd="sng">
                      <a:noFill/>
                      <a:prstDash val="solid"/>
                    </a:lnL>
                    <a:lnR w="0" cmpd="sng">
                      <a:noFill/>
                      <a:prstDash val="solid"/>
                    </a:lnR>
                    <a:lnT w="6350" cmpd="sng">
                      <a:solidFill>
                        <a:srgbClr val="303030"/>
                      </a:solidFill>
                      <a:prstDash val="solid"/>
                    </a:lnT>
                    <a:lnB w="6350" cmpd="sng">
                      <a:solidFill>
                        <a:srgbClr val="303030"/>
                      </a:solidFill>
                      <a:prstDash val="solid"/>
                    </a:lnB>
                  </a:tcPr>
                </a:tc>
                <a:extLst>
                  <a:ext uri="{0D108BD9-81ED-4DB2-BD59-A6C34878D82A}">
                    <a16:rowId xmlns:a16="http://schemas.microsoft.com/office/drawing/2014/main" val="10001"/>
                  </a:ext>
                </a:extLst>
              </a:tr>
              <a:tr h="321310">
                <a:tc>
                  <a:txBody>
                    <a:bodyPr/>
                    <a:lstStyle/>
                    <a:p>
                      <a:pPr marL="320040" marR="0" indent="0" algn="l">
                        <a:lnSpc>
                          <a:spcPts val="900"/>
                        </a:lnSpc>
                        <a:spcBef>
                          <a:spcPts val="710"/>
                        </a:spcBef>
                        <a:spcAft>
                          <a:spcPts val="75"/>
                        </a:spcAft>
                      </a:pPr>
                      <a:r>
                        <a:rPr lang="en-US" sz="750" b="1" spc="0">
                          <a:solidFill>
                            <a:srgbClr val="45BD12"/>
                          </a:solidFill>
                          <a:latin typeface="Verdana" panose="02020603050405020304" pitchFamily="2"/>
                        </a:rPr>
                        <a:t>Neuroimaging </a:t>
                      </a:r>
                      <a:br/>
                      <a:r>
                        <a:rPr lang="en-US" sz="750" b="1" spc="0">
                          <a:solidFill>
                            <a:srgbClr val="45BD12"/>
                          </a:solidFill>
                          <a:latin typeface="Verdana" panose="02020603050405020304" pitchFamily="2"/>
                        </a:rPr>
                        <a:t>Unit </a:t>
                      </a: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nchor="ctr">
                    <a:lnL w="0" cmpd="sng">
                      <a:noFill/>
                      <a:prstDash val="solid"/>
                    </a:lnL>
                    <a:lnR w="6350" cmpd="sng">
                      <a:solidFill>
                        <a:srgbClr val="231F20"/>
                      </a:solidFill>
                      <a:prstDash val="solid"/>
                    </a:lnR>
                    <a:lnT w="0" cmpd="sng">
                      <a:noFill/>
                      <a:prstDash val="solid"/>
                    </a:lnT>
                    <a:lnB w="0" cmpd="sng">
                      <a:noFill/>
                      <a:prstDash val="solid"/>
                    </a:lnB>
                  </a:tcPr>
                </a:tc>
                <a:tc vMerge="1">
                  <a:txBody>
                    <a:bodyPr/>
                    <a:lstStyle/>
                    <a:p>
                      <a:endParaRPr/>
                    </a:p>
                  </a:txBody>
                  <a:tcPr marL="0" marR="0" marT="0" marB="0">
                    <a:lnL w="6350" cmpd="sng">
                      <a:solidFill>
                        <a:srgbClr val="231F20"/>
                      </a:solidFill>
                      <a:prstDash val="solid"/>
                    </a:lnL>
                    <a:lnR w="0" cmpd="sng">
                      <a:noFill/>
                      <a:prstDash val="solid"/>
                    </a:lnR>
                    <a:lnT w="0" cmpd="sng">
                      <a:noFill/>
                      <a:prstDash val="solid"/>
                    </a:lnT>
                    <a:lnB w="0" cmpd="sng">
                      <a:noFill/>
                      <a:prstDash val="solid"/>
                    </a:lnB>
                  </a:tcPr>
                </a:tc>
                <a:tc>
                  <a:txBody>
                    <a:bodyPr/>
                    <a:lstStyle/>
                    <a:p>
                      <a:pPr marL="0" marR="0" indent="0" algn="l">
                        <a:lnSpc>
                          <a:spcPts val="1200"/>
                        </a:lnSpc>
                        <a:spcBef>
                          <a:spcPts val="160"/>
                        </a:spcBef>
                        <a:spcAft>
                          <a:spcPts val="0"/>
                        </a:spcAft>
                      </a:pPr>
                      <a:r>
                        <a:rPr lang="en-US" sz="1000" spc="0">
                          <a:solidFill>
                            <a:srgbClr val="000000"/>
                          </a:solidFill>
                          <a:latin typeface="Tahoma" panose="02020603050405020304" pitchFamily="2"/>
                        </a:rPr>
                        <a:t>Veterans Health Administration </a:t>
                      </a:r>
                    </a:p>
                    <a:p>
                      <a:pPr marL="0" marR="0" indent="0" algn="l">
                        <a:lnSpc>
                          <a:spcPts val="1000"/>
                        </a:lnSpc>
                        <a:spcBef>
                          <a:spcPts val="40"/>
                        </a:spcBef>
                        <a:spcAft>
                          <a:spcPts val="95"/>
                        </a:spcAft>
                      </a:pPr>
                      <a:r>
                        <a:rPr lang="en-US" sz="750" spc="0">
                          <a:solidFill>
                            <a:srgbClr val="000000"/>
                          </a:solidFill>
                          <a:latin typeface="Verdana" panose="02020603050405020304" pitchFamily="2"/>
                        </a:rPr>
                        <a:t>Multiple Sclerosis Centers of Excellence </a:t>
                      </a:r>
                    </a:p>
                  </a:txBody>
                  <a:tcPr marL="0" marR="0" marT="0" marB="0">
                    <a:lnL w="0" cmpd="sng">
                      <a:noFill/>
                      <a:prstDash val="solid"/>
                    </a:lnL>
                    <a:lnR w="0" cmpd="sng">
                      <a:noFill/>
                      <a:prstDash val="solid"/>
                    </a:lnR>
                    <a:lnT w="6350" cmpd="sng">
                      <a:solidFill>
                        <a:srgbClr val="303030"/>
                      </a:solidFill>
                      <a:prstDash val="solid"/>
                    </a:lnT>
                    <a:lnB w="0" cmpd="sng">
                      <a:noFill/>
                      <a:prstDash val="solid"/>
                    </a:lnB>
                  </a:tcPr>
                </a:tc>
                <a:extLst>
                  <a:ext uri="{0D108BD9-81ED-4DB2-BD59-A6C34878D82A}">
                    <a16:rowId xmlns:a16="http://schemas.microsoft.com/office/drawing/2014/main" val="10002"/>
                  </a:ext>
                </a:extLst>
              </a:tr>
              <a:tr h="10414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384175" y="304800"/>
            <a:ext cx="8521700" cy="1125220"/>
          </a:xfrm>
          <a:prstGeom prst="rect">
            <a:avLst/>
          </a:prstGeom>
          <a:noFill/>
          <a:ln w="0" cmpd="sng">
            <a:noFill/>
            <a:prstDash val="solid"/>
          </a:ln>
        </p:spPr>
        <p:txBody>
          <a:bodyPr vert="horz" lIns="0" tIns="0" rIns="0" bIns="0" anchor="t">
            <a:normAutofit fontScale="90000"/>
          </a:bodyPr>
          <a:lstStyle/>
          <a:p>
            <a:pPr marL="0" marR="0" indent="0" algn="ctr">
              <a:lnSpc>
                <a:spcPts val="3600"/>
              </a:lnSpc>
              <a:spcAft>
                <a:spcPts val="5255"/>
              </a:spcAft>
            </a:pPr>
            <a:r>
              <a:rPr lang="en-US" sz="2750" b="1" spc="215">
                <a:solidFill>
                  <a:srgbClr val="2F5597"/>
                </a:solidFill>
                <a:latin typeface="Tahoma" panose="02020603050405020304" pitchFamily="2"/>
              </a:rPr>
              <a:t>Today’s Overview </a:t>
            </a:r>
          </a:p>
        </p:txBody>
      </p:sp>
      <p:sp>
        <p:nvSpPr>
          <p:cNvPr id="3" name="Text Placeholder 2"/>
          <p:cNvSpPr>
            <a:spLocks noGrp="1"/>
          </p:cNvSpPr>
          <p:nvPr>
            <p:ph type="body" idx="10"/>
          </p:nvPr>
        </p:nvSpPr>
        <p:spPr>
          <a:xfrm>
            <a:off x="260985" y="1430020"/>
            <a:ext cx="8521700" cy="4671060"/>
          </a:xfrm>
          <a:prstGeom prst="rect">
            <a:avLst/>
          </a:prstGeom>
          <a:noFill/>
          <a:ln w="0" cmpd="sng">
            <a:noFill/>
            <a:prstDash val="solid"/>
          </a:ln>
        </p:spPr>
        <p:txBody>
          <a:bodyPr vert="horz" lIns="0" tIns="32385" rIns="0" bIns="0" anchor="t"/>
          <a:lstStyle/>
          <a:p>
            <a:pPr marL="228600" marR="228600" indent="0" algn="l">
              <a:lnSpc>
                <a:spcPts val="1900"/>
              </a:lnSpc>
              <a:spcAft>
                <a:spcPts val="0"/>
              </a:spcAft>
            </a:pPr>
            <a:r>
              <a:rPr lang="en-US" sz="1500" b="1" spc="0">
                <a:solidFill>
                  <a:srgbClr val="A6A6A6"/>
                </a:solidFill>
                <a:latin typeface="Tahoma" panose="02020603050405020304" pitchFamily="2"/>
              </a:rPr>
              <a:t>Objective 1: </a:t>
            </a:r>
            <a:r>
              <a:rPr lang="en-US" sz="1650" spc="0">
                <a:solidFill>
                  <a:srgbClr val="A6A6A6"/>
                </a:solidFill>
                <a:latin typeface="Tahoma" panose="02020603050405020304" pitchFamily="2"/>
              </a:rPr>
              <a:t>To learn about the role of conventional imaging in diagnosing and monitoring disease changes in multiple sclerosis (MS). </a:t>
            </a:r>
          </a:p>
          <a:p>
            <a:pPr marL="228600" marR="228600" indent="0" algn="l">
              <a:lnSpc>
                <a:spcPts val="1900"/>
              </a:lnSpc>
              <a:spcBef>
                <a:spcPts val="4895"/>
              </a:spcBef>
              <a:spcAft>
                <a:spcPts val="0"/>
              </a:spcAft>
            </a:pPr>
            <a:r>
              <a:rPr lang="en-US" sz="1500" b="1" spc="85">
                <a:solidFill>
                  <a:srgbClr val="A6A6A6"/>
                </a:solidFill>
                <a:latin typeface="Tahoma" panose="02020603050405020304" pitchFamily="2"/>
              </a:rPr>
              <a:t>Objective 2: </a:t>
            </a:r>
            <a:r>
              <a:rPr lang="en-US" sz="1650" spc="85">
                <a:solidFill>
                  <a:srgbClr val="A6A6A6"/>
                </a:solidFill>
                <a:latin typeface="Tahoma" panose="02020603050405020304" pitchFamily="2"/>
              </a:rPr>
              <a:t>To learn about the role of non-conventional imaging in uncovering pathological changes leading to disease progression in MS. </a:t>
            </a:r>
          </a:p>
          <a:p>
            <a:pPr marL="228600" marR="0" indent="0" algn="l">
              <a:lnSpc>
                <a:spcPts val="1900"/>
              </a:lnSpc>
              <a:spcBef>
                <a:spcPts val="5170"/>
              </a:spcBef>
              <a:spcAft>
                <a:spcPts val="16890"/>
              </a:spcAft>
            </a:pPr>
            <a:r>
              <a:rPr lang="en-US" sz="1500" b="1" spc="70">
                <a:solidFill>
                  <a:srgbClr val="99773D"/>
                </a:solidFill>
                <a:latin typeface="Tahoma" panose="02020603050405020304" pitchFamily="2"/>
              </a:rPr>
              <a:t>Objective 3:</a:t>
            </a:r>
            <a:r>
              <a:rPr lang="en-US" sz="1650" spc="70">
                <a:solidFill>
                  <a:srgbClr val="000000"/>
                </a:solidFill>
                <a:latin typeface="Tahoma" panose="02020603050405020304" pitchFamily="2"/>
              </a:rPr>
              <a:t> To understand the role of precision medicine in MS.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idx="10"/>
          </p:nvPr>
        </p:nvSpPr>
        <p:spPr>
          <a:xfrm>
            <a:off x="1603375" y="1789430"/>
            <a:ext cx="5897880" cy="569595"/>
          </a:xfrm>
          <a:prstGeom prst="rect">
            <a:avLst/>
          </a:prstGeom>
          <a:noFill/>
          <a:ln w="0" cmpd="sng">
            <a:noFill/>
            <a:prstDash val="solid"/>
          </a:ln>
        </p:spPr>
        <p:txBody>
          <a:bodyPr vert="horz" lIns="0" tIns="0" rIns="0" bIns="0" anchor="t">
            <a:normAutofit fontScale="95000"/>
          </a:bodyPr>
          <a:lstStyle/>
          <a:p>
            <a:pPr marL="0" marR="0" indent="0" algn="ctr">
              <a:lnSpc>
                <a:spcPts val="4400"/>
              </a:lnSpc>
              <a:spcAft>
                <a:spcPts val="0"/>
              </a:spcAft>
            </a:pPr>
            <a:r>
              <a:rPr lang="en-US" sz="3350" b="1" spc="220">
                <a:solidFill>
                  <a:srgbClr val="2F5597"/>
                </a:solidFill>
                <a:latin typeface="Tahoma" panose="02020603050405020304" pitchFamily="2"/>
              </a:rPr>
              <a:t>Questions and Thank you </a:t>
            </a:r>
          </a:p>
        </p:txBody>
      </p:sp>
      <p:sp>
        <p:nvSpPr>
          <p:cNvPr id="5" name="Text Placeholder 4"/>
          <p:cNvSpPr>
            <a:spLocks noGrp="1"/>
          </p:cNvSpPr>
          <p:nvPr>
            <p:ph type="body" idx="10"/>
          </p:nvPr>
        </p:nvSpPr>
        <p:spPr>
          <a:xfrm>
            <a:off x="3666490" y="5822315"/>
            <a:ext cx="1792605" cy="267970"/>
          </a:xfrm>
          <a:prstGeom prst="rect">
            <a:avLst/>
          </a:prstGeom>
          <a:noFill/>
          <a:ln w="0" cmpd="sng">
            <a:noFill/>
            <a:prstDash val="solid"/>
          </a:ln>
        </p:spPr>
        <p:txBody>
          <a:bodyPr vert="horz" lIns="0" tIns="0" rIns="0" bIns="0" anchor="t">
            <a:normAutofit fontScale="95000"/>
          </a:bodyPr>
          <a:lstStyle/>
          <a:p>
            <a:pPr marL="0" marR="0" indent="0" algn="ctr">
              <a:lnSpc>
                <a:spcPts val="2100"/>
              </a:lnSpc>
              <a:spcAft>
                <a:spcPts val="55"/>
              </a:spcAft>
            </a:pPr>
            <a:r>
              <a:rPr lang="en-US" sz="1800" spc="100">
                <a:solidFill>
                  <a:srgbClr val="4E4E4E"/>
                </a:solidFill>
                <a:latin typeface="Times New Roman" panose="02020603050405020304" pitchFamily="1"/>
              </a:rPr>
              <a:t>January 16, 2024 </a:t>
            </a:r>
          </a:p>
        </p:txBody>
      </p:sp>
      <p:cxnSp>
        <p:nvCxnSpPr>
          <p:cNvPr id="6" name="Straight Connector 5"/>
          <p:cNvCxnSpPr/>
          <p:nvPr/>
        </p:nvCxnSpPr>
        <p:spPr>
          <a:xfrm>
            <a:off x="0" y="6104890"/>
            <a:ext cx="9144635" cy="0"/>
          </a:xfrm>
          <a:prstGeom prst="line">
            <a:avLst/>
          </a:prstGeom>
          <a:ln w="6350" cmpd="sng">
            <a:solidFill>
              <a:srgbClr val="D8DAE1"/>
            </a:solidFill>
          </a:ln>
        </p:spPr>
      </p:cxnSp>
      <p:cxnSp>
        <p:nvCxnSpPr>
          <p:cNvPr id="7" name="Straight Connector 6"/>
          <p:cNvCxnSpPr/>
          <p:nvPr/>
        </p:nvCxnSpPr>
        <p:spPr>
          <a:xfrm>
            <a:off x="0" y="6104890"/>
            <a:ext cx="9144635" cy="0"/>
          </a:xfrm>
          <a:prstGeom prst="line">
            <a:avLst/>
          </a:prstGeom>
          <a:ln w="6350" cmpd="sng">
            <a:solidFill>
              <a:srgbClr val="D9D9D9"/>
            </a:solidFill>
          </a:ln>
        </p:spPr>
      </p:cxnSp>
      <p:cxnSp>
        <p:nvCxnSpPr>
          <p:cNvPr id="8" name="Straight Connector 7"/>
          <p:cNvCxnSpPr/>
          <p:nvPr/>
        </p:nvCxnSpPr>
        <p:spPr>
          <a:xfrm>
            <a:off x="0" y="6104890"/>
            <a:ext cx="9144635" cy="0"/>
          </a:xfrm>
          <a:prstGeom prst="line">
            <a:avLst/>
          </a:prstGeom>
          <a:ln w="6350" cmpd="sng">
            <a:solidFill>
              <a:srgbClr val="D9D9D9"/>
            </a:solidFill>
          </a:ln>
        </p:spPr>
      </p:cxnSp>
      <p:cxnSp>
        <p:nvCxnSpPr>
          <p:cNvPr id="9" name="Straight Connector 8"/>
          <p:cNvCxnSpPr/>
          <p:nvPr/>
        </p:nvCxnSpPr>
        <p:spPr>
          <a:xfrm>
            <a:off x="0" y="6104890"/>
            <a:ext cx="9144635" cy="0"/>
          </a:xfrm>
          <a:prstGeom prst="line">
            <a:avLst/>
          </a:prstGeom>
          <a:ln w="6350" cmpd="sng">
            <a:solidFill>
              <a:srgbClr val="D8D9D9"/>
            </a:solidFill>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387350" y="304800"/>
            <a:ext cx="8534400" cy="782320"/>
          </a:xfrm>
          <a:prstGeom prst="rect">
            <a:avLst/>
          </a:prstGeom>
          <a:noFill/>
          <a:ln w="0" cmpd="sng">
            <a:noFill/>
            <a:prstDash val="solid"/>
          </a:ln>
        </p:spPr>
        <p:txBody>
          <a:bodyPr vert="horz" lIns="0" tIns="0" rIns="0" bIns="0" anchor="t">
            <a:normAutofit fontScale="95000"/>
          </a:bodyPr>
          <a:lstStyle/>
          <a:p>
            <a:pPr marL="0" marR="0" indent="0" algn="ctr">
              <a:lnSpc>
                <a:spcPts val="3700"/>
              </a:lnSpc>
              <a:spcAft>
                <a:spcPts val="2375"/>
              </a:spcAft>
            </a:pPr>
            <a:r>
              <a:rPr lang="en-US" sz="2750" b="1" spc="114">
                <a:solidFill>
                  <a:srgbClr val="2F5597"/>
                </a:solidFill>
                <a:latin typeface="Tahoma" panose="02020603050405020304" pitchFamily="2"/>
              </a:rPr>
              <a:t>Multiple Sclerosis (MS) </a:t>
            </a:r>
          </a:p>
        </p:txBody>
      </p:sp>
      <p:sp>
        <p:nvSpPr>
          <p:cNvPr id="3" name="Text Placeholder 2"/>
          <p:cNvSpPr>
            <a:spLocks noGrp="1"/>
          </p:cNvSpPr>
          <p:nvPr>
            <p:ph type="body" idx="10"/>
          </p:nvPr>
        </p:nvSpPr>
        <p:spPr>
          <a:xfrm>
            <a:off x="557530" y="1087120"/>
            <a:ext cx="5511800" cy="5013960"/>
          </a:xfrm>
          <a:prstGeom prst="rect">
            <a:avLst/>
          </a:prstGeom>
          <a:noFill/>
          <a:ln w="0" cmpd="sng">
            <a:noFill/>
            <a:prstDash val="solid"/>
          </a:ln>
        </p:spPr>
        <p:txBody>
          <a:bodyPr vert="horz" lIns="0" tIns="401320" rIns="0" bIns="0" anchor="t">
            <a:normAutofit fontScale="55000"/>
          </a:bodyPr>
          <a:lstStyle/>
          <a:p>
            <a:pPr marL="0" marR="0" indent="91440" algn="l">
              <a:lnSpc>
                <a:spcPts val="3800"/>
              </a:lnSpc>
              <a:spcAft>
                <a:spcPts val="0"/>
              </a:spcAft>
              <a:buFont typeface="Symbol"/>
              <a:buChar char="·"/>
            </a:pPr>
            <a:r>
              <a:rPr lang="en-US" sz="5550" spc="35">
                <a:solidFill>
                  <a:srgbClr val="4E4E4E"/>
                </a:solidFill>
                <a:latin typeface="Tahoma" panose="02020603050405020304" pitchFamily="2"/>
              </a:rPr>
              <a:t>. </a:t>
            </a:r>
            <a:r>
              <a:rPr lang="en-US" sz="1650" spc="35">
                <a:solidFill>
                  <a:srgbClr val="4E4E4E"/>
                </a:solidFill>
                <a:latin typeface="Tahoma" panose="02020603050405020304" pitchFamily="2"/>
              </a:rPr>
              <a:t>Autoimmune disease of the central nervous system; </a:t>
            </a:r>
          </a:p>
          <a:p>
            <a:pPr marL="0" marR="0" indent="91440" algn="l">
              <a:lnSpc>
                <a:spcPts val="3800"/>
              </a:lnSpc>
              <a:spcBef>
                <a:spcPts val="35"/>
              </a:spcBef>
              <a:spcAft>
                <a:spcPts val="0"/>
              </a:spcAft>
              <a:buFont typeface="Symbol"/>
              <a:buChar char="·"/>
            </a:pPr>
            <a:r>
              <a:rPr lang="en-US" sz="5550" spc="30">
                <a:solidFill>
                  <a:srgbClr val="4E4E4E"/>
                </a:solidFill>
                <a:latin typeface="Tahoma" panose="02020603050405020304" pitchFamily="2"/>
              </a:rPr>
              <a:t>. </a:t>
            </a:r>
            <a:r>
              <a:rPr lang="en-US" sz="1650" spc="30">
                <a:solidFill>
                  <a:srgbClr val="4E4E4E"/>
                </a:solidFill>
                <a:latin typeface="Tahoma" panose="02020603050405020304" pitchFamily="2"/>
              </a:rPr>
              <a:t>Affects women &gt; men (2.3/1) </a:t>
            </a:r>
          </a:p>
          <a:p>
            <a:pPr marL="0" marR="0" indent="91440" algn="l">
              <a:lnSpc>
                <a:spcPts val="3800"/>
              </a:lnSpc>
              <a:spcBef>
                <a:spcPts val="155"/>
              </a:spcBef>
              <a:spcAft>
                <a:spcPts val="24845"/>
              </a:spcAft>
              <a:buFont typeface="Symbol"/>
              <a:buChar char="·"/>
            </a:pPr>
            <a:r>
              <a:rPr lang="en-US" sz="5550" spc="60">
                <a:solidFill>
                  <a:srgbClr val="4E4E4E"/>
                </a:solidFill>
                <a:latin typeface="Tahoma" panose="02020603050405020304" pitchFamily="2"/>
              </a:rPr>
              <a:t>. </a:t>
            </a:r>
            <a:r>
              <a:rPr lang="en-US" sz="1650" spc="60">
                <a:solidFill>
                  <a:srgbClr val="4E4E4E"/>
                </a:solidFill>
                <a:latin typeface="Tahoma" panose="02020603050405020304" pitchFamily="2"/>
              </a:rPr>
              <a:t>Peak incidence between 20 and 40 years of age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28015" y="914400"/>
            <a:ext cx="5891530" cy="4819015"/>
          </a:xfrm>
          <a:prstGeom prst="rect">
            <a:avLst/>
          </a:prstGeom>
        </p:spPr>
      </p:pic>
      <p:pic>
        <p:nvPicPr>
          <p:cNvPr id="8" name="Picture 7"/>
          <p:cNvPicPr/>
          <p:nvPr/>
        </p:nvPicPr>
        <p:blipFill>
          <a:blip r:embed="rId3"/>
          <a:stretch>
            <a:fillRect/>
          </a:stretch>
        </p:blipFill>
        <p:spPr>
          <a:xfrm>
            <a:off x="389890" y="6129655"/>
            <a:ext cx="8534400" cy="728345"/>
          </a:xfrm>
          <a:prstGeom prst="rect">
            <a:avLst/>
          </a:prstGeom>
        </p:spPr>
      </p:pic>
      <p:sp>
        <p:nvSpPr>
          <p:cNvPr id="2" name="Text Placeholder 1"/>
          <p:cNvSpPr>
            <a:spLocks noGrp="1"/>
          </p:cNvSpPr>
          <p:nvPr>
            <p:ph type="body" idx="10"/>
          </p:nvPr>
        </p:nvSpPr>
        <p:spPr>
          <a:xfrm>
            <a:off x="382905" y="304800"/>
            <a:ext cx="8534400" cy="609600"/>
          </a:xfrm>
          <a:prstGeom prst="rect">
            <a:avLst/>
          </a:prstGeom>
          <a:noFill/>
          <a:ln w="0" cmpd="sng">
            <a:noFill/>
            <a:prstDash val="solid"/>
          </a:ln>
        </p:spPr>
        <p:txBody>
          <a:bodyPr vert="horz" lIns="0" tIns="0" rIns="0" bIns="0" anchor="t">
            <a:normAutofit fontScale="95000"/>
          </a:bodyPr>
          <a:lstStyle/>
          <a:p>
            <a:pPr marL="0" marR="0" indent="0" algn="ctr">
              <a:lnSpc>
                <a:spcPts val="3400"/>
              </a:lnSpc>
              <a:spcAft>
                <a:spcPts val="1420"/>
              </a:spcAft>
            </a:pPr>
            <a:r>
              <a:rPr lang="en-US" sz="2750" b="1" spc="165">
                <a:solidFill>
                  <a:srgbClr val="2F5597"/>
                </a:solidFill>
                <a:latin typeface="Tahoma" panose="02020603050405020304" pitchFamily="2"/>
              </a:rPr>
              <a:t>MS Prevalence around the World </a:t>
            </a:r>
          </a:p>
        </p:txBody>
      </p:sp>
      <p:graphicFrame>
        <p:nvGraphicFramePr>
          <p:cNvPr id="4" name="Table 3"/>
          <p:cNvGraphicFramePr>
            <a:graphicFrameLocks noGrp="1"/>
          </p:cNvGraphicFramePr>
          <p:nvPr/>
        </p:nvGraphicFramePr>
        <p:xfrm>
          <a:off x="97790" y="914400"/>
          <a:ext cx="8534400" cy="4942205"/>
        </p:xfrm>
        <a:graphic>
          <a:graphicData uri="http://schemas.openxmlformats.org/drawingml/2006/table">
            <a:tbl>
              <a:tblPr/>
              <a:tblGrid>
                <a:gridCol w="6421755">
                  <a:extLst>
                    <a:ext uri="{9D8B030D-6E8A-4147-A177-3AD203B41FA5}">
                      <a16:colId xmlns:a16="http://schemas.microsoft.com/office/drawing/2014/main" val="20000"/>
                    </a:ext>
                  </a:extLst>
                </a:gridCol>
                <a:gridCol w="2112645">
                  <a:extLst>
                    <a:ext uri="{9D8B030D-6E8A-4147-A177-3AD203B41FA5}">
                      <a16:colId xmlns:a16="http://schemas.microsoft.com/office/drawing/2014/main" val="20001"/>
                    </a:ext>
                  </a:extLst>
                </a:gridCol>
              </a:tblGrid>
              <a:tr h="482790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91440" marR="0" indent="0" algn="l">
                        <a:lnSpc>
                          <a:spcPts val="4800"/>
                        </a:lnSpc>
                        <a:spcBef>
                          <a:spcPts val="1580"/>
                        </a:spcBef>
                        <a:spcAft>
                          <a:spcPts val="0"/>
                        </a:spcAft>
                      </a:pPr>
                      <a:r>
                        <a:rPr lang="en-US" sz="1650" spc="-90">
                          <a:solidFill>
                            <a:srgbClr val="4E4E4E"/>
                          </a:solidFill>
                          <a:latin typeface="Tahoma" panose="02020603050405020304" pitchFamily="2"/>
                        </a:rPr>
                        <a:t>&gt;90/10,0 </a:t>
                      </a:r>
                      <a:r>
                        <a:rPr lang="en-US" sz="1450" b="1" spc="-90">
                          <a:solidFill>
                            <a:srgbClr val="4E4E4E"/>
                          </a:solidFill>
                          <a:latin typeface="Tahoma" panose="02020603050405020304" pitchFamily="2"/>
                        </a:rPr>
                        <a:t>&gt;9</a:t>
                      </a:r>
                      <a:r>
                        <a:rPr lang="en-US" sz="1600" b="1" spc="-90">
                          <a:solidFill>
                            <a:srgbClr val="4E4E4E"/>
                          </a:solidFill>
                          <a:latin typeface="Tahoma" panose="02020603050405020304" pitchFamily="2"/>
                        </a:rPr>
                        <a:t>0</a:t>
                      </a:r>
                      <a:r>
                        <a:rPr lang="en-US" sz="1450" b="1" spc="-90">
                          <a:solidFill>
                            <a:srgbClr val="4E4E4E"/>
                          </a:solidFill>
                          <a:latin typeface="Tahoma" panose="02020603050405020304" pitchFamily="2"/>
                        </a:rPr>
                        <a:t>/1</a:t>
                      </a:r>
                      <a:r>
                        <a:rPr lang="en-US" sz="1600" b="1" spc="-90">
                          <a:solidFill>
                            <a:srgbClr val="4E4E4E"/>
                          </a:solidFill>
                          <a:latin typeface="Tahoma" panose="02020603050405020304" pitchFamily="2"/>
                        </a:rPr>
                        <a:t>00</a:t>
                      </a:r>
                      <a:r>
                        <a:rPr lang="en-US" sz="1450" b="1" spc="-90">
                          <a:solidFill>
                            <a:srgbClr val="4E4E4E"/>
                          </a:solidFill>
                          <a:latin typeface="Tahoma" panose="02020603050405020304" pitchFamily="2"/>
                        </a:rPr>
                        <a:t>,0 </a:t>
                      </a:r>
                      <a:r>
                        <a:rPr lang="en-US" sz="1650" spc="-90">
                          <a:solidFill>
                            <a:srgbClr val="4E4E4E"/>
                          </a:solidFill>
                          <a:latin typeface="Tahoma" panose="02020603050405020304" pitchFamily="2"/>
                        </a:rPr>
                        <a:t>60-89/10,</a:t>
                      </a:r>
                      <a:r>
                        <a:rPr lang="en-US" sz="1450" b="1" spc="-90">
                          <a:solidFill>
                            <a:srgbClr val="4E4E4E"/>
                          </a:solidFill>
                          <a:latin typeface="Tahoma" panose="02020603050405020304" pitchFamily="2"/>
                        </a:rPr>
                        <a:t>60-89/1</a:t>
                      </a:r>
                      <a:r>
                        <a:rPr lang="en-US" sz="1600" b="1" spc="-90">
                          <a:solidFill>
                            <a:srgbClr val="4E4E4E"/>
                          </a:solidFill>
                          <a:latin typeface="Tahoma" panose="02020603050405020304" pitchFamily="2"/>
                        </a:rPr>
                        <a:t>00</a:t>
                      </a:r>
                      <a:r>
                        <a:rPr lang="en-US" sz="1450" b="1" spc="-90">
                          <a:solidFill>
                            <a:srgbClr val="4E4E4E"/>
                          </a:solidFill>
                          <a:latin typeface="Tahoma" panose="02020603050405020304" pitchFamily="2"/>
                        </a:rPr>
                        <a:t>,</a:t>
                      </a:r>
                      <a:r>
                        <a:rPr lang="en-US" sz="1600" b="1" spc="-90">
                          <a:solidFill>
                            <a:srgbClr val="4E4E4E"/>
                          </a:solidFill>
                          <a:latin typeface="Tahoma" panose="02020603050405020304" pitchFamily="2"/>
                        </a:rPr>
                        <a:t>00 </a:t>
                      </a:r>
                      <a:r>
                        <a:rPr lang="en-US" sz="1650" spc="-90">
                          <a:solidFill>
                            <a:srgbClr val="4E4E4E"/>
                          </a:solidFill>
                          <a:latin typeface="Tahoma" panose="02020603050405020304" pitchFamily="2"/>
                        </a:rPr>
                        <a:t>30-59/10,</a:t>
                      </a:r>
                      <a:r>
                        <a:rPr lang="en-US" sz="1450" b="1" spc="-90">
                          <a:solidFill>
                            <a:srgbClr val="4E4E4E"/>
                          </a:solidFill>
                          <a:latin typeface="Tahoma" panose="02020603050405020304" pitchFamily="2"/>
                        </a:rPr>
                        <a:t>30-59/1</a:t>
                      </a:r>
                      <a:r>
                        <a:rPr lang="en-US" sz="1600" b="1" spc="-90">
                          <a:solidFill>
                            <a:srgbClr val="4E4E4E"/>
                          </a:solidFill>
                          <a:latin typeface="Tahoma" panose="02020603050405020304" pitchFamily="2"/>
                        </a:rPr>
                        <a:t>00 00 </a:t>
                      </a:r>
                      <a:r>
                        <a:rPr lang="en-US" sz="1650" spc="-90">
                          <a:solidFill>
                            <a:srgbClr val="4E4E4E"/>
                          </a:solidFill>
                          <a:latin typeface="Tahoma" panose="02020603050405020304" pitchFamily="2"/>
                        </a:rPr>
                        <a:t>5-29/100,0 </a:t>
                      </a:r>
                    </a:p>
                    <a:p>
                      <a:pPr marL="0" marR="533400" indent="0" algn="r">
                        <a:lnSpc>
                          <a:spcPts val="1100"/>
                        </a:lnSpc>
                        <a:spcBef>
                          <a:spcPts val="0"/>
                        </a:spcBef>
                        <a:spcAft>
                          <a:spcPts val="0"/>
                        </a:spcAft>
                      </a:pPr>
                      <a:r>
                        <a:rPr lang="en-US" sz="1450" b="1" spc="0">
                          <a:solidFill>
                            <a:srgbClr val="4E4E4E"/>
                          </a:solidFill>
                          <a:latin typeface="Tahoma" panose="02020603050405020304" pitchFamily="2"/>
                        </a:rPr>
                        <a:t>5-29/1</a:t>
                      </a:r>
                      <a:r>
                        <a:rPr lang="en-US" sz="1600" b="1" spc="0">
                          <a:solidFill>
                            <a:srgbClr val="4E4E4E"/>
                          </a:solidFill>
                          <a:latin typeface="Tahoma" panose="02020603050405020304" pitchFamily="2"/>
                        </a:rPr>
                        <a:t>00</a:t>
                      </a:r>
                      <a:r>
                        <a:rPr lang="en-US" sz="1450" b="1" spc="0">
                          <a:solidFill>
                            <a:srgbClr val="4E4E4E"/>
                          </a:solidFill>
                          <a:latin typeface="Tahoma" panose="02020603050405020304" pitchFamily="2"/>
                        </a:rPr>
                        <a:t>,0 </a:t>
                      </a:r>
                    </a:p>
                    <a:p>
                      <a:pPr marL="0" marR="704850" indent="0" algn="r">
                        <a:lnSpc>
                          <a:spcPts val="2000"/>
                        </a:lnSpc>
                        <a:spcBef>
                          <a:spcPts val="2510"/>
                        </a:spcBef>
                        <a:spcAft>
                          <a:spcPts val="11660"/>
                        </a:spcAft>
                      </a:pPr>
                      <a:r>
                        <a:rPr lang="en-US" sz="1650" spc="-195">
                          <a:solidFill>
                            <a:srgbClr val="4E4E4E"/>
                          </a:solidFill>
                          <a:latin typeface="Tahoma" panose="02020603050405020304" pitchFamily="2"/>
                        </a:rPr>
                        <a:t>&lt;5/100,00</a:t>
                      </a:r>
                      <a:r>
                        <a:rPr lang="en-US" sz="1450" b="1" spc="-195">
                          <a:solidFill>
                            <a:srgbClr val="4E4E4E"/>
                          </a:solidFill>
                          <a:latin typeface="Tahoma" panose="02020603050405020304" pitchFamily="2"/>
                        </a:rPr>
                        <a:t>&lt;5/1</a:t>
                      </a:r>
                      <a:r>
                        <a:rPr lang="en-US" sz="1600" b="1" spc="-195">
                          <a:solidFill>
                            <a:srgbClr val="4E4E4E"/>
                          </a:solidFill>
                          <a:latin typeface="Tahoma" panose="02020603050405020304" pitchFamily="2"/>
                        </a:rPr>
                        <a:t>0</a:t>
                      </a:r>
                      <a:r>
                        <a:rPr lang="en-US" sz="1450" b="1" spc="-195">
                          <a:solidFill>
                            <a:srgbClr val="4E4E4E"/>
                          </a:solidFill>
                          <a:latin typeface="Tahoma" panose="02020603050405020304" pitchFamily="2"/>
                        </a:rPr>
                        <a:t>0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6" name="Text Placeholder 5"/>
          <p:cNvSpPr>
            <a:spLocks noGrp="1"/>
          </p:cNvSpPr>
          <p:nvPr>
            <p:ph type="body" idx="10"/>
          </p:nvPr>
        </p:nvSpPr>
        <p:spPr>
          <a:xfrm>
            <a:off x="5160010" y="5856605"/>
            <a:ext cx="3733800" cy="244475"/>
          </a:xfrm>
          <a:prstGeom prst="rect">
            <a:avLst/>
          </a:prstGeom>
          <a:noFill/>
          <a:ln w="0" cmpd="sng">
            <a:noFill/>
            <a:prstDash val="solid"/>
          </a:ln>
        </p:spPr>
        <p:txBody>
          <a:bodyPr vert="horz" lIns="0" tIns="0" rIns="0" bIns="0" anchor="t"/>
          <a:lstStyle/>
          <a:p>
            <a:pPr marL="0" marR="0" indent="0" algn="l">
              <a:lnSpc>
                <a:spcPts val="1300"/>
              </a:lnSpc>
              <a:spcAft>
                <a:spcPts val="585"/>
              </a:spcAft>
            </a:pPr>
            <a:r>
              <a:rPr lang="en-US" sz="1100" i="1" spc="45">
                <a:solidFill>
                  <a:srgbClr val="99773D"/>
                </a:solidFill>
                <a:latin typeface="Arial" panose="02020603050405020304" pitchFamily="2"/>
              </a:rPr>
              <a:t>Courtesy of Alberto Ascherio and Kassandra Munger.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05130" y="146050"/>
            <a:ext cx="8519160" cy="6711950"/>
          </a:xfrm>
          <a:prstGeom prst="rect">
            <a:avLst/>
          </a:prstGeom>
        </p:spPr>
      </p:pic>
      <p:sp>
        <p:nvSpPr>
          <p:cNvPr id="4" name="Text Placeholder 3"/>
          <p:cNvSpPr>
            <a:spLocks noGrp="1"/>
          </p:cNvSpPr>
          <p:nvPr>
            <p:ph type="body" idx="10"/>
          </p:nvPr>
        </p:nvSpPr>
        <p:spPr>
          <a:xfrm>
            <a:off x="2018030" y="6294120"/>
            <a:ext cx="2505075" cy="222250"/>
          </a:xfrm>
          <a:prstGeom prst="rect">
            <a:avLst/>
          </a:prstGeom>
          <a:solidFill>
            <a:srgbClr val="FFFFFF"/>
          </a:solidFill>
          <a:ln w="0" cmpd="sng">
            <a:noFill/>
            <a:prstDash val="solid"/>
          </a:ln>
        </p:spPr>
        <p:txBody>
          <a:bodyPr vert="horz" lIns="0" tIns="0" rIns="0" bIns="0" anchor="t"/>
          <a:lstStyle/>
          <a:p>
            <a:pPr marL="0" marR="0" indent="0" algn="l">
              <a:lnSpc>
                <a:spcPts val="1700"/>
              </a:lnSpc>
              <a:spcAft>
                <a:spcPts val="0"/>
              </a:spcAft>
            </a:pPr>
            <a:r>
              <a:rPr lang="en-US" sz="1100" b="1" spc="-5">
                <a:solidFill>
                  <a:srgbClr val="000000"/>
                </a:solidFill>
                <a:latin typeface="Verdana" panose="02020603050405020304" pitchFamily="2"/>
              </a:rPr>
              <a:t>VANDERBILT</a:t>
            </a:r>
            <a:r>
              <a:rPr lang="en-US" sz="1100" b="1" spc="-5">
                <a:solidFill>
                  <a:srgbClr val="99773C"/>
                </a:solidFill>
                <a:latin typeface="Verdana" panose="02020603050405020304" pitchFamily="2"/>
              </a:rPr>
              <a:t> V</a:t>
            </a:r>
            <a:r>
              <a:rPr lang="en-US" sz="1100" b="1" spc="-5">
                <a:solidFill>
                  <a:srgbClr val="000000"/>
                </a:solidFill>
                <a:latin typeface="Verdana" panose="02020603050405020304" pitchFamily="2"/>
              </a:rPr>
              <a:t> U N IVE RS I TY </a:t>
            </a:r>
          </a:p>
        </p:txBody>
      </p:sp>
      <p:sp>
        <p:nvSpPr>
          <p:cNvPr id="5" name="Text Placeholder 4"/>
          <p:cNvSpPr>
            <a:spLocks noGrp="1"/>
          </p:cNvSpPr>
          <p:nvPr>
            <p:ph type="body" idx="10"/>
          </p:nvPr>
        </p:nvSpPr>
        <p:spPr>
          <a:xfrm>
            <a:off x="6803390" y="6260465"/>
            <a:ext cx="2120900" cy="128270"/>
          </a:xfrm>
          <a:prstGeom prst="rect">
            <a:avLst/>
          </a:prstGeom>
          <a:solidFill>
            <a:srgbClr val="FFFFFF"/>
          </a:solidFill>
          <a:ln w="0" cmpd="sng">
            <a:noFill/>
            <a:prstDash val="solid"/>
          </a:ln>
        </p:spPr>
        <p:txBody>
          <a:bodyPr vert="horz" lIns="0" tIns="0" rIns="0" bIns="0" anchor="t"/>
          <a:lstStyle/>
          <a:p>
            <a:pPr marL="0" marR="0" indent="0" algn="l">
              <a:lnSpc>
                <a:spcPts val="1000"/>
              </a:lnSpc>
              <a:spcAft>
                <a:spcPts val="0"/>
              </a:spcAft>
            </a:pPr>
            <a:r>
              <a:rPr lang="en-US" sz="950" spc="-35">
                <a:solidFill>
                  <a:srgbClr val="000000"/>
                </a:solidFill>
                <a:latin typeface="Verdana" panose="02020603050405020304" pitchFamily="2"/>
              </a:rPr>
              <a:t>U.S. Department of Veterans Affairs </a:t>
            </a:r>
          </a:p>
        </p:txBody>
      </p:sp>
      <p:sp>
        <p:nvSpPr>
          <p:cNvPr id="6" name="Text Placeholder 5"/>
          <p:cNvSpPr>
            <a:spLocks noGrp="1"/>
          </p:cNvSpPr>
          <p:nvPr>
            <p:ph type="body" idx="10"/>
          </p:nvPr>
        </p:nvSpPr>
        <p:spPr>
          <a:xfrm>
            <a:off x="4968240" y="6321425"/>
            <a:ext cx="597535" cy="344805"/>
          </a:xfrm>
          <a:prstGeom prst="rect">
            <a:avLst/>
          </a:prstGeom>
          <a:solidFill>
            <a:srgbClr val="FFFFFF"/>
          </a:solidFill>
          <a:ln w="0" cmpd="sng">
            <a:noFill/>
            <a:prstDash val="solid"/>
          </a:ln>
        </p:spPr>
        <p:txBody>
          <a:bodyPr vert="horz" lIns="0" tIns="0" rIns="0" bIns="0" anchor="t">
            <a:normAutofit fontScale="90000"/>
          </a:bodyPr>
          <a:lstStyle/>
          <a:p>
            <a:pPr marL="0" marR="0" indent="0" algn="l">
              <a:lnSpc>
                <a:spcPts val="2700"/>
              </a:lnSpc>
              <a:spcAft>
                <a:spcPts val="0"/>
              </a:spcAft>
            </a:pPr>
            <a:r>
              <a:rPr lang="en-US" sz="3600" b="1" spc="-265">
                <a:solidFill>
                  <a:srgbClr val="000000"/>
                </a:solidFill>
                <a:latin typeface="Verdana" panose="02020603050405020304" pitchFamily="2"/>
              </a:rPr>
              <a:t>VA </a:t>
            </a:r>
          </a:p>
        </p:txBody>
      </p:sp>
      <p:sp>
        <p:nvSpPr>
          <p:cNvPr id="7" name="Text Placeholder 6"/>
          <p:cNvSpPr>
            <a:spLocks noGrp="1"/>
          </p:cNvSpPr>
          <p:nvPr>
            <p:ph type="body" idx="10"/>
          </p:nvPr>
        </p:nvSpPr>
        <p:spPr>
          <a:xfrm>
            <a:off x="405130" y="6544310"/>
            <a:ext cx="807720" cy="182880"/>
          </a:xfrm>
          <a:prstGeom prst="rect">
            <a:avLst/>
          </a:prstGeom>
          <a:solidFill>
            <a:srgbClr val="FFFFFF"/>
          </a:solidFill>
          <a:ln w="0" cmpd="sng">
            <a:noFill/>
            <a:prstDash val="solid"/>
          </a:ln>
        </p:spPr>
        <p:txBody>
          <a:bodyPr vert="horz" lIns="0" tIns="0" rIns="0" bIns="0" anchor="t"/>
          <a:lstStyle/>
          <a:p>
            <a:pPr marL="274320" marR="0" indent="0" algn="l">
              <a:lnSpc>
                <a:spcPts val="700"/>
              </a:lnSpc>
              <a:spcAft>
                <a:spcPts val="0"/>
              </a:spcAft>
            </a:pPr>
            <a:r>
              <a:rPr lang="en-US" sz="750" b="1" spc="0">
                <a:solidFill>
                  <a:srgbClr val="45BD12"/>
                </a:solidFill>
                <a:latin typeface="Verdana" panose="02020603050405020304" pitchFamily="2"/>
              </a:rPr>
              <a:t>Neuroimaging Unit </a:t>
            </a:r>
          </a:p>
        </p:txBody>
      </p:sp>
      <p:sp>
        <p:nvSpPr>
          <p:cNvPr id="8" name="Text Placeholder 7"/>
          <p:cNvSpPr>
            <a:spLocks noGrp="1"/>
          </p:cNvSpPr>
          <p:nvPr>
            <p:ph type="body" idx="10"/>
          </p:nvPr>
        </p:nvSpPr>
        <p:spPr>
          <a:xfrm>
            <a:off x="2618105" y="6635750"/>
            <a:ext cx="1307465" cy="88265"/>
          </a:xfrm>
          <a:prstGeom prst="rect">
            <a:avLst/>
          </a:prstGeom>
          <a:solidFill>
            <a:srgbClr val="FFFFFF"/>
          </a:solidFill>
          <a:ln w="0" cmpd="sng">
            <a:noFill/>
            <a:prstDash val="solid"/>
          </a:ln>
        </p:spPr>
        <p:txBody>
          <a:bodyPr vert="horz" lIns="0" tIns="0" rIns="0" bIns="0" anchor="t"/>
          <a:lstStyle/>
          <a:p>
            <a:pPr marL="0" marR="0" indent="0" algn="l">
              <a:lnSpc>
                <a:spcPts val="700"/>
              </a:lnSpc>
              <a:spcAft>
                <a:spcPts val="0"/>
              </a:spcAft>
            </a:pPr>
            <a:r>
              <a:rPr lang="en-US" sz="950" b="1" spc="60">
                <a:solidFill>
                  <a:srgbClr val="000000"/>
                </a:solidFill>
                <a:latin typeface="Times New Roman" panose="02020603050405020304" pitchFamily="1"/>
              </a:rPr>
              <a:t>MEDICAL CENTER </a:t>
            </a:r>
          </a:p>
        </p:txBody>
      </p:sp>
      <p:sp>
        <p:nvSpPr>
          <p:cNvPr id="9" name="Text Placeholder 8"/>
          <p:cNvSpPr>
            <a:spLocks noGrp="1"/>
          </p:cNvSpPr>
          <p:nvPr>
            <p:ph type="body" idx="10"/>
          </p:nvPr>
        </p:nvSpPr>
        <p:spPr>
          <a:xfrm>
            <a:off x="6797040" y="6477000"/>
            <a:ext cx="2038985" cy="262255"/>
          </a:xfrm>
          <a:prstGeom prst="rect">
            <a:avLst/>
          </a:prstGeom>
          <a:solidFill>
            <a:srgbClr val="FFFFFF"/>
          </a:solidFill>
          <a:ln w="0" cmpd="sng">
            <a:noFill/>
            <a:prstDash val="solid"/>
          </a:ln>
        </p:spPr>
        <p:txBody>
          <a:bodyPr vert="horz" lIns="0" tIns="0" rIns="0" bIns="0" anchor="t"/>
          <a:lstStyle/>
          <a:p>
            <a:pPr marL="0" marR="0" indent="0" algn="l">
              <a:lnSpc>
                <a:spcPts val="1000"/>
              </a:lnSpc>
              <a:spcAft>
                <a:spcPts val="0"/>
              </a:spcAft>
            </a:pPr>
            <a:r>
              <a:rPr lang="en-US" sz="950" spc="0">
                <a:solidFill>
                  <a:srgbClr val="000000"/>
                </a:solidFill>
                <a:latin typeface="Verdana" panose="02020603050405020304" pitchFamily="2"/>
              </a:rPr>
              <a:t>Veterans Health Administration </a:t>
            </a:r>
          </a:p>
          <a:p>
            <a:pPr marL="0" marR="0" indent="0" algn="l">
              <a:lnSpc>
                <a:spcPts val="1000"/>
              </a:lnSpc>
              <a:spcBef>
                <a:spcPts val="30"/>
              </a:spcBef>
              <a:spcAft>
                <a:spcPts val="20"/>
              </a:spcAft>
            </a:pPr>
            <a:r>
              <a:rPr lang="en-US" sz="750" spc="10">
                <a:solidFill>
                  <a:srgbClr val="000000"/>
                </a:solidFill>
                <a:latin typeface="Verdana" panose="02020603050405020304" pitchFamily="2"/>
              </a:rPr>
              <a:t>Multiple Sclerosis Centers of Excellence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362585"/>
            <a:ext cx="9144000" cy="6495415"/>
          </a:xfrm>
          <a:prstGeom prst="rect">
            <a:avLst/>
          </a:prstGeom>
        </p:spPr>
      </p:pic>
      <p:sp>
        <p:nvSpPr>
          <p:cNvPr id="4" name="Text Placeholder 3"/>
          <p:cNvSpPr>
            <a:spLocks noGrp="1"/>
          </p:cNvSpPr>
          <p:nvPr>
            <p:ph type="body" idx="10"/>
          </p:nvPr>
        </p:nvSpPr>
        <p:spPr>
          <a:xfrm>
            <a:off x="509270" y="5429250"/>
            <a:ext cx="7957820" cy="556895"/>
          </a:xfrm>
          <a:prstGeom prst="rect">
            <a:avLst/>
          </a:prstGeom>
          <a:noFill/>
          <a:ln w="0" cmpd="sng">
            <a:noFill/>
            <a:prstDash val="solid"/>
          </a:ln>
        </p:spPr>
        <p:txBody>
          <a:bodyPr vert="horz" lIns="0" tIns="1270" rIns="0" bIns="0" anchor="t"/>
          <a:lstStyle/>
          <a:p>
            <a:pPr marL="0" marR="0" indent="0" algn="l">
              <a:lnSpc>
                <a:spcPts val="1400"/>
              </a:lnSpc>
              <a:spcAft>
                <a:spcPts val="0"/>
              </a:spcAft>
            </a:pPr>
            <a:r>
              <a:rPr lang="en-US" sz="1100" spc="50">
                <a:solidFill>
                  <a:srgbClr val="99773D"/>
                </a:solidFill>
                <a:latin typeface="Tahoma" panose="02020603050405020304" pitchFamily="2"/>
              </a:rPr>
              <a:t>Bagnato F, Hametner S, Pennell D, Dortch R, Dula AN, Pawate S, Smith SA, Lassmann H, Gore JC, Welch EB. 7T MRI-Histologic Correlation Study of Low Specific Absorption Rate T2-Weighted GRASE Sequences in the Detection of White Matter Involvement in Multiple Sclerosis. J Neuroimaging. 2015 </a:t>
            </a:r>
          </a:p>
        </p:txBody>
      </p:sp>
      <p:sp>
        <p:nvSpPr>
          <p:cNvPr id="5" name="Text Placeholder 4"/>
          <p:cNvSpPr>
            <a:spLocks noGrp="1"/>
          </p:cNvSpPr>
          <p:nvPr>
            <p:ph type="body" idx="10"/>
          </p:nvPr>
        </p:nvSpPr>
        <p:spPr>
          <a:xfrm>
            <a:off x="5617210" y="1068705"/>
            <a:ext cx="2661285" cy="3103880"/>
          </a:xfrm>
          <a:prstGeom prst="rect">
            <a:avLst/>
          </a:prstGeom>
          <a:noFill/>
          <a:ln w="0" cmpd="sng">
            <a:noFill/>
            <a:prstDash val="solid"/>
          </a:ln>
        </p:spPr>
        <p:txBody>
          <a:bodyPr vert="horz" lIns="0" tIns="25400" rIns="0" bIns="0" anchor="t"/>
          <a:lstStyle/>
          <a:p>
            <a:pPr marL="0" marR="0" indent="0" algn="l">
              <a:lnSpc>
                <a:spcPts val="1900"/>
              </a:lnSpc>
              <a:spcAft>
                <a:spcPts val="0"/>
              </a:spcAft>
            </a:pPr>
            <a:r>
              <a:rPr lang="en-US" sz="1800" spc="-35">
                <a:solidFill>
                  <a:srgbClr val="4E4E4E"/>
                </a:solidFill>
                <a:latin typeface="Calibri" panose="02020603050405020304" pitchFamily="2"/>
              </a:rPr>
              <a:t>Cortical demyelination </a:t>
            </a:r>
          </a:p>
          <a:p>
            <a:pPr marL="0" marR="0" indent="0" algn="l">
              <a:lnSpc>
                <a:spcPts val="1900"/>
              </a:lnSpc>
              <a:spcBef>
                <a:spcPts val="5730"/>
              </a:spcBef>
              <a:spcAft>
                <a:spcPts val="0"/>
              </a:spcAft>
            </a:pPr>
            <a:r>
              <a:rPr lang="en-US" sz="1800" spc="-35">
                <a:solidFill>
                  <a:srgbClr val="4E4E4E"/>
                </a:solidFill>
                <a:latin typeface="Calibri" panose="02020603050405020304" pitchFamily="2"/>
              </a:rPr>
              <a:t>Cortical re-myelination </a:t>
            </a:r>
          </a:p>
          <a:p>
            <a:pPr marL="0" marR="0" indent="0" algn="l">
              <a:lnSpc>
                <a:spcPts val="1900"/>
              </a:lnSpc>
              <a:spcBef>
                <a:spcPts val="5540"/>
              </a:spcBef>
              <a:spcAft>
                <a:spcPts val="0"/>
              </a:spcAft>
            </a:pPr>
            <a:r>
              <a:rPr lang="en-US" sz="1800" spc="-50">
                <a:solidFill>
                  <a:srgbClr val="4E4E4E"/>
                </a:solidFill>
                <a:latin typeface="Calibri" panose="02020603050405020304" pitchFamily="2"/>
              </a:rPr>
              <a:t>White Matter demyelination </a:t>
            </a:r>
          </a:p>
          <a:p>
            <a:pPr marL="0" marR="0" indent="0" algn="l">
              <a:lnSpc>
                <a:spcPts val="1900"/>
              </a:lnSpc>
              <a:spcBef>
                <a:spcPts val="5540"/>
              </a:spcBef>
              <a:spcAft>
                <a:spcPts val="0"/>
              </a:spcAft>
            </a:pPr>
            <a:r>
              <a:rPr lang="en-US" sz="1800" spc="-55">
                <a:solidFill>
                  <a:srgbClr val="4E4E4E"/>
                </a:solidFill>
                <a:latin typeface="Calibri" panose="02020603050405020304" pitchFamily="2"/>
              </a:rPr>
              <a:t>White Matter re-myelination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52400" y="1673225"/>
            <a:ext cx="1121410" cy="146685"/>
          </a:xfrm>
          <a:prstGeom prst="rect">
            <a:avLst/>
          </a:prstGeom>
          <a:noFill/>
          <a:ln w="0" cmpd="sng">
            <a:noFill/>
            <a:prstDash val="solid"/>
          </a:ln>
        </p:spPr>
        <p:txBody>
          <a:bodyPr vert="horz" lIns="0" tIns="0" rIns="0" bIns="0" anchor="t"/>
          <a:lstStyle/>
          <a:p>
            <a:endParaRPr/>
          </a:p>
        </p:txBody>
      </p:sp>
      <p:sp>
        <p:nvSpPr>
          <p:cNvPr id="2" name="Text Placeholder 1"/>
          <p:cNvSpPr>
            <a:spLocks noGrp="1"/>
          </p:cNvSpPr>
          <p:nvPr>
            <p:ph type="body" idx="10"/>
          </p:nvPr>
        </p:nvSpPr>
        <p:spPr>
          <a:xfrm>
            <a:off x="152400" y="685800"/>
            <a:ext cx="8930640" cy="987425"/>
          </a:xfrm>
          <a:prstGeom prst="rect">
            <a:avLst/>
          </a:prstGeom>
          <a:noFill/>
          <a:ln w="0" cmpd="sng">
            <a:noFill/>
            <a:prstDash val="solid"/>
          </a:ln>
        </p:spPr>
        <p:txBody>
          <a:bodyPr vert="horz" lIns="0" tIns="0" rIns="0" bIns="0" anchor="t"/>
          <a:lstStyle/>
          <a:p>
            <a:pPr marL="0" marR="0" indent="0" algn="ctr">
              <a:lnSpc>
                <a:spcPts val="4900"/>
              </a:lnSpc>
              <a:spcAft>
                <a:spcPts val="4065"/>
              </a:spcAft>
            </a:pPr>
            <a:r>
              <a:rPr lang="en-US" sz="3900" spc="95">
                <a:solidFill>
                  <a:srgbClr val="FFFFFF"/>
                </a:solidFill>
                <a:latin typeface="Tahoma" panose="02020603050405020304" pitchFamily="2"/>
              </a:rPr>
              <a:t>MS Clinical Course </a:t>
            </a:r>
          </a:p>
        </p:txBody>
      </p:sp>
      <p:sp>
        <p:nvSpPr>
          <p:cNvPr id="4" name="Text Placeholder 3"/>
          <p:cNvSpPr>
            <a:spLocks noGrp="1"/>
          </p:cNvSpPr>
          <p:nvPr>
            <p:ph type="body" idx="10"/>
          </p:nvPr>
        </p:nvSpPr>
        <p:spPr>
          <a:xfrm>
            <a:off x="1273810" y="1673225"/>
            <a:ext cx="7574280" cy="192405"/>
          </a:xfrm>
          <a:prstGeom prst="rect">
            <a:avLst/>
          </a:prstGeom>
          <a:noFill/>
          <a:ln w="0" cmpd="sng">
            <a:noFill/>
            <a:prstDash val="solid"/>
          </a:ln>
        </p:spPr>
        <p:txBody>
          <a:bodyPr vert="horz" lIns="0" tIns="0" rIns="0" bIns="0" anchor="t"/>
          <a:lstStyle/>
          <a:p>
            <a:pPr marL="0" marR="0" indent="0" algn="l">
              <a:lnSpc>
                <a:spcPts val="1500"/>
              </a:lnSpc>
              <a:spcAft>
                <a:spcPts val="20"/>
              </a:spcAft>
              <a:tabLst>
                <a:tab pos="1874520" algn="l"/>
                <a:tab pos="7589520" algn="r"/>
              </a:tabLst>
            </a:pPr>
            <a:r>
              <a:rPr lang="en-US" sz="1300" spc="0">
                <a:solidFill>
                  <a:srgbClr val="FFFF00"/>
                </a:solidFill>
                <a:latin typeface="Tahoma" panose="02020603050405020304" pitchFamily="2"/>
              </a:rPr>
              <a:t>Pre-clinical phase Relapsing-Remitting MS (RRMS) Secondary-Progressive MS (SPMS) </a:t>
            </a:r>
          </a:p>
        </p:txBody>
      </p:sp>
      <p:sp>
        <p:nvSpPr>
          <p:cNvPr id="5" name="Text Placeholder 4"/>
          <p:cNvSpPr>
            <a:spLocks noGrp="1"/>
          </p:cNvSpPr>
          <p:nvPr>
            <p:ph type="body" idx="10"/>
          </p:nvPr>
        </p:nvSpPr>
        <p:spPr>
          <a:xfrm>
            <a:off x="158750" y="1819910"/>
            <a:ext cx="600075" cy="2684780"/>
          </a:xfrm>
          <a:prstGeom prst="rect">
            <a:avLst/>
          </a:prstGeom>
          <a:noFill/>
          <a:ln w="0" cmpd="sng">
            <a:noFill/>
            <a:prstDash val="solid"/>
          </a:ln>
        </p:spPr>
        <p:txBody>
          <a:bodyPr vert="vert270" lIns="0" tIns="0" rIns="66675" bIns="0" anchor="t">
            <a:normAutofit fontScale="95000"/>
          </a:bodyPr>
          <a:lstStyle/>
          <a:p>
            <a:pPr marL="0" marR="0" indent="0" algn="l">
              <a:lnSpc>
                <a:spcPts val="1500"/>
              </a:lnSpc>
              <a:spcAft>
                <a:spcPts val="0"/>
              </a:spcAft>
            </a:pPr>
            <a:r>
              <a:rPr lang="en-US" sz="1950" spc="0">
                <a:solidFill>
                  <a:srgbClr val="FFFFFF"/>
                </a:solidFill>
                <a:latin typeface="Tahoma" panose="02020603050405020304" pitchFamily="2"/>
              </a:rPr>
              <a:t>EXPANDED DISABILITY </a:t>
            </a:r>
          </a:p>
          <a:p>
            <a:pPr marL="0" marR="0" indent="0" algn="l">
              <a:lnSpc>
                <a:spcPts val="1800"/>
              </a:lnSpc>
              <a:spcBef>
                <a:spcPts val="860"/>
              </a:spcBef>
              <a:spcAft>
                <a:spcPts val="0"/>
              </a:spcAft>
            </a:pPr>
            <a:r>
              <a:rPr lang="en-US" sz="1950" spc="0">
                <a:solidFill>
                  <a:srgbClr val="FFFFFF"/>
                </a:solidFill>
                <a:latin typeface="Tahoma" panose="02020603050405020304" pitchFamily="2"/>
              </a:rPr>
              <a:t>STATUS SCALE (EDSS) </a:t>
            </a:r>
          </a:p>
        </p:txBody>
      </p:sp>
      <p:graphicFrame>
        <p:nvGraphicFramePr>
          <p:cNvPr id="7" name="Table 6"/>
          <p:cNvGraphicFramePr>
            <a:graphicFrameLocks noGrp="1"/>
          </p:cNvGraphicFramePr>
          <p:nvPr/>
        </p:nvGraphicFramePr>
        <p:xfrm>
          <a:off x="880745" y="1825625"/>
          <a:ext cx="8193405" cy="4150995"/>
        </p:xfrm>
        <a:graphic>
          <a:graphicData uri="http://schemas.openxmlformats.org/drawingml/2006/table">
            <a:tbl>
              <a:tblPr/>
              <a:tblGrid>
                <a:gridCol w="2014855">
                  <a:extLst>
                    <a:ext uri="{9D8B030D-6E8A-4147-A177-3AD203B41FA5}">
                      <a16:colId xmlns:a16="http://schemas.microsoft.com/office/drawing/2014/main" val="20000"/>
                    </a:ext>
                  </a:extLst>
                </a:gridCol>
                <a:gridCol w="1910715">
                  <a:extLst>
                    <a:ext uri="{9D8B030D-6E8A-4147-A177-3AD203B41FA5}">
                      <a16:colId xmlns:a16="http://schemas.microsoft.com/office/drawing/2014/main" val="20001"/>
                    </a:ext>
                  </a:extLst>
                </a:gridCol>
                <a:gridCol w="680085">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3282950">
                  <a:extLst>
                    <a:ext uri="{9D8B030D-6E8A-4147-A177-3AD203B41FA5}">
                      <a16:colId xmlns:a16="http://schemas.microsoft.com/office/drawing/2014/main" val="20004"/>
                    </a:ext>
                  </a:extLst>
                </a:gridCol>
              </a:tblGrid>
              <a:tr h="4078605">
                <a:tc>
                  <a:txBody>
                    <a:bodyPr/>
                    <a:lstStyle/>
                    <a:p>
                      <a:pPr marL="0" marR="0" indent="0" algn="l">
                        <a:lnSpc>
                          <a:spcPct val="100000"/>
                        </a:lnSpc>
                        <a:spcBef>
                          <a:spcPts val="0"/>
                        </a:spcBef>
                        <a:spcAft>
                          <a:spcPts val="0"/>
                        </a:spcAft>
                      </a:pPr>
                      <a:r>
                        <a:rPr lang="en-US" sz="100">
                          <a:solidFill>
                            <a:srgbClr val="000000"/>
                          </a:solidFill>
                          <a:latin typeface="Tahoma" panose="02020603050405020304" pitchFamily="2"/>
                        </a:rPr>
                        <a:t> </a:t>
                      </a:r>
                    </a:p>
                  </a:txBody>
                  <a:tcPr marL="0" marR="0" marT="0" marB="0">
                    <a:lnL w="73025" cmpd="dbl">
                      <a:solidFill>
                        <a:srgbClr val="000000"/>
                      </a:solidFill>
                      <a:prstDash val="solid"/>
                    </a:lnL>
                    <a:lnR w="8890" cmpd="sng">
                      <a:solidFill>
                        <a:srgbClr val="000000"/>
                      </a:solidFill>
                      <a:prstDash val="solid"/>
                    </a:lnR>
                    <a:lnT w="8890" cmpd="sng">
                      <a:solidFill>
                        <a:srgbClr val="000000"/>
                      </a:solidFill>
                      <a:prstDash val="solid"/>
                    </a:lnT>
                    <a:lnB w="33655" cmpd="sng">
                      <a:solidFill>
                        <a:srgbClr val="000000"/>
                      </a:solidFill>
                      <a:prstDash val="solid"/>
                    </a:lnB>
                    <a:solidFill>
                      <a:srgbClr val="0E1727"/>
                    </a:solidFill>
                  </a:tcPr>
                </a:tc>
                <a:tc>
                  <a:txBody>
                    <a:bodyPr/>
                    <a:lstStyle/>
                    <a:p>
                      <a:pPr marL="0" marR="0" indent="0" algn="l">
                        <a:lnSpc>
                          <a:spcPct val="100000"/>
                        </a:lnSpc>
                        <a:spcBef>
                          <a:spcPts val="0"/>
                        </a:spcBef>
                        <a:spcAft>
                          <a:spcPts val="0"/>
                        </a:spcAft>
                      </a:pPr>
                      <a:r>
                        <a:rPr lang="en-US" sz="100">
                          <a:solidFill>
                            <a:srgbClr val="000000"/>
                          </a:solidFill>
                          <a:latin typeface="Tahoma" panose="02020603050405020304" pitchFamily="2"/>
                        </a:rPr>
                        <a:t> </a:t>
                      </a:r>
                    </a:p>
                  </a:txBody>
                  <a:tcPr marL="0" marR="0" marT="0" marB="0">
                    <a:lnL w="8890" cmpd="sng">
                      <a:solidFill>
                        <a:srgbClr val="000000"/>
                      </a:solidFill>
                      <a:prstDash val="solid"/>
                    </a:lnL>
                    <a:lnR w="33655" cmpd="sng">
                      <a:solidFill>
                        <a:srgbClr val="000000"/>
                      </a:solidFill>
                      <a:prstDash val="solid"/>
                    </a:lnR>
                    <a:lnT w="8890" cmpd="sng">
                      <a:solidFill>
                        <a:srgbClr val="000000"/>
                      </a:solidFill>
                      <a:prstDash val="solid"/>
                    </a:lnT>
                    <a:lnB w="33655" cmpd="sng">
                      <a:solidFill>
                        <a:srgbClr val="000000"/>
                      </a:solidFill>
                      <a:prstDash val="solid"/>
                    </a:lnB>
                    <a:solidFill>
                      <a:srgbClr val="0E1727"/>
                    </a:solidFill>
                  </a:tcPr>
                </a:tc>
                <a:tc>
                  <a:txBody>
                    <a:bodyPr/>
                    <a:lstStyle/>
                    <a:p>
                      <a:pPr marL="0" marR="0" indent="0" algn="l">
                        <a:lnSpc>
                          <a:spcPct val="100000"/>
                        </a:lnSpc>
                        <a:spcBef>
                          <a:spcPts val="0"/>
                        </a:spcBef>
                        <a:spcAft>
                          <a:spcPts val="0"/>
                        </a:spcAft>
                      </a:pPr>
                      <a:r>
                        <a:rPr lang="en-US" sz="100">
                          <a:solidFill>
                            <a:srgbClr val="000000"/>
                          </a:solidFill>
                          <a:latin typeface="Tahoma" panose="02020603050405020304" pitchFamily="2"/>
                        </a:rPr>
                        <a:t> </a:t>
                      </a:r>
                    </a:p>
                  </a:txBody>
                  <a:tcPr marL="0" marR="0" marT="0" marB="0">
                    <a:lnL w="33655" cmpd="sng">
                      <a:solidFill>
                        <a:srgbClr val="000000"/>
                      </a:solidFill>
                      <a:prstDash val="solid"/>
                    </a:lnL>
                    <a:lnR w="8890" cmpd="sng">
                      <a:solidFill>
                        <a:srgbClr val="000000"/>
                      </a:solidFill>
                      <a:prstDash val="solid"/>
                    </a:lnR>
                    <a:lnT w="8890" cmpd="sng">
                      <a:solidFill>
                        <a:srgbClr val="000000"/>
                      </a:solidFill>
                      <a:prstDash val="solid"/>
                    </a:lnT>
                    <a:lnB w="33655" cmpd="sng">
                      <a:solidFill>
                        <a:srgbClr val="000000"/>
                      </a:solidFill>
                      <a:prstDash val="solid"/>
                    </a:lnB>
                    <a:solidFill>
                      <a:srgbClr val="0E1727"/>
                    </a:solidFill>
                  </a:tcPr>
                </a:tc>
                <a:tc>
                  <a:txBody>
                    <a:bodyPr/>
                    <a:lstStyle/>
                    <a:p>
                      <a:pPr marL="0" marR="0" indent="0" algn="l">
                        <a:lnSpc>
                          <a:spcPct val="100000"/>
                        </a:lnSpc>
                        <a:spcBef>
                          <a:spcPts val="0"/>
                        </a:spcBef>
                        <a:spcAft>
                          <a:spcPts val="0"/>
                        </a:spcAft>
                      </a:pPr>
                      <a:r>
                        <a:rPr lang="en-US" sz="100">
                          <a:solidFill>
                            <a:srgbClr val="000000"/>
                          </a:solidFill>
                          <a:latin typeface="Tahoma" panose="02020603050405020304" pitchFamily="2"/>
                        </a:rPr>
                        <a:t>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33655" cmpd="sng">
                      <a:solidFill>
                        <a:srgbClr val="000000"/>
                      </a:solidFill>
                      <a:prstDash val="solid"/>
                    </a:lnB>
                    <a:solidFill>
                      <a:srgbClr val="192946"/>
                    </a:solidFill>
                  </a:tcPr>
                </a:tc>
                <a:tc>
                  <a:txBody>
                    <a:bodyPr/>
                    <a:lstStyle/>
                    <a:p>
                      <a:pPr marL="685800" marR="0" indent="0" algn="l">
                        <a:lnSpc>
                          <a:spcPts val="2200"/>
                        </a:lnSpc>
                        <a:spcBef>
                          <a:spcPts val="15465"/>
                        </a:spcBef>
                        <a:spcAft>
                          <a:spcPts val="12180"/>
                        </a:spcAft>
                      </a:pPr>
                      <a:r>
                        <a:rPr lang="en-US" sz="1450" spc="0">
                          <a:solidFill>
                            <a:srgbClr val="FFFFFF"/>
                          </a:solidFill>
                          <a:latin typeface="Tahoma" panose="02020603050405020304" pitchFamily="2"/>
                        </a:rPr>
                        <a:t>Brain volume decreases &amp; chronic lesions increases </a:t>
                      </a:r>
                    </a:p>
                  </a:txBody>
                  <a:tcPr marL="0" marR="0" marT="0" marB="0">
                    <a:lnL w="8890" cmpd="sng">
                      <a:solidFill>
                        <a:srgbClr val="000000"/>
                      </a:solidFill>
                      <a:prstDash val="solid"/>
                    </a:lnL>
                    <a:lnR w="8890" cmpd="sng">
                      <a:solidFill>
                        <a:srgbClr val="000000"/>
                      </a:solidFill>
                      <a:prstDash val="solid"/>
                    </a:lnR>
                    <a:lnT w="8890" cmpd="sng">
                      <a:solidFill>
                        <a:srgbClr val="000000"/>
                      </a:solidFill>
                      <a:prstDash val="solid"/>
                    </a:lnT>
                    <a:lnB w="33655" cmpd="sng">
                      <a:solidFill>
                        <a:srgbClr val="000000"/>
                      </a:solidFill>
                      <a:prstDash val="solid"/>
                    </a:lnB>
                    <a:solidFill>
                      <a:srgbClr val="0E1727"/>
                    </a:solidFill>
                  </a:tcPr>
                </a:tc>
                <a:extLst>
                  <a:ext uri="{0D108BD9-81ED-4DB2-BD59-A6C34878D82A}">
                    <a16:rowId xmlns:a16="http://schemas.microsoft.com/office/drawing/2014/main" val="10000"/>
                  </a:ext>
                </a:extLst>
              </a:tr>
            </a:tbl>
          </a:graphicData>
        </a:graphic>
      </p:graphicFrame>
      <p:sp>
        <p:nvSpPr>
          <p:cNvPr id="8" name="Text Placeholder 7"/>
          <p:cNvSpPr>
            <a:spLocks noGrp="1"/>
          </p:cNvSpPr>
          <p:nvPr>
            <p:ph type="body" idx="10"/>
          </p:nvPr>
        </p:nvSpPr>
        <p:spPr>
          <a:xfrm>
            <a:off x="202565" y="5290820"/>
            <a:ext cx="521970" cy="290830"/>
          </a:xfrm>
          <a:prstGeom prst="rect">
            <a:avLst/>
          </a:prstGeom>
          <a:noFill/>
          <a:ln w="0" cmpd="sng">
            <a:noFill/>
            <a:prstDash val="solid"/>
          </a:ln>
        </p:spPr>
        <p:txBody>
          <a:bodyPr vert="horz" lIns="0" tIns="4445" rIns="0" bIns="0" anchor="t"/>
          <a:lstStyle/>
          <a:p>
            <a:pPr marL="0" marR="0" indent="0" algn="l">
              <a:lnSpc>
                <a:spcPts val="2200"/>
              </a:lnSpc>
              <a:spcAft>
                <a:spcPts val="0"/>
              </a:spcAft>
            </a:pPr>
            <a:r>
              <a:rPr lang="en-US" sz="1900" spc="0">
                <a:solidFill>
                  <a:srgbClr val="FFCC99"/>
                </a:solidFill>
                <a:latin typeface="Tahoma" panose="02020603050405020304" pitchFamily="2"/>
              </a:rPr>
              <a:t>MRI </a:t>
            </a:r>
          </a:p>
        </p:txBody>
      </p:sp>
      <p:sp>
        <p:nvSpPr>
          <p:cNvPr id="9" name="Text Placeholder 8"/>
          <p:cNvSpPr>
            <a:spLocks noGrp="1"/>
          </p:cNvSpPr>
          <p:nvPr>
            <p:ph type="body" idx="10"/>
          </p:nvPr>
        </p:nvSpPr>
        <p:spPr>
          <a:xfrm>
            <a:off x="152400" y="5976620"/>
            <a:ext cx="8915400" cy="360680"/>
          </a:xfrm>
          <a:prstGeom prst="rect">
            <a:avLst/>
          </a:prstGeom>
          <a:noFill/>
          <a:ln w="0" cmpd="sng">
            <a:noFill/>
            <a:prstDash val="solid"/>
          </a:ln>
        </p:spPr>
        <p:txBody>
          <a:bodyPr vert="horz" lIns="0" tIns="4445" rIns="0" bIns="0" anchor="t"/>
          <a:lstStyle/>
          <a:p>
            <a:pPr marL="0" marR="0" indent="0" algn="ctr">
              <a:lnSpc>
                <a:spcPts val="2300"/>
              </a:lnSpc>
              <a:spcAft>
                <a:spcPts val="545"/>
              </a:spcAft>
            </a:pPr>
            <a:r>
              <a:rPr lang="en-US" sz="1900" spc="0">
                <a:solidFill>
                  <a:srgbClr val="FFFFFF"/>
                </a:solidFill>
                <a:latin typeface="Tahoma" panose="02020603050405020304" pitchFamily="2"/>
              </a:rPr>
              <a:t>TIME </a:t>
            </a:r>
          </a:p>
        </p:txBody>
      </p:sp>
      <p:cxnSp>
        <p:nvCxnSpPr>
          <p:cNvPr id="10" name="Straight Connector 9"/>
          <p:cNvCxnSpPr/>
          <p:nvPr/>
        </p:nvCxnSpPr>
        <p:spPr>
          <a:xfrm>
            <a:off x="152400" y="6324600"/>
            <a:ext cx="8843010" cy="0"/>
          </a:xfrm>
          <a:prstGeom prst="line">
            <a:avLst/>
          </a:prstGeom>
          <a:ln w="18415" cmpd="sng">
            <a:solidFill>
              <a:srgbClr val="808080"/>
            </a:solidFill>
          </a:ln>
        </p:spPr>
      </p:cxnSp>
      <p:cxnSp>
        <p:nvCxnSpPr>
          <p:cNvPr id="11" name="Straight Connector 10"/>
          <p:cNvCxnSpPr/>
          <p:nvPr/>
        </p:nvCxnSpPr>
        <p:spPr>
          <a:xfrm>
            <a:off x="0" y="6104890"/>
            <a:ext cx="9144635" cy="0"/>
          </a:xfrm>
          <a:prstGeom prst="line">
            <a:avLst/>
          </a:prstGeom>
          <a:ln w="6350" cmpd="sng">
            <a:solidFill>
              <a:srgbClr val="E0D7D9"/>
            </a:solidFill>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idx="10"/>
          </p:nvPr>
        </p:nvSpPr>
        <p:spPr>
          <a:xfrm>
            <a:off x="210185" y="1885950"/>
            <a:ext cx="6876415" cy="308610"/>
          </a:xfrm>
          <a:prstGeom prst="rect">
            <a:avLst/>
          </a:prstGeom>
          <a:noFill/>
          <a:ln w="0" cmpd="sng">
            <a:noFill/>
            <a:prstDash val="solid"/>
          </a:ln>
        </p:spPr>
        <p:txBody>
          <a:bodyPr vert="horz" lIns="0" tIns="0" rIns="0" bIns="0" anchor="t"/>
          <a:lstStyle/>
          <a:p>
            <a:pPr marL="0" marR="0" indent="0" algn="l">
              <a:lnSpc>
                <a:spcPts val="2400"/>
              </a:lnSpc>
              <a:spcAft>
                <a:spcPts val="25"/>
              </a:spcAft>
              <a:tabLst>
                <a:tab pos="6903720" algn="r"/>
              </a:tabLst>
            </a:pPr>
            <a:r>
              <a:rPr lang="en-US" sz="1750" spc="0">
                <a:solidFill>
                  <a:srgbClr val="1B24DB"/>
                </a:solidFill>
                <a:latin typeface="Tahoma" panose="02020603050405020304" pitchFamily="2"/>
              </a:rPr>
              <a:t>Complement factors Antibodies Toxic products </a:t>
            </a:r>
          </a:p>
        </p:txBody>
      </p:sp>
      <p:sp>
        <p:nvSpPr>
          <p:cNvPr id="5" name="Text Placeholder 4"/>
          <p:cNvSpPr>
            <a:spLocks noGrp="1"/>
          </p:cNvSpPr>
          <p:nvPr>
            <p:ph type="body" idx="10"/>
          </p:nvPr>
        </p:nvSpPr>
        <p:spPr>
          <a:xfrm>
            <a:off x="3151505" y="2900680"/>
            <a:ext cx="1435735" cy="311150"/>
          </a:xfrm>
          <a:prstGeom prst="rect">
            <a:avLst/>
          </a:prstGeom>
          <a:noFill/>
          <a:ln w="0" cmpd="sng">
            <a:noFill/>
            <a:prstDash val="solid"/>
          </a:ln>
        </p:spPr>
        <p:txBody>
          <a:bodyPr vert="horz" lIns="0" tIns="0" rIns="0" bIns="0" anchor="t"/>
          <a:lstStyle/>
          <a:p>
            <a:pPr marL="0" marR="0" indent="0" algn="l">
              <a:lnSpc>
                <a:spcPts val="2400"/>
              </a:lnSpc>
              <a:spcAft>
                <a:spcPts val="45"/>
              </a:spcAft>
            </a:pPr>
            <a:r>
              <a:rPr lang="en-US" sz="2050" spc="-30">
                <a:solidFill>
                  <a:srgbClr val="FF222E"/>
                </a:solidFill>
                <a:latin typeface="Arial" panose="02020603050405020304" pitchFamily="2"/>
              </a:rPr>
              <a:t>IFN-gamma </a:t>
            </a:r>
          </a:p>
        </p:txBody>
      </p:sp>
      <p:sp>
        <p:nvSpPr>
          <p:cNvPr id="6" name="Text Placeholder 5"/>
          <p:cNvSpPr>
            <a:spLocks noGrp="1"/>
          </p:cNvSpPr>
          <p:nvPr>
            <p:ph type="body" idx="10"/>
          </p:nvPr>
        </p:nvSpPr>
        <p:spPr>
          <a:xfrm>
            <a:off x="514985" y="3357880"/>
            <a:ext cx="2861945" cy="521335"/>
          </a:xfrm>
          <a:prstGeom prst="rect">
            <a:avLst/>
          </a:prstGeom>
          <a:noFill/>
          <a:ln w="0" cmpd="sng">
            <a:noFill/>
            <a:prstDash val="solid"/>
          </a:ln>
        </p:spPr>
        <p:txBody>
          <a:bodyPr vert="horz" lIns="0" tIns="0" rIns="0" bIns="0" anchor="t"/>
          <a:lstStyle/>
          <a:p>
            <a:pPr marL="0" marR="0" indent="0" algn="r">
              <a:lnSpc>
                <a:spcPts val="2000"/>
              </a:lnSpc>
              <a:spcAft>
                <a:spcPts val="0"/>
              </a:spcAft>
            </a:pPr>
            <a:r>
              <a:rPr lang="en-US" sz="2050" spc="0">
                <a:solidFill>
                  <a:srgbClr val="FF222E"/>
                </a:solidFill>
                <a:latin typeface="Arial" panose="02020603050405020304" pitchFamily="2"/>
              </a:rPr>
              <a:t>TNF-alpha </a:t>
            </a:r>
          </a:p>
          <a:p>
            <a:pPr marL="0" marR="0" indent="0" algn="l">
              <a:lnSpc>
                <a:spcPts val="2100"/>
              </a:lnSpc>
              <a:spcBef>
                <a:spcPts val="0"/>
              </a:spcBef>
              <a:spcAft>
                <a:spcPts val="45"/>
              </a:spcAft>
            </a:pPr>
            <a:r>
              <a:rPr lang="en-US" sz="2050" spc="55">
                <a:solidFill>
                  <a:srgbClr val="24DD1F"/>
                </a:solidFill>
                <a:latin typeface="Arial" panose="02020603050405020304" pitchFamily="2"/>
              </a:rPr>
              <a:t>Macrophages </a:t>
            </a:r>
          </a:p>
        </p:txBody>
      </p:sp>
      <p:sp>
        <p:nvSpPr>
          <p:cNvPr id="7" name="Text Placeholder 6"/>
          <p:cNvSpPr>
            <a:spLocks noGrp="1"/>
          </p:cNvSpPr>
          <p:nvPr>
            <p:ph type="body" idx="10"/>
          </p:nvPr>
        </p:nvSpPr>
        <p:spPr>
          <a:xfrm>
            <a:off x="5528945" y="3576320"/>
            <a:ext cx="619125"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1B24DB"/>
                </a:solidFill>
                <a:latin typeface="Tahoma" panose="02020603050405020304" pitchFamily="2"/>
              </a:rPr>
              <a:t>T-cells </a:t>
            </a:r>
          </a:p>
        </p:txBody>
      </p:sp>
      <p:sp>
        <p:nvSpPr>
          <p:cNvPr id="8" name="Text Placeholder 7"/>
          <p:cNvSpPr>
            <a:spLocks noGrp="1"/>
          </p:cNvSpPr>
          <p:nvPr>
            <p:ph type="body" idx="10"/>
          </p:nvPr>
        </p:nvSpPr>
        <p:spPr>
          <a:xfrm>
            <a:off x="1051560" y="4414520"/>
            <a:ext cx="640080"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FF222E"/>
                </a:solidFill>
                <a:latin typeface="Tahoma" panose="02020603050405020304" pitchFamily="2"/>
              </a:rPr>
              <a:t>B-cells </a:t>
            </a:r>
          </a:p>
        </p:txBody>
      </p:sp>
      <p:sp>
        <p:nvSpPr>
          <p:cNvPr id="9" name="Text Placeholder 8"/>
          <p:cNvSpPr>
            <a:spLocks noGrp="1"/>
          </p:cNvSpPr>
          <p:nvPr>
            <p:ph type="body" idx="10"/>
          </p:nvPr>
        </p:nvSpPr>
        <p:spPr>
          <a:xfrm>
            <a:off x="3928745" y="4566920"/>
            <a:ext cx="619125" cy="27686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650" spc="-45">
                <a:solidFill>
                  <a:srgbClr val="1B24DB"/>
                </a:solidFill>
                <a:latin typeface="Tahoma" panose="02020603050405020304" pitchFamily="2"/>
              </a:rPr>
              <a:t>T-cells </a:t>
            </a:r>
          </a:p>
        </p:txBody>
      </p:sp>
      <p:sp>
        <p:nvSpPr>
          <p:cNvPr id="10" name="Text Placeholder 9"/>
          <p:cNvSpPr>
            <a:spLocks noGrp="1"/>
          </p:cNvSpPr>
          <p:nvPr>
            <p:ph type="body" idx="10"/>
          </p:nvPr>
        </p:nvSpPr>
        <p:spPr>
          <a:xfrm>
            <a:off x="4957445" y="5066665"/>
            <a:ext cx="524510"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170">
                <a:solidFill>
                  <a:srgbClr val="FF222E"/>
                </a:solidFill>
                <a:latin typeface="Tahoma" panose="02020603050405020304" pitchFamily="2"/>
              </a:rPr>
              <a:t>BBB </a:t>
            </a:r>
          </a:p>
        </p:txBody>
      </p:sp>
      <p:sp>
        <p:nvSpPr>
          <p:cNvPr id="11" name="Text Placeholder 10"/>
          <p:cNvSpPr>
            <a:spLocks noGrp="1"/>
          </p:cNvSpPr>
          <p:nvPr>
            <p:ph type="body" idx="10"/>
          </p:nvPr>
        </p:nvSpPr>
        <p:spPr>
          <a:xfrm>
            <a:off x="219710" y="5535930"/>
            <a:ext cx="2453640" cy="27940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650" spc="45">
                <a:solidFill>
                  <a:srgbClr val="1B24DB"/>
                </a:solidFill>
                <a:latin typeface="Tahoma" panose="02020603050405020304" pitchFamily="2"/>
              </a:rPr>
              <a:t>Peripheral compartment </a:t>
            </a:r>
          </a:p>
        </p:txBody>
      </p:sp>
      <p:sp>
        <p:nvSpPr>
          <p:cNvPr id="12" name="Text Placeholder 11"/>
          <p:cNvSpPr>
            <a:spLocks noGrp="1"/>
          </p:cNvSpPr>
          <p:nvPr>
            <p:ph type="body" idx="10"/>
          </p:nvPr>
        </p:nvSpPr>
        <p:spPr>
          <a:xfrm>
            <a:off x="3852545" y="5786120"/>
            <a:ext cx="619125" cy="27686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650" spc="-45">
                <a:solidFill>
                  <a:srgbClr val="1B24DB"/>
                </a:solidFill>
                <a:latin typeface="Tahoma" panose="02020603050405020304" pitchFamily="2"/>
              </a:rPr>
              <a:t>T-cells </a:t>
            </a:r>
          </a:p>
        </p:txBody>
      </p:sp>
    </p:spTree>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AAA17441075E469833C8AD797131FC" ma:contentTypeVersion="18" ma:contentTypeDescription="Create a new document." ma:contentTypeScope="" ma:versionID="3fac22398924e6492a34165618e1d6a9">
  <xsd:schema xmlns:xsd="http://www.w3.org/2001/XMLSchema" xmlns:xs="http://www.w3.org/2001/XMLSchema" xmlns:p="http://schemas.microsoft.com/office/2006/metadata/properties" xmlns:ns2="1b0f3d7d-c843-496b-b3d2-4f1419bb44d7" xmlns:ns3="4144f6a5-e3a2-484d-9ecf-4b2ed24e3b2c" targetNamespace="http://schemas.microsoft.com/office/2006/metadata/properties" ma:root="true" ma:fieldsID="019078d0a07b7119eff1482834b89006" ns2:_="" ns3:_="">
    <xsd:import namespace="1b0f3d7d-c843-496b-b3d2-4f1419bb44d7"/>
    <xsd:import namespace="4144f6a5-e3a2-484d-9ecf-4b2ed24e3b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0f3d7d-c843-496b-b3d2-4f1419bb44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e338b5-23ad-486c-98c0-77a984379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4f6a5-e3a2-484d-9ecf-4b2ed24e3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edf2f5-81ae-4e09-8eec-05131d6984c1}" ma:internalName="TaxCatchAll" ma:showField="CatchAllData" ma:web="4144f6a5-e3a2-484d-9ecf-4b2ed24e3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0f3d7d-c843-496b-b3d2-4f1419bb44d7">
      <Terms xmlns="http://schemas.microsoft.com/office/infopath/2007/PartnerControls"/>
    </lcf76f155ced4ddcb4097134ff3c332f>
    <TaxCatchAll xmlns="4144f6a5-e3a2-484d-9ecf-4b2ed24e3b2c" xsi:nil="true"/>
  </documentManagement>
</p:properties>
</file>

<file path=customXml/itemProps1.xml><?xml version="1.0" encoding="utf-8"?>
<ds:datastoreItem xmlns:ds="http://schemas.openxmlformats.org/officeDocument/2006/customXml" ds:itemID="{E73A3F2F-C89D-4844-9F2A-0F82BF774C1D}"/>
</file>

<file path=customXml/itemProps2.xml><?xml version="1.0" encoding="utf-8"?>
<ds:datastoreItem xmlns:ds="http://schemas.openxmlformats.org/officeDocument/2006/customXml" ds:itemID="{5059E269-C290-463B-99B4-C378317EAF07}"/>
</file>

<file path=customXml/itemProps3.xml><?xml version="1.0" encoding="utf-8"?>
<ds:datastoreItem xmlns:ds="http://schemas.openxmlformats.org/officeDocument/2006/customXml" ds:itemID="{BCF1D5AA-5A33-41E3-8618-B5F0C3BEEBFA}"/>
</file>

<file path=docProps/app.xml><?xml version="1.0" encoding="utf-8"?>
<Properties xmlns="http://schemas.openxmlformats.org/officeDocument/2006/extended-properties" xmlns:vt="http://schemas.openxmlformats.org/officeDocument/2006/docPropsVTypes">
  <TotalTime>4</TotalTime>
  <Words>1841</Words>
  <Application>Microsoft Office PowerPoint</Application>
  <PresentationFormat>On-screen Show (4:3)</PresentationFormat>
  <Paragraphs>216</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 Narrow</vt:lpstr>
      <vt:lpstr>Calibri</vt:lpstr>
      <vt:lpstr>Calibri Light</vt:lpstr>
      <vt:lpstr>Corbel</vt:lpstr>
      <vt:lpstr>Garamond</vt:lpstr>
      <vt:lpstr>Palatino Linotype</vt:lpstr>
      <vt:lpstr>Symbol</vt:lpstr>
      <vt:lpstr>Tahoma</vt:lpstr>
      <vt:lpstr>Times New Roman</vt:lpstr>
      <vt:lpstr>Verdana</vt:lpstr>
      <vt:lpstr>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Lauren Sinclair</cp:lastModifiedBy>
  <cp:revision>2</cp:revision>
  <dcterms:created xsi:type="dcterms:W3CDTF">2023-12-19T16:20:41Z</dcterms:created>
  <dcterms:modified xsi:type="dcterms:W3CDTF">2023-12-19T22:20:11Z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0x0101000FAAA17441075E469833C8AD797131FC</vt:lpwstr>
  </property>
  <property fmtid="{D5CDD505-2E9C-101B-9397-08002B2CF9AE}" pid="3" name="MediaServiceImageTags">
    <vt:lpwstr/>
  </property>
</Properties>
</file>