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269" r:id="rId7"/>
    <p:sldId id="276" r:id="rId8"/>
    <p:sldId id="270" r:id="rId9"/>
    <p:sldId id="274" r:id="rId10"/>
    <p:sldId id="275" r:id="rId11"/>
    <p:sldId id="278" r:id="rId12"/>
    <p:sldId id="281" r:id="rId13"/>
    <p:sldId id="283" r:id="rId14"/>
    <p:sldId id="282" r:id="rId15"/>
    <p:sldId id="288" r:id="rId16"/>
    <p:sldId id="286" r:id="rId17"/>
    <p:sldId id="280" r:id="rId18"/>
    <p:sldId id="284" r:id="rId19"/>
    <p:sldId id="290" r:id="rId20"/>
    <p:sldId id="287" r:id="rId21"/>
    <p:sldId id="292" r:id="rId22"/>
    <p:sldId id="291" r:id="rId23"/>
    <p:sldId id="271" r:id="rId24"/>
    <p:sldId id="272" r:id="rId25"/>
    <p:sldId id="273" r:id="rId26"/>
    <p:sldId id="301" r:id="rId27"/>
    <p:sldId id="297" r:id="rId28"/>
    <p:sldId id="300" r:id="rId29"/>
    <p:sldId id="298" r:id="rId30"/>
    <p:sldId id="299" r:id="rId31"/>
    <p:sldId id="2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73777"/>
    <a:srgbClr val="2F5091"/>
    <a:srgbClr val="171347"/>
    <a:srgbClr val="98C759"/>
    <a:srgbClr val="258FAE"/>
    <a:srgbClr val="8CC15F"/>
    <a:srgbClr val="A0CD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1354"/>
    <p:restoredTop sz="95699" autoAdjust="0"/>
  </p:normalViewPr>
  <p:slideViewPr>
    <p:cSldViewPr snapToGrid="0">
      <p:cViewPr varScale="1">
        <p:scale>
          <a:sx n="66" d="100"/>
          <a:sy n="66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1CCD1-E53E-4672-A7FD-C8ED463F10C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1BE5B-A143-441B-9D82-6371C7365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1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1BE5B-A143-441B-9D82-6371C7365C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12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="" xmlns:a16="http://schemas.microsoft.com/office/drawing/2014/main" id="{73760D1A-4C9F-417F-83E5-4F6AD2A5F1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59399" y="8522608"/>
            <a:ext cx="2875359" cy="44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04" tIns="44652" rIns="89304" bIns="44652" anchor="b"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90E63A-CAC0-4191-AD74-454E84FD2A3C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="" xmlns:a16="http://schemas.microsoft.com/office/drawing/2014/main" id="{3391F267-414C-4FC6-950A-98E4B218D9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="" xmlns:a16="http://schemas.microsoft.com/office/drawing/2014/main" id="{F12BFAD2-6640-41B3-B061-17CE16691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387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9DDF74-67BC-46AC-A351-D66133826E6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="" xmlns:a16="http://schemas.microsoft.com/office/drawing/2014/main" id="{5309A100-6B72-43AB-8A64-A467B89953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02756" indent="-270291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81164" indent="-216233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13629" indent="-216233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946095" indent="-216233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378560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811026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243491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675957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E05AF17-BB37-4FA8-B710-725AA085C73A}" type="slidenum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defRPr/>
              </a:pPr>
              <a:t>14</a:t>
            </a:fld>
            <a:endParaRPr lang="en-US" alt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="" xmlns:a16="http://schemas.microsoft.com/office/drawing/2014/main" id="{7ABFA4CA-5191-4B7B-AF7A-1D903A15A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="" xmlns:a16="http://schemas.microsoft.com/office/drawing/2014/main" id="{6D119377-5B79-4558-99C5-AF24B74D5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924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E44B98-DD76-471E-B9CE-B8F68B7D375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n-US" dirty="0">
                <a:latin typeface="Arial" charset="0"/>
                <a:cs typeface="Arial" charset="0"/>
              </a:rPr>
              <a:t>β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383838"/>
                </a:solidFill>
                <a:effectLst/>
                <a:latin typeface="-apple-system"/>
              </a:rPr>
              <a:t>a Instrumental ADL refer to preparing meals, shopping for groceries or clothes, using the telephone, managing money, etc.</a:t>
            </a:r>
          </a:p>
          <a:p>
            <a:pPr algn="l"/>
            <a:r>
              <a:rPr lang="en-US" b="0" i="0" dirty="0">
                <a:solidFill>
                  <a:srgbClr val="383838"/>
                </a:solidFill>
                <a:effectLst/>
                <a:latin typeface="-apple-system"/>
              </a:rPr>
              <a:t>b Self care ADL refer to bathing, dressing and undressing, feeding self, using the toilet, taking medications, and not bedridden.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F3093-F9CF-40F8-851F-7586F9FE86B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4221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FD68C2-CDEB-4213-8A76-0735B1F714B4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EED8B4-3FF7-4A94-8B6B-9C5993B907CC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0E9A83-5EAA-45C8-A4FF-EE308156441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BE5B-A143-441B-9D82-6371C7365CD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BE5B-A143-441B-9D82-6371C7365CD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601B6A-DF6E-4259-B660-42D72048DA6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BE5B-A143-441B-9D82-6371C7365CD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45B698-337E-433D-8395-4EBE0344663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274ACE-EF13-48CB-B78F-B0BA217FE28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24ECE6-EB32-458A-87ED-9AE66E058DA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BD6DCB-7840-404B-BC87-0D549B8FA5E3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  <a:defRPr/>
            </a:pPr>
            <a:fld id="{52EF3093-F9CF-40F8-851F-7586F9FE86B7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defTabSz="864931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="" xmlns:a16="http://schemas.microsoft.com/office/drawing/2014/main" id="{1EE8CE35-15BB-4BDE-96A5-9495C3A51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02756" indent="-270291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81164" indent="-216233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13629" indent="-216233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946095" indent="-216233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378560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811026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243491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675957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59CA16-D8B8-48EE-B8FE-CCE9CACA23B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="" xmlns:a16="http://schemas.microsoft.com/office/drawing/2014/main" id="{CA96005F-9138-4F0F-B8C0-2F2F180970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="" xmlns:a16="http://schemas.microsoft.com/office/drawing/2014/main" id="{1DC2994C-A725-4889-8695-EAABC5C6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884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="" xmlns:a16="http://schemas.microsoft.com/office/drawing/2014/main" id="{6BF68412-BBF3-4BA6-BF27-E14F86B05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02756" indent="-270291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81164" indent="-216233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13629" indent="-216233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946095" indent="-216233" defTabSz="89346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378560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811026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243491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675957" indent="-216233" defTabSz="8934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28BF86-6BDC-41FF-8277-9E4CF88982F8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="" xmlns:a16="http://schemas.microsoft.com/office/drawing/2014/main" id="{972AF5EB-93CD-4B17-8ACF-8A3F6B6CB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="" xmlns:a16="http://schemas.microsoft.com/office/drawing/2014/main" id="{ACCD2E5B-EB1D-446B-ABF0-34D3AA857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DFE97-D061-93FC-1EE5-09BCCFD37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06E960-C94D-CDAB-CE61-C55B059FD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D0B611-8ABF-8090-A876-3C70C684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CCCC-9E4E-48A4-BCAD-C46FB705B915}" type="datetime1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5A289A-C03F-41CD-BBD7-2D69A524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808453-FFEC-CF1F-465F-B3D0C191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027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D668E-022B-2D88-4ED1-390A1551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BE9E3A-A98F-0D4D-0D68-42DD2EAA9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C8CEBE-B4C4-6012-36CB-EB37B1CA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E-8618-404E-B790-D3EFE0136126}" type="datetime1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58C1A6-FE03-BE8A-1417-F7D7C08C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2C4227-AA77-FABC-1119-09F4343A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255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41C9C-D971-BA07-1C6F-29943BE5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1DD2E0B-7485-B1D3-4E12-92A50127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FB7-70DA-4DB7-A660-A328D5A4235E}" type="datetime1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94C21B-8B6A-DCD5-132D-BE8FDCA3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9DCB18-FB00-2BAC-0D19-20EEE18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828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157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B7047AF-5CB2-A0D2-9DFF-26D97B5A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DC775C-1056-9FB0-C58E-6CD0EB074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8DD618-C153-DF0B-E9F8-BBCDBE315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0435-7E63-45B2-A752-F212B0B91519}" type="datetime1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D67EA4-11AE-F369-2DA5-55AF97668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2C1396-6EA1-E9BA-475A-6772D252C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52CD-6370-0749-B443-35EAB8823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7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3235F5D9-3BBA-DEBC-0B0E-726ED1817ED7}"/>
              </a:ext>
            </a:extLst>
          </p:cNvPr>
          <p:cNvSpPr/>
          <p:nvPr/>
        </p:nvSpPr>
        <p:spPr>
          <a:xfrm>
            <a:off x="-231574" y="-23751"/>
            <a:ext cx="7082317" cy="7030193"/>
          </a:xfrm>
          <a:custGeom>
            <a:avLst/>
            <a:gdLst>
              <a:gd name="connsiteX0" fmla="*/ 7006442 w 8823367"/>
              <a:gd name="connsiteY0" fmla="*/ 6887689 h 7030193"/>
              <a:gd name="connsiteX1" fmla="*/ 0 w 8823367"/>
              <a:gd name="connsiteY1" fmla="*/ 6887689 h 7030193"/>
              <a:gd name="connsiteX2" fmla="*/ 0 w 8823367"/>
              <a:gd name="connsiteY2" fmla="*/ 7030193 h 7030193"/>
              <a:gd name="connsiteX3" fmla="*/ 0 w 8823367"/>
              <a:gd name="connsiteY3" fmla="*/ 0 h 7030193"/>
              <a:gd name="connsiteX4" fmla="*/ 486889 w 8823367"/>
              <a:gd name="connsiteY4" fmla="*/ 0 h 7030193"/>
              <a:gd name="connsiteX5" fmla="*/ 7422078 w 8823367"/>
              <a:gd name="connsiteY5" fmla="*/ 0 h 7030193"/>
              <a:gd name="connsiteX6" fmla="*/ 8823367 w 8823367"/>
              <a:gd name="connsiteY6" fmla="*/ 1401289 h 7030193"/>
              <a:gd name="connsiteX7" fmla="*/ 8823367 w 8823367"/>
              <a:gd name="connsiteY7" fmla="*/ 1662546 h 7030193"/>
              <a:gd name="connsiteX8" fmla="*/ 8823367 w 8823367"/>
              <a:gd name="connsiteY8" fmla="*/ 4963886 h 7030193"/>
              <a:gd name="connsiteX9" fmla="*/ 7006442 w 8823367"/>
              <a:gd name="connsiteY9" fmla="*/ 6887689 h 7030193"/>
              <a:gd name="connsiteX0" fmla="*/ 7006442 w 8823367"/>
              <a:gd name="connsiteY0" fmla="*/ 6887689 h 7030193"/>
              <a:gd name="connsiteX1" fmla="*/ 0 w 8823367"/>
              <a:gd name="connsiteY1" fmla="*/ 6887689 h 7030193"/>
              <a:gd name="connsiteX2" fmla="*/ 0 w 8823367"/>
              <a:gd name="connsiteY2" fmla="*/ 7030193 h 7030193"/>
              <a:gd name="connsiteX3" fmla="*/ 0 w 8823367"/>
              <a:gd name="connsiteY3" fmla="*/ 0 h 7030193"/>
              <a:gd name="connsiteX4" fmla="*/ 486889 w 8823367"/>
              <a:gd name="connsiteY4" fmla="*/ 0 h 7030193"/>
              <a:gd name="connsiteX5" fmla="*/ 7422078 w 8823367"/>
              <a:gd name="connsiteY5" fmla="*/ 0 h 7030193"/>
              <a:gd name="connsiteX6" fmla="*/ 8823367 w 8823367"/>
              <a:gd name="connsiteY6" fmla="*/ 1401289 h 7030193"/>
              <a:gd name="connsiteX7" fmla="*/ 8823367 w 8823367"/>
              <a:gd name="connsiteY7" fmla="*/ 1662546 h 7030193"/>
              <a:gd name="connsiteX8" fmla="*/ 8609611 w 8823367"/>
              <a:gd name="connsiteY8" fmla="*/ 5902036 h 7030193"/>
              <a:gd name="connsiteX9" fmla="*/ 7006442 w 8823367"/>
              <a:gd name="connsiteY9" fmla="*/ 6887689 h 7030193"/>
              <a:gd name="connsiteX0" fmla="*/ 7006442 w 9274630"/>
              <a:gd name="connsiteY0" fmla="*/ 6887689 h 7030193"/>
              <a:gd name="connsiteX1" fmla="*/ 0 w 9274630"/>
              <a:gd name="connsiteY1" fmla="*/ 6887689 h 7030193"/>
              <a:gd name="connsiteX2" fmla="*/ 0 w 9274630"/>
              <a:gd name="connsiteY2" fmla="*/ 7030193 h 7030193"/>
              <a:gd name="connsiteX3" fmla="*/ 0 w 9274630"/>
              <a:gd name="connsiteY3" fmla="*/ 0 h 7030193"/>
              <a:gd name="connsiteX4" fmla="*/ 486889 w 9274630"/>
              <a:gd name="connsiteY4" fmla="*/ 0 h 7030193"/>
              <a:gd name="connsiteX5" fmla="*/ 7422078 w 9274630"/>
              <a:gd name="connsiteY5" fmla="*/ 0 h 7030193"/>
              <a:gd name="connsiteX6" fmla="*/ 8823367 w 9274630"/>
              <a:gd name="connsiteY6" fmla="*/ 1401289 h 7030193"/>
              <a:gd name="connsiteX7" fmla="*/ 9274630 w 9274630"/>
              <a:gd name="connsiteY7" fmla="*/ 3693227 h 7030193"/>
              <a:gd name="connsiteX8" fmla="*/ 8609611 w 9274630"/>
              <a:gd name="connsiteY8" fmla="*/ 5902036 h 7030193"/>
              <a:gd name="connsiteX9" fmla="*/ 7006442 w 9274630"/>
              <a:gd name="connsiteY9" fmla="*/ 6887689 h 7030193"/>
              <a:gd name="connsiteX0" fmla="*/ 7006442 w 9274630"/>
              <a:gd name="connsiteY0" fmla="*/ 6887689 h 7030193"/>
              <a:gd name="connsiteX1" fmla="*/ 0 w 9274630"/>
              <a:gd name="connsiteY1" fmla="*/ 6887689 h 7030193"/>
              <a:gd name="connsiteX2" fmla="*/ 0 w 9274630"/>
              <a:gd name="connsiteY2" fmla="*/ 7030193 h 7030193"/>
              <a:gd name="connsiteX3" fmla="*/ 0 w 9274630"/>
              <a:gd name="connsiteY3" fmla="*/ 0 h 7030193"/>
              <a:gd name="connsiteX4" fmla="*/ 486889 w 9274630"/>
              <a:gd name="connsiteY4" fmla="*/ 0 h 7030193"/>
              <a:gd name="connsiteX5" fmla="*/ 7422078 w 9274630"/>
              <a:gd name="connsiteY5" fmla="*/ 0 h 7030193"/>
              <a:gd name="connsiteX6" fmla="*/ 8882744 w 9274630"/>
              <a:gd name="connsiteY6" fmla="*/ 1187533 h 7030193"/>
              <a:gd name="connsiteX7" fmla="*/ 9274630 w 9274630"/>
              <a:gd name="connsiteY7" fmla="*/ 3693227 h 7030193"/>
              <a:gd name="connsiteX8" fmla="*/ 8609611 w 9274630"/>
              <a:gd name="connsiteY8" fmla="*/ 5902036 h 7030193"/>
              <a:gd name="connsiteX9" fmla="*/ 7006442 w 9274630"/>
              <a:gd name="connsiteY9" fmla="*/ 6887689 h 7030193"/>
              <a:gd name="connsiteX0" fmla="*/ 7006442 w 9001497"/>
              <a:gd name="connsiteY0" fmla="*/ 6887689 h 7030193"/>
              <a:gd name="connsiteX1" fmla="*/ 0 w 9001497"/>
              <a:gd name="connsiteY1" fmla="*/ 6887689 h 7030193"/>
              <a:gd name="connsiteX2" fmla="*/ 0 w 9001497"/>
              <a:gd name="connsiteY2" fmla="*/ 7030193 h 7030193"/>
              <a:gd name="connsiteX3" fmla="*/ 0 w 9001497"/>
              <a:gd name="connsiteY3" fmla="*/ 0 h 7030193"/>
              <a:gd name="connsiteX4" fmla="*/ 486889 w 9001497"/>
              <a:gd name="connsiteY4" fmla="*/ 0 h 7030193"/>
              <a:gd name="connsiteX5" fmla="*/ 7422078 w 9001497"/>
              <a:gd name="connsiteY5" fmla="*/ 0 h 7030193"/>
              <a:gd name="connsiteX6" fmla="*/ 8882744 w 9001497"/>
              <a:gd name="connsiteY6" fmla="*/ 1187533 h 7030193"/>
              <a:gd name="connsiteX7" fmla="*/ 9001497 w 9001497"/>
              <a:gd name="connsiteY7" fmla="*/ 3396344 h 7030193"/>
              <a:gd name="connsiteX8" fmla="*/ 8609611 w 9001497"/>
              <a:gd name="connsiteY8" fmla="*/ 5902036 h 7030193"/>
              <a:gd name="connsiteX9" fmla="*/ 7006442 w 9001497"/>
              <a:gd name="connsiteY9" fmla="*/ 6887689 h 7030193"/>
              <a:gd name="connsiteX0" fmla="*/ 7006442 w 8882744"/>
              <a:gd name="connsiteY0" fmla="*/ 6887689 h 7030193"/>
              <a:gd name="connsiteX1" fmla="*/ 0 w 8882744"/>
              <a:gd name="connsiteY1" fmla="*/ 6887689 h 7030193"/>
              <a:gd name="connsiteX2" fmla="*/ 0 w 8882744"/>
              <a:gd name="connsiteY2" fmla="*/ 7030193 h 7030193"/>
              <a:gd name="connsiteX3" fmla="*/ 0 w 8882744"/>
              <a:gd name="connsiteY3" fmla="*/ 0 h 7030193"/>
              <a:gd name="connsiteX4" fmla="*/ 486889 w 8882744"/>
              <a:gd name="connsiteY4" fmla="*/ 0 h 7030193"/>
              <a:gd name="connsiteX5" fmla="*/ 7422078 w 8882744"/>
              <a:gd name="connsiteY5" fmla="*/ 0 h 7030193"/>
              <a:gd name="connsiteX6" fmla="*/ 8882744 w 8882744"/>
              <a:gd name="connsiteY6" fmla="*/ 1187533 h 7030193"/>
              <a:gd name="connsiteX7" fmla="*/ 8858993 w 8882744"/>
              <a:gd name="connsiteY7" fmla="*/ 3716977 h 7030193"/>
              <a:gd name="connsiteX8" fmla="*/ 8609611 w 8882744"/>
              <a:gd name="connsiteY8" fmla="*/ 5902036 h 7030193"/>
              <a:gd name="connsiteX9" fmla="*/ 7006442 w 8882744"/>
              <a:gd name="connsiteY9" fmla="*/ 6887689 h 7030193"/>
              <a:gd name="connsiteX0" fmla="*/ 7006442 w 8858993"/>
              <a:gd name="connsiteY0" fmla="*/ 6887689 h 7030193"/>
              <a:gd name="connsiteX1" fmla="*/ 0 w 8858993"/>
              <a:gd name="connsiteY1" fmla="*/ 6887689 h 7030193"/>
              <a:gd name="connsiteX2" fmla="*/ 0 w 8858993"/>
              <a:gd name="connsiteY2" fmla="*/ 7030193 h 7030193"/>
              <a:gd name="connsiteX3" fmla="*/ 0 w 8858993"/>
              <a:gd name="connsiteY3" fmla="*/ 0 h 7030193"/>
              <a:gd name="connsiteX4" fmla="*/ 486889 w 8858993"/>
              <a:gd name="connsiteY4" fmla="*/ 0 h 7030193"/>
              <a:gd name="connsiteX5" fmla="*/ 7422078 w 8858993"/>
              <a:gd name="connsiteY5" fmla="*/ 0 h 7030193"/>
              <a:gd name="connsiteX6" fmla="*/ 8716489 w 8858993"/>
              <a:gd name="connsiteY6" fmla="*/ 1104406 h 7030193"/>
              <a:gd name="connsiteX7" fmla="*/ 8858993 w 8858993"/>
              <a:gd name="connsiteY7" fmla="*/ 3716977 h 7030193"/>
              <a:gd name="connsiteX8" fmla="*/ 8609611 w 8858993"/>
              <a:gd name="connsiteY8" fmla="*/ 5902036 h 7030193"/>
              <a:gd name="connsiteX9" fmla="*/ 7006442 w 8858993"/>
              <a:gd name="connsiteY9" fmla="*/ 6887689 h 7030193"/>
              <a:gd name="connsiteX0" fmla="*/ 7006442 w 8858993"/>
              <a:gd name="connsiteY0" fmla="*/ 6887689 h 7030193"/>
              <a:gd name="connsiteX1" fmla="*/ 0 w 8858993"/>
              <a:gd name="connsiteY1" fmla="*/ 6887689 h 7030193"/>
              <a:gd name="connsiteX2" fmla="*/ 0 w 8858993"/>
              <a:gd name="connsiteY2" fmla="*/ 7030193 h 7030193"/>
              <a:gd name="connsiteX3" fmla="*/ 0 w 8858993"/>
              <a:gd name="connsiteY3" fmla="*/ 0 h 7030193"/>
              <a:gd name="connsiteX4" fmla="*/ 486889 w 8858993"/>
              <a:gd name="connsiteY4" fmla="*/ 0 h 7030193"/>
              <a:gd name="connsiteX5" fmla="*/ 7422078 w 8858993"/>
              <a:gd name="connsiteY5" fmla="*/ 0 h 7030193"/>
              <a:gd name="connsiteX6" fmla="*/ 8716489 w 8858993"/>
              <a:gd name="connsiteY6" fmla="*/ 1104406 h 7030193"/>
              <a:gd name="connsiteX7" fmla="*/ 8858993 w 8858993"/>
              <a:gd name="connsiteY7" fmla="*/ 3716977 h 7030193"/>
              <a:gd name="connsiteX8" fmla="*/ 8645237 w 8858993"/>
              <a:gd name="connsiteY8" fmla="*/ 5367646 h 7030193"/>
              <a:gd name="connsiteX9" fmla="*/ 7006442 w 8858993"/>
              <a:gd name="connsiteY9" fmla="*/ 6887689 h 70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8993" h="7030193">
                <a:moveTo>
                  <a:pt x="7006442" y="6887689"/>
                </a:moveTo>
                <a:lnTo>
                  <a:pt x="0" y="6887689"/>
                </a:lnTo>
                <a:lnTo>
                  <a:pt x="0" y="7030193"/>
                </a:lnTo>
                <a:lnTo>
                  <a:pt x="0" y="0"/>
                </a:lnTo>
                <a:lnTo>
                  <a:pt x="486889" y="0"/>
                </a:lnTo>
                <a:lnTo>
                  <a:pt x="7422078" y="0"/>
                </a:lnTo>
                <a:lnTo>
                  <a:pt x="8716489" y="1104406"/>
                </a:lnTo>
                <a:lnTo>
                  <a:pt x="8858993" y="3716977"/>
                </a:lnTo>
                <a:lnTo>
                  <a:pt x="8645237" y="5367646"/>
                </a:lnTo>
                <a:lnTo>
                  <a:pt x="7006442" y="6887689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CABA22-ED43-E896-0BC8-C1A8E81C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1" y="1404983"/>
            <a:ext cx="7267871" cy="47316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837375-EF6E-B97D-D492-42204E67D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46427"/>
            <a:ext cx="3279140" cy="111157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C04C89-0EF9-93A9-88CC-CEE89B8BD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761" y="1219200"/>
            <a:ext cx="4736736" cy="4042348"/>
          </a:xfrm>
        </p:spPr>
        <p:txBody>
          <a:bodyPr>
            <a:normAutofit fontScale="47500" lnSpcReduction="20000"/>
          </a:bodyPr>
          <a:lstStyle/>
          <a:p>
            <a:r>
              <a:rPr lang="en-US" sz="6700" b="1" dirty="0">
                <a:solidFill>
                  <a:schemeClr val="accent6">
                    <a:lumMod val="75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Update: Management and Differential, CIDP, </a:t>
            </a:r>
            <a:r>
              <a:rPr lang="en-US" sz="6700" b="1" dirty="0" smtClean="0">
                <a:solidFill>
                  <a:schemeClr val="accent6">
                    <a:lumMod val="75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MMN &amp; </a:t>
            </a:r>
            <a:r>
              <a:rPr lang="en-US" sz="6700" b="1" dirty="0">
                <a:solidFill>
                  <a:schemeClr val="accent6">
                    <a:lumMod val="75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Diabetic Polyradiculopathy (DPR)</a:t>
            </a:r>
          </a:p>
          <a:p>
            <a:endParaRPr lang="en-US" b="1" dirty="0">
              <a:latin typeface="Gotham" panose="02000603040000020004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Gotham" panose="02000603040000020004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Bassam A. Bassam, MD FAAN Professor of Neurology University of South Alabama </a:t>
            </a:r>
            <a:r>
              <a:rPr lang="en-US" sz="5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5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5800" b="1" dirty="0">
              <a:solidFill>
                <a:schemeClr val="accent6">
                  <a:lumMod val="60000"/>
                  <a:lumOff val="40000"/>
                </a:schemeClr>
              </a:solidFill>
              <a:latin typeface="Gotham" panose="02000603040000020004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C7E6E71-F700-A503-95D8-4264F8C24DC6}"/>
              </a:ext>
            </a:extLst>
          </p:cNvPr>
          <p:cNvSpPr txBox="1"/>
          <p:nvPr/>
        </p:nvSpPr>
        <p:spPr>
          <a:xfrm>
            <a:off x="175450" y="4489179"/>
            <a:ext cx="653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Museo Sans 300" panose="02000000000000000000" pitchFamily="2" charset="77"/>
                <a:ea typeface="Tahoma" panose="020B0604030504040204" pitchFamily="34" charset="0"/>
                <a:cs typeface="Tahoma" panose="020B0604030504040204" pitchFamily="34" charset="0"/>
              </a:rPr>
              <a:t>Key Largo, Florida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07AFE3B-A971-D01C-50F0-4CF2733820CC}"/>
              </a:ext>
            </a:extLst>
          </p:cNvPr>
          <p:cNvSpPr txBox="1"/>
          <p:nvPr/>
        </p:nvSpPr>
        <p:spPr>
          <a:xfrm>
            <a:off x="167701" y="4149746"/>
            <a:ext cx="64661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January 13-16, 2024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A56234A-313C-6F97-C957-C8E56FA80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2473120" y="4853164"/>
            <a:ext cx="4864100" cy="101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68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="" xmlns:a16="http://schemas.microsoft.com/office/drawing/2014/main" id="{DFDF4374-ED09-430D-8CAC-8FC9210B6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94" y="320155"/>
            <a:ext cx="10515600" cy="7741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273777"/>
                </a:solidFill>
              </a:rPr>
              <a:t>  </a:t>
            </a:r>
            <a:r>
              <a:rPr lang="en-US" sz="4000" b="1" dirty="0" smtClean="0">
                <a:solidFill>
                  <a:schemeClr val="accent1"/>
                </a:solidFill>
              </a:rPr>
              <a:t>IVIG </a:t>
            </a:r>
            <a:r>
              <a:rPr lang="en-US" sz="4000" b="1" dirty="0">
                <a:solidFill>
                  <a:schemeClr val="accent1"/>
                </a:solidFill>
              </a:rPr>
              <a:t>in CIDP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="" xmlns:a16="http://schemas.microsoft.com/office/drawing/2014/main" id="{A47D758D-F922-4D2A-9A3F-C69B481F6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6042" y="1138899"/>
            <a:ext cx="10058400" cy="49879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en-US" sz="2400" dirty="0"/>
              <a:t>Pooled IgG from ≥5,000 blood donors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400" dirty="0"/>
              <a:t>1 gram = 4 x 10</a:t>
            </a:r>
            <a:r>
              <a:rPr lang="en-US" sz="2400" baseline="30000" dirty="0"/>
              <a:t>18</a:t>
            </a:r>
            <a:r>
              <a:rPr lang="en-US" sz="2400" dirty="0"/>
              <a:t> antibodies recognizing 10</a:t>
            </a:r>
            <a:r>
              <a:rPr lang="en-US" sz="2400" baseline="30000" dirty="0"/>
              <a:t>7 </a:t>
            </a:r>
            <a:r>
              <a:rPr lang="en-US" sz="2400" dirty="0"/>
              <a:t>antigens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400" dirty="0"/>
              <a:t>Serum </a:t>
            </a:r>
            <a:r>
              <a:rPr lang="en-US" sz="2400" dirty="0" err="1"/>
              <a:t>IgG</a:t>
            </a:r>
            <a:r>
              <a:rPr lang="en-US" sz="2400" dirty="0"/>
              <a:t> declines by 50% at 3 days, back to baseline in 3 to 4 Ws.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400" dirty="0"/>
              <a:t>Onset in 10 days - few weeks, 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400" dirty="0"/>
              <a:t>Short-term benefit lasting 2-6 weeks, or longer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400" dirty="0"/>
              <a:t>63-76% response rate, up to 90% in selected  cases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400" dirty="0"/>
              <a:t>Remission rate 37% (PATH), 50% ICE trial - often requires chronic maintenance 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400" dirty="0"/>
              <a:t>Equivalent to prednisone – though no head-to-head comparison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="" xmlns:a16="http://schemas.microsoft.com/office/drawing/2014/main" id="{CDE129DC-3B3C-4166-AE95-20D830D91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69" y="6130977"/>
            <a:ext cx="10516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Hahn et al Brain 1996:1067-77, </a:t>
            </a:r>
            <a:r>
              <a:rPr lang="en-US" sz="1600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Mendell</a:t>
            </a:r>
            <a:r>
              <a:rPr lang="en-US" sz="1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et al Neurology 2001;56:445-9, Hughes et al. Ann N 2001;50:195-2001</a:t>
            </a:r>
          </a:p>
          <a:p>
            <a:pPr eaLnBrk="1" hangingPunct="1">
              <a:defRPr/>
            </a:pPr>
            <a:r>
              <a:rPr lang="en-US" sz="1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Lancet Neurol. 2008 Feb;7(2):136-44, </a:t>
            </a:r>
            <a:r>
              <a:rPr lang="nl-NL" sz="1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Lancet Neurol. 2018 Jan;17(1):35-46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24DC228-0198-44A3-812D-5EC35C935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5" y="2288531"/>
            <a:ext cx="3902439" cy="2568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970" y="5122641"/>
            <a:ext cx="3279140" cy="111157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02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="" xmlns:a16="http://schemas.microsoft.com/office/drawing/2014/main" id="{23C5AEF4-4DD7-443E-9904-3C4DE56114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6149" y="194872"/>
            <a:ext cx="7772400" cy="102432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accent1"/>
                </a:solidFill>
              </a:rPr>
              <a:t>CIDP: Plasma Exchange (PLEX)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="" xmlns:a16="http://schemas.microsoft.com/office/drawing/2014/main" id="{A4AF3853-4BCE-4A0A-9DF9-65F0C018CB5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3525" y="1083039"/>
            <a:ext cx="9982200" cy="54879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300" dirty="0"/>
              <a:t>Each PLEX reduces </a:t>
            </a:r>
            <a:r>
              <a:rPr lang="en-US" sz="2300" dirty="0" err="1"/>
              <a:t>IgG</a:t>
            </a:r>
            <a:r>
              <a:rPr lang="en-US" sz="2300" dirty="0"/>
              <a:t> by 45%; 3-5 PLEX removes 90%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300" dirty="0"/>
              <a:t>2 RCTs demonstrated transient clinical &amp; NCS improvement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300" dirty="0"/>
              <a:t>Most responders relapsed in 3 weeks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300" dirty="0"/>
              <a:t>Efficacy equivalent to that of IVIG – no head-to-head study</a:t>
            </a:r>
            <a:endParaRPr lang="en-US" sz="2300" i="1" dirty="0"/>
          </a:p>
          <a:p>
            <a:pPr eaLnBrk="1" hangingPunct="1">
              <a:lnSpc>
                <a:spcPct val="120000"/>
              </a:lnSpc>
              <a:defRPr/>
            </a:pPr>
            <a:r>
              <a:rPr lang="en-US" sz="2300" dirty="0"/>
              <a:t>Risks of central venous catheter placement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300" dirty="0"/>
              <a:t>Hypotension, cardiac arrhythmia, vasovagal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300" dirty="0"/>
              <a:t>Allergy to albumin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300" dirty="0" err="1"/>
              <a:t>Hypocalcemia</a:t>
            </a:r>
            <a:r>
              <a:rPr lang="en-US" sz="2300" dirty="0"/>
              <a:t>, anemia, thrombocytopenia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300" dirty="0"/>
              <a:t>Citrate toxicity (use heparin)</a:t>
            </a:r>
          </a:p>
        </p:txBody>
      </p:sp>
      <p:sp>
        <p:nvSpPr>
          <p:cNvPr id="299012" name="Rectangle 4">
            <a:extLst>
              <a:ext uri="{FF2B5EF4-FFF2-40B4-BE49-F238E27FC236}">
                <a16:creationId xmlns="" xmlns:a16="http://schemas.microsoft.com/office/drawing/2014/main" id="{1FA97ABD-3F8C-451A-AF7F-403141AF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219" y="5819930"/>
            <a:ext cx="3416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Dyck PJ et al NEJM. 1986:461-5</a:t>
            </a:r>
          </a:p>
          <a:p>
            <a:pPr eaLnBrk="1" hangingPunct="1">
              <a:defRPr/>
            </a:pP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Hahn AF et al Brain 1996:1055-66</a:t>
            </a:r>
          </a:p>
          <a:p>
            <a:pPr eaLnBrk="1" hangingPunct="1">
              <a:defRPr/>
            </a:pP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Dyck PJ et al Ann N 1994:838-45</a:t>
            </a:r>
          </a:p>
        </p:txBody>
      </p:sp>
      <p:pic>
        <p:nvPicPr>
          <p:cNvPr id="77829" name="Picture 2" descr="scan0001">
            <a:extLst>
              <a:ext uri="{FF2B5EF4-FFF2-40B4-BE49-F238E27FC236}">
                <a16:creationId xmlns="" xmlns:a16="http://schemas.microsoft.com/office/drawing/2014/main" id="{95BC1434-28E4-4194-8381-32F9F164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00" y="3805238"/>
            <a:ext cx="2496139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910" y="564729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72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="" xmlns:a16="http://schemas.microsoft.com/office/drawing/2014/main" id="{E987E7D3-53B5-4F1B-BC9C-1380E382D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442" y="246743"/>
            <a:ext cx="9144000" cy="10033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chemeClr val="accent1"/>
                </a:solidFill>
              </a:rPr>
              <a:t>Subcutaneous IG in CIDP Treatment                       (PATH 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study)</a:t>
            </a:r>
            <a:endParaRPr lang="en-US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99331" name="Content Placeholder 2">
            <a:extLst>
              <a:ext uri="{FF2B5EF4-FFF2-40B4-BE49-F238E27FC236}">
                <a16:creationId xmlns="" xmlns:a16="http://schemas.microsoft.com/office/drawing/2014/main" id="{844571D8-8425-4B2E-90CB-FC986DD8F7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2499" y="1447800"/>
            <a:ext cx="10668001" cy="51816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altLang="en-US" sz="2400" dirty="0"/>
              <a:t>PATH Trial RC parallel-group 3-arm study to investigate 2 different doses of SC IgPro20 compared with placebo (2% albumin) over 24 weeks</a:t>
            </a:r>
          </a:p>
          <a:p>
            <a:r>
              <a:rPr lang="en-US" altLang="en-US" sz="2400" dirty="0"/>
              <a:t>CIDP patients with active disease whom are responsive to IVIg therapy</a:t>
            </a:r>
          </a:p>
          <a:p>
            <a:pPr lvl="1">
              <a:buNone/>
            </a:pPr>
            <a:r>
              <a:rPr lang="en-US" altLang="en-US" sz="2000" b="1" i="1" dirty="0">
                <a:solidFill>
                  <a:schemeClr val="accent2">
                    <a:lumMod val="50000"/>
                  </a:schemeClr>
                </a:solidFill>
              </a:rPr>
              <a:t>(Lancet </a:t>
            </a:r>
            <a:r>
              <a:rPr lang="en-US" altLang="en-US" sz="2000" b="1" i="1" dirty="0" err="1">
                <a:solidFill>
                  <a:schemeClr val="accent2">
                    <a:lumMod val="50000"/>
                  </a:schemeClr>
                </a:solidFill>
              </a:rPr>
              <a:t>Neurl</a:t>
            </a:r>
            <a:r>
              <a:rPr lang="en-US" altLang="en-US" sz="2000" b="1" i="1" dirty="0">
                <a:solidFill>
                  <a:schemeClr val="accent2">
                    <a:lumMod val="50000"/>
                  </a:schemeClr>
                </a:solidFill>
              </a:rPr>
              <a:t>. 2018 Jan; 17 (1): 35-46)</a:t>
            </a:r>
          </a:p>
          <a:p>
            <a:pPr>
              <a:defRPr/>
            </a:pPr>
            <a:r>
              <a:rPr lang="en-US" altLang="en-US" sz="2200" dirty="0"/>
              <a:t>Approved in 2018 for CIDP maintenance therapy</a:t>
            </a:r>
          </a:p>
          <a:p>
            <a:pPr>
              <a:defRPr/>
            </a:pPr>
            <a:r>
              <a:rPr lang="en-US" altLang="en-US" sz="2200" dirty="0"/>
              <a:t>Calculated weekly/biweekly equivalent to IV dose  is 0.2 – 0.4 g/kg/w</a:t>
            </a:r>
          </a:p>
          <a:p>
            <a:pPr>
              <a:defRPr/>
            </a:pPr>
            <a:r>
              <a:rPr lang="en-US" altLang="en-US" sz="2200" dirty="0"/>
              <a:t>Self administer, flexible schedule at home</a:t>
            </a:r>
          </a:p>
          <a:p>
            <a:pPr>
              <a:defRPr/>
            </a:pPr>
            <a:r>
              <a:rPr lang="en-US" altLang="en-US" sz="2200" dirty="0"/>
              <a:t>1 or 2 infusion pumps each about 20 cc/hr/port</a:t>
            </a:r>
          </a:p>
          <a:p>
            <a:pPr>
              <a:defRPr/>
            </a:pPr>
            <a:r>
              <a:rPr lang="en-US" altLang="en-US" sz="2200" dirty="0"/>
              <a:t>Stable </a:t>
            </a:r>
            <a:r>
              <a:rPr lang="en-US" altLang="en-US" sz="2200" dirty="0" err="1"/>
              <a:t>Ig</a:t>
            </a:r>
            <a:r>
              <a:rPr lang="en-US" altLang="en-US" sz="2200" dirty="0"/>
              <a:t>  trough levels and avoid wear-off effects</a:t>
            </a:r>
          </a:p>
          <a:p>
            <a:pPr>
              <a:defRPr/>
            </a:pPr>
            <a:r>
              <a:rPr lang="en-US" altLang="en-US" sz="2200" dirty="0"/>
              <a:t>Comparable efficacy and lower systemic </a:t>
            </a:r>
            <a:r>
              <a:rPr lang="en-US" altLang="en-US" sz="2200" dirty="0" err="1"/>
              <a:t>Aes</a:t>
            </a:r>
            <a:endParaRPr lang="en-US" altLang="en-US" sz="2200" dirty="0"/>
          </a:p>
          <a:p>
            <a:pPr>
              <a:defRPr/>
            </a:pPr>
            <a:r>
              <a:rPr lang="en-US" altLang="en-US" sz="2200" dirty="0"/>
              <a:t>Dose 1 : 1 as IVIG divided over weekly dose (</a:t>
            </a:r>
            <a:r>
              <a:rPr lang="en-US" altLang="en-US" sz="2200" dirty="0" smtClean="0"/>
              <a:t>0.33 </a:t>
            </a:r>
            <a:r>
              <a:rPr lang="en-US" altLang="en-US" sz="2200" dirty="0"/>
              <a:t>g/kg/W versus 1 </a:t>
            </a:r>
            <a:r>
              <a:rPr lang="en-US" altLang="en-US" sz="2200" dirty="0" smtClean="0"/>
              <a:t>g/kg/3 </a:t>
            </a:r>
            <a:r>
              <a:rPr lang="en-US" altLang="en-US" sz="2200" dirty="0"/>
              <a:t>Ws)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       (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</a:rPr>
              <a:t>Beydoun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 SR, Sharma KR, Bassam BA et al. Frontier in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</a:rPr>
              <a:t>Neu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 2021)</a:t>
            </a:r>
          </a:p>
          <a:p>
            <a:pPr lvl="1">
              <a:buNone/>
            </a:pPr>
            <a:endParaRPr lang="en-US" altLang="en-US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5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0296" y="718457"/>
            <a:ext cx="11379200" cy="5105400"/>
          </a:xfrm>
          <a:noFill/>
        </p:spPr>
      </p:pic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D6008A-6A38-4CDB-ABBB-DE156841B2F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="" xmlns:a16="http://schemas.microsoft.com/office/drawing/2014/main" id="{456F95EF-3CED-4406-BA18-4E380C7EA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572" y="479686"/>
            <a:ext cx="11167673" cy="5702456"/>
          </a:xfrm>
          <a:ln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140000"/>
              </a:lnSpc>
              <a:buNone/>
              <a:defRPr/>
            </a:pPr>
            <a:r>
              <a:rPr lang="en-US" sz="3200" b="1" dirty="0">
                <a:solidFill>
                  <a:srgbClr val="273777"/>
                </a:solidFill>
              </a:rPr>
              <a:t>2</a:t>
            </a:r>
            <a:r>
              <a:rPr lang="en-US" sz="3200" b="1" baseline="30000" dirty="0">
                <a:solidFill>
                  <a:srgbClr val="273777"/>
                </a:solidFill>
              </a:rPr>
              <a:t>nd</a:t>
            </a:r>
            <a:r>
              <a:rPr lang="en-US" sz="3200" b="1" dirty="0">
                <a:solidFill>
                  <a:srgbClr val="273777"/>
                </a:solidFill>
              </a:rPr>
              <a:t> Line Therapy in CIDP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2200" dirty="0"/>
              <a:t>Azathioprine  2 - 3 mg/kg/day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2200" dirty="0"/>
              <a:t>Methotrexate*  25 mg/week</a:t>
            </a:r>
          </a:p>
          <a:p>
            <a:pPr lvl="1">
              <a:lnSpc>
                <a:spcPct val="140000"/>
              </a:lnSpc>
              <a:buNone/>
              <a:defRPr/>
            </a:pPr>
            <a:endParaRPr lang="en-US" sz="1000" b="1" dirty="0" smtClean="0">
              <a:solidFill>
                <a:srgbClr val="273777"/>
              </a:solidFill>
            </a:endParaRPr>
          </a:p>
          <a:p>
            <a:pPr lvl="1">
              <a:lnSpc>
                <a:spcPct val="140000"/>
              </a:lnSpc>
              <a:buNone/>
              <a:defRPr/>
            </a:pPr>
            <a:r>
              <a:rPr lang="en-US" sz="3200" b="1" dirty="0" smtClean="0">
                <a:solidFill>
                  <a:srgbClr val="273777"/>
                </a:solidFill>
              </a:rPr>
              <a:t>3</a:t>
            </a:r>
            <a:r>
              <a:rPr lang="en-US" sz="3200" b="1" baseline="30000" dirty="0" smtClean="0">
                <a:solidFill>
                  <a:srgbClr val="273777"/>
                </a:solidFill>
              </a:rPr>
              <a:t>nd</a:t>
            </a:r>
            <a:r>
              <a:rPr lang="en-US" sz="3200" b="1" dirty="0" smtClean="0">
                <a:solidFill>
                  <a:srgbClr val="273777"/>
                </a:solidFill>
              </a:rPr>
              <a:t> </a:t>
            </a:r>
            <a:r>
              <a:rPr lang="en-US" sz="3200" b="1" dirty="0">
                <a:solidFill>
                  <a:srgbClr val="273777"/>
                </a:solidFill>
              </a:rPr>
              <a:t>Line Therapy in CIDP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2200" dirty="0"/>
              <a:t>Cyclosporine  3 -6 mg/kg/day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2200" dirty="0" err="1"/>
              <a:t>Mycophenolate</a:t>
            </a:r>
            <a:r>
              <a:rPr lang="en-US" sz="2200" dirty="0"/>
              <a:t> </a:t>
            </a:r>
            <a:r>
              <a:rPr lang="en-US" sz="2200" dirty="0" err="1"/>
              <a:t>mofetil</a:t>
            </a:r>
            <a:r>
              <a:rPr lang="en-US" sz="2200" dirty="0"/>
              <a:t>  2 – 3 gm/day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2200" dirty="0"/>
              <a:t>Cyclophosphamide  1.5 – 2 mg/kg monthly IV </a:t>
            </a:r>
            <a:r>
              <a:rPr lang="en-US" sz="2200" dirty="0" err="1"/>
              <a:t>pu</a:t>
            </a:r>
            <a:r>
              <a:rPr lang="en-US" sz="2200" dirty="0"/>
              <a:t> 3 - 6lse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2200" dirty="0"/>
              <a:t>Rituximab</a:t>
            </a:r>
          </a:p>
          <a:p>
            <a:pPr>
              <a:lnSpc>
                <a:spcPct val="140000"/>
              </a:lnSpc>
              <a:defRPr/>
            </a:pPr>
            <a:r>
              <a:rPr lang="en-US" b="1" dirty="0" smtClean="0">
                <a:solidFill>
                  <a:srgbClr val="273777"/>
                </a:solidFill>
              </a:rPr>
              <a:t>Therapy in the pipeline </a:t>
            </a:r>
          </a:p>
          <a:p>
            <a:pPr lvl="2">
              <a:lnSpc>
                <a:spcPct val="140000"/>
              </a:lnSpc>
              <a:defRPr/>
            </a:pPr>
            <a:r>
              <a:rPr lang="en-US" dirty="0" smtClean="0"/>
              <a:t>ADHERE  multicenter RBCT “</a:t>
            </a:r>
            <a:r>
              <a:rPr lang="en-US" dirty="0" err="1" smtClean="0"/>
              <a:t>efgartigimoid</a:t>
            </a:r>
            <a:r>
              <a:rPr lang="en-US" dirty="0" smtClean="0"/>
              <a:t> –</a:t>
            </a:r>
            <a:r>
              <a:rPr lang="en-US" dirty="0" err="1" smtClean="0"/>
              <a:t>hyaluronidase</a:t>
            </a:r>
            <a:r>
              <a:rPr lang="en-US" dirty="0" smtClean="0"/>
              <a:t>” SC reduce risk of CIDP relapse</a:t>
            </a:r>
            <a:r>
              <a:rPr lang="en-US" dirty="0" smtClean="0"/>
              <a:t>.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							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AANEM 2023 annual meeting)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25F2BF2-7E50-4FBC-8FD8-0E76014E9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843" y="2234784"/>
            <a:ext cx="4927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RMC Trial Group Lancet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Neurol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2009; 8: 158–64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7548F54-6BAF-44D6-A918-8451B7BE65B4}"/>
              </a:ext>
            </a:extLst>
          </p:cNvPr>
          <p:cNvSpPr/>
          <p:nvPr/>
        </p:nvSpPr>
        <p:spPr>
          <a:xfrm>
            <a:off x="1247931" y="6190934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 </a:t>
            </a: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Neurol Neurosurg Psychiatry 2011;82:306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</a:t>
            </a: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308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930" y="5676325"/>
            <a:ext cx="3279140" cy="111157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7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4702" y="580870"/>
            <a:ext cx="10363200" cy="6588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chemeClr val="accent1"/>
                </a:solidFill>
              </a:rPr>
              <a:t>Immunosuppressive Agents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96686" y="1411514"/>
            <a:ext cx="11176000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Are often used together with corticosteroids to reduce the need for IVIg or PE, or in none responders' patients.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No RCTs have been reported (class VI), except for Azathioprine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Azathioprine </a:t>
            </a:r>
            <a:r>
              <a:rPr lang="en-US" altLang="en-US" sz="2600" dirty="0"/>
              <a:t>showed no benefit in 2 CTs when added to prednisone                                                    			</a:t>
            </a:r>
            <a:r>
              <a:rPr lang="en-US" altLang="en-US" sz="2100" b="1" i="1" dirty="0">
                <a:solidFill>
                  <a:schemeClr val="accent2">
                    <a:lumMod val="50000"/>
                  </a:schemeClr>
                </a:solidFill>
              </a:rPr>
              <a:t>(Dyck et al., and Hughes et al</a:t>
            </a:r>
            <a:r>
              <a:rPr lang="en-US" altLang="en-US" sz="2100" b="1" i="1" dirty="0" smtClean="0">
                <a:solidFill>
                  <a:schemeClr val="accent2">
                    <a:lumMod val="50000"/>
                  </a:schemeClr>
                </a:solidFill>
              </a:rPr>
              <a:t>.)</a:t>
            </a:r>
          </a:p>
          <a:p>
            <a:r>
              <a:rPr lang="en-US" altLang="en-US" sz="2400" dirty="0" smtClean="0"/>
              <a:t>Cyclosporine 2.5 mg/kg/ day, then taper to minimum effective dose in refractory cases, or when prednisone is not indicated</a:t>
            </a:r>
          </a:p>
          <a:p>
            <a:pPr lvl="0"/>
            <a:r>
              <a:rPr lang="en-US" altLang="en-US" sz="2600" dirty="0" smtClean="0"/>
              <a:t>Methotrexate</a:t>
            </a:r>
            <a:r>
              <a:rPr lang="en-US" altLang="en-US" sz="2600" dirty="0"/>
              <a:t>; 7.5 to 25 mg </a:t>
            </a:r>
            <a:r>
              <a:rPr lang="en-US" altLang="en-US" sz="2600" dirty="0" err="1"/>
              <a:t>p.o</a:t>
            </a:r>
            <a:r>
              <a:rPr lang="en-US" altLang="en-US" sz="2600" dirty="0"/>
              <a:t>. on weekends</a:t>
            </a:r>
          </a:p>
          <a:p>
            <a:pPr lvl="0">
              <a:buNone/>
            </a:pPr>
            <a:r>
              <a:rPr lang="en-US" altLang="en-US" sz="2600" dirty="0"/>
              <a:t>                                          </a:t>
            </a:r>
            <a:r>
              <a:rPr lang="en-US" altLang="en-US" sz="21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(RMC Trial Group Lancet Neurol 2009; 8: 158–64)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Cyclophosphamide; monthly IV pulse x 6; for refractory patients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600" dirty="0"/>
              <a:t>β</a:t>
            </a:r>
            <a:r>
              <a:rPr lang="en-US" altLang="en-US" sz="2600" dirty="0"/>
              <a:t>-Interferon in a large BPC study showed no benefit       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100" b="1" i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(open label small study showed improvement in 56% (</a:t>
            </a:r>
            <a:r>
              <a:rPr lang="en-US" altLang="en-US" sz="2100" b="1" i="1" dirty="0" err="1">
                <a:solidFill>
                  <a:schemeClr val="accent2">
                    <a:lumMod val="50000"/>
                  </a:schemeClr>
                </a:solidFill>
              </a:rPr>
              <a:t>Vallat</a:t>
            </a:r>
            <a:r>
              <a:rPr lang="en-US" altLang="en-US" sz="2100" b="1" i="1" dirty="0">
                <a:solidFill>
                  <a:schemeClr val="accent2">
                    <a:lumMod val="50000"/>
                  </a:schemeClr>
                </a:solidFill>
              </a:rPr>
              <a:t> et al).</a:t>
            </a:r>
          </a:p>
          <a:p>
            <a:pPr lvl="0"/>
            <a:r>
              <a:rPr lang="en-US" altLang="en-US" sz="2200" dirty="0"/>
              <a:t>Oral </a:t>
            </a:r>
            <a:r>
              <a:rPr lang="en-US" altLang="en-US" sz="2200" dirty="0" err="1"/>
              <a:t>Fingolimod</a:t>
            </a:r>
            <a:r>
              <a:rPr lang="en-US" altLang="en-US" sz="2200" dirty="0"/>
              <a:t> study results negative (FORCIDP trial)</a:t>
            </a:r>
          </a:p>
          <a:p>
            <a:pPr lvl="0">
              <a:buNone/>
            </a:pPr>
            <a:r>
              <a:rPr lang="fr-FR" sz="1900" b="1" i="1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anose="02020603050405020304" pitchFamily="18" charset="0"/>
              </a:rPr>
              <a:t>                                            (Lancet Neurol. 2018 </a:t>
            </a:r>
            <a:r>
              <a:rPr lang="fr-FR" sz="1900" b="1" i="1" dirty="0" err="1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anose="02020603050405020304" pitchFamily="18" charset="0"/>
              </a:rPr>
              <a:t>Aug</a:t>
            </a:r>
            <a:r>
              <a:rPr lang="fr-FR" sz="1900" b="1" i="1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anose="02020603050405020304" pitchFamily="18" charset="0"/>
              </a:rPr>
              <a:t>;17(8):689-698)</a:t>
            </a:r>
            <a:endParaRPr lang="en-US" sz="1900" b="1" i="1" dirty="0">
              <a:solidFill>
                <a:schemeClr val="accent2">
                  <a:lumMod val="50000"/>
                </a:schemeClr>
              </a:solidFill>
              <a:latin typeface="Arial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000" dirty="0"/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C703E6-29C6-46B1-82C6-FCAC1B72098C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498" y="5475245"/>
            <a:ext cx="3279140" cy="111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D41C39-3C1B-4CBE-8B72-5893D2DD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B8EAB8-3898-455F-A18D-479E739F7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7284" name="Picture 3">
            <a:extLst>
              <a:ext uri="{FF2B5EF4-FFF2-40B4-BE49-F238E27FC236}">
                <a16:creationId xmlns="" xmlns:a16="http://schemas.microsoft.com/office/drawing/2014/main" id="{499BC7F2-8580-469F-BB7B-E65CA4D9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50" t="23936" r="27499" b="6667"/>
          <a:stretch>
            <a:fillRect/>
          </a:stretch>
        </p:blipFill>
        <p:spPr bwMode="auto">
          <a:xfrm>
            <a:off x="2609850" y="238125"/>
            <a:ext cx="7981950" cy="63912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23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4F524B-7852-45E2-B101-227CFD5D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362858"/>
            <a:ext cx="10515600" cy="1074057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Measuring Treatment Effect in CIDP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E230EC-F7BF-4F14-A129-C5676E94E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4"/>
            <a:ext cx="10515600" cy="472757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 one study, 47% (N=27) of cases were misdiagnosed as CIDP</a:t>
            </a:r>
          </a:p>
          <a:p>
            <a:r>
              <a:rPr lang="en-US" dirty="0"/>
              <a:t>2/3 misdiagnosed cases reported subjective improvement with </a:t>
            </a:r>
            <a:r>
              <a:rPr lang="en-US" dirty="0" smtClean="0"/>
              <a:t>IVIg !</a:t>
            </a:r>
            <a:endParaRPr lang="en-US" dirty="0"/>
          </a:p>
          <a:p>
            <a:r>
              <a:rPr lang="en-US" dirty="0"/>
              <a:t>Since response to treatment is part of the supportive criteria for CIDP, it is important to employ objective, reliable and validated yardsticks</a:t>
            </a:r>
          </a:p>
          <a:p>
            <a:r>
              <a:rPr lang="en-US" dirty="0"/>
              <a:t>Start by asking about impact of CIDP on self care (ADLs )</a:t>
            </a:r>
          </a:p>
          <a:p>
            <a:r>
              <a:rPr lang="en-US" dirty="0"/>
              <a:t>Monitor with a combination of patient reported outcome measures and objective assessments</a:t>
            </a:r>
          </a:p>
          <a:p>
            <a:r>
              <a:rPr lang="en-US" dirty="0"/>
              <a:t>Selecting metrics that are easy to use and quick to administer is important in the clinical care such as ADLs and improved grip strength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13EB6F-BFF9-4636-811D-EDF9D68ED209}"/>
              </a:ext>
            </a:extLst>
          </p:cNvPr>
          <p:cNvSpPr txBox="1"/>
          <p:nvPr/>
        </p:nvSpPr>
        <p:spPr>
          <a:xfrm>
            <a:off x="914400" y="6114143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Allen JA, Lewis RA. Neurology. 2015 Aug 11;85(6):498-504.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  <a:sym typeface="Arial"/>
              </a:rPr>
              <a:t>Allen JA, et al. Neurology. 2021;96(14):e1876–e1886.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748" y="5692743"/>
            <a:ext cx="3279140" cy="11115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85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="" xmlns:a16="http://schemas.microsoft.com/office/drawing/2014/main" id="{64B82F86-34D4-4AC2-96F2-7E7F655C2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171" y="183243"/>
            <a:ext cx="11281229" cy="10033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273777"/>
                </a:solidFill>
              </a:rPr>
              <a:t>       EAN/PNS guideline on diagnosis &amp; treatment of CIDP</a:t>
            </a:r>
          </a:p>
        </p:txBody>
      </p:sp>
      <p:sp>
        <p:nvSpPr>
          <p:cNvPr id="124931" name="Content Placeholder 2">
            <a:extLst>
              <a:ext uri="{FF2B5EF4-FFF2-40B4-BE49-F238E27FC236}">
                <a16:creationId xmlns="" xmlns:a16="http://schemas.microsoft.com/office/drawing/2014/main" id="{1F2CD726-B77C-4AF2-A7FE-50A65D5A88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FF48AA-84CE-480C-8B7C-41400A503D7C}"/>
              </a:ext>
            </a:extLst>
          </p:cNvPr>
          <p:cNvSpPr txBox="1"/>
          <p:nvPr/>
        </p:nvSpPr>
        <p:spPr>
          <a:xfrm>
            <a:off x="76200" y="6324600"/>
            <a:ext cx="120951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Van den Bergh PYK, van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Doorn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PA, Hadden RDM, et al. European Academy of Neurology/Peripheral Nerve Society guideline on diagnosis and treatment of chronic inflammatory demyelinating polyradiculoneuropathy: Report of a joint Task Force—Second revision. Eur J Neurol. 2021;1–28. https://doi.org/10.1111/ene.14959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4933" name="Picture 6">
            <a:extLst>
              <a:ext uri="{FF2B5EF4-FFF2-40B4-BE49-F238E27FC236}">
                <a16:creationId xmlns="" xmlns:a16="http://schemas.microsoft.com/office/drawing/2014/main" id="{C09D76E2-E211-425A-93E5-69A44777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50" t="21111" r="18124" b="13333"/>
          <a:stretch>
            <a:fillRect/>
          </a:stretch>
        </p:blipFill>
        <p:spPr bwMode="auto">
          <a:xfrm>
            <a:off x="1553915" y="1222828"/>
            <a:ext cx="9142413" cy="49498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03086-6897-46DC-A34D-D392F755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0" y="0"/>
            <a:ext cx="11263086" cy="10033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EAN/EFNS 2021 CIDP Treatment Recommendation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55F4FD-3A8E-4CCE-874F-F500F6F2C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67" y="997858"/>
            <a:ext cx="10920186" cy="577305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IVIg </a:t>
            </a:r>
            <a:r>
              <a:rPr lang="en-US" sz="2400" dirty="0" smtClean="0"/>
              <a:t>and </a:t>
            </a:r>
            <a:r>
              <a:rPr lang="en-US" sz="2400" dirty="0" smtClean="0"/>
              <a:t>oral or IV </a:t>
            </a:r>
            <a:r>
              <a:rPr lang="en-US" sz="2400" dirty="0" smtClean="0"/>
              <a:t>corticosteroids </a:t>
            </a:r>
            <a:r>
              <a:rPr lang="en-US" sz="2400" dirty="0" smtClean="0"/>
              <a:t>(CS) are strongly </a:t>
            </a:r>
            <a:r>
              <a:rPr lang="en-US" sz="2400" dirty="0"/>
              <a:t>recommended as initial Rx in typical CIDP &amp; CIDP </a:t>
            </a:r>
            <a:r>
              <a:rPr lang="en-US" sz="2400" dirty="0" smtClean="0"/>
              <a:t>variants</a:t>
            </a:r>
          </a:p>
          <a:p>
            <a:endParaRPr lang="en-US" sz="600" dirty="0"/>
          </a:p>
          <a:p>
            <a:r>
              <a:rPr lang="en-US" sz="2400" dirty="0" smtClean="0"/>
              <a:t>Plasma </a:t>
            </a:r>
            <a:r>
              <a:rPr lang="en-US" sz="2400" dirty="0"/>
              <a:t>exchange strongly recommended if IVIg &amp; CS are </a:t>
            </a:r>
            <a:r>
              <a:rPr lang="en-US" sz="2400" dirty="0" smtClean="0"/>
              <a:t>ineffective</a:t>
            </a:r>
          </a:p>
          <a:p>
            <a:endParaRPr lang="en-US" sz="600" dirty="0"/>
          </a:p>
          <a:p>
            <a:r>
              <a:rPr lang="en-US" sz="2400" dirty="0" smtClean="0"/>
              <a:t>IVIg </a:t>
            </a:r>
            <a:r>
              <a:rPr lang="en-US" sz="2400" dirty="0"/>
              <a:t>should be considered as first-line treatment in </a:t>
            </a:r>
            <a:r>
              <a:rPr lang="en-US" sz="2400" u="sng" dirty="0"/>
              <a:t>motor </a:t>
            </a:r>
            <a:r>
              <a:rPr lang="en-US" sz="2400" u="sng" dirty="0" smtClean="0"/>
              <a:t>CIDP</a:t>
            </a:r>
          </a:p>
          <a:p>
            <a:endParaRPr lang="en-US" sz="600" u="sng" dirty="0"/>
          </a:p>
          <a:p>
            <a:r>
              <a:rPr lang="en-US" sz="2400" dirty="0" smtClean="0"/>
              <a:t>Induction treatment of IVIG 2g/kg followed by </a:t>
            </a:r>
            <a:r>
              <a:rPr lang="en-US" sz="2400" dirty="0"/>
              <a:t>maintenance treatment, IVIg, SCIg or CS </a:t>
            </a:r>
            <a:r>
              <a:rPr lang="en-US" sz="2400" dirty="0" smtClean="0"/>
              <a:t>recommended</a:t>
            </a:r>
          </a:p>
          <a:p>
            <a:endParaRPr lang="en-US" sz="600" dirty="0" smtClean="0"/>
          </a:p>
          <a:p>
            <a:r>
              <a:rPr lang="en-US" sz="2400" i="1" dirty="0" smtClean="0"/>
              <a:t>If IVIG is infective </a:t>
            </a:r>
            <a:r>
              <a:rPr lang="en-US" sz="2400" dirty="0" smtClean="0"/>
              <a:t>(no objective improvement) consider </a:t>
            </a:r>
            <a:r>
              <a:rPr lang="en-US" sz="2400" dirty="0"/>
              <a:t>combination treatments or adding an </a:t>
            </a:r>
            <a:r>
              <a:rPr lang="en-US" sz="2400" dirty="0" smtClean="0"/>
              <a:t>immunosuppressant </a:t>
            </a:r>
            <a:r>
              <a:rPr lang="en-US" sz="2400" dirty="0"/>
              <a:t>or immunomodulatory drug (Good Practice Point</a:t>
            </a:r>
            <a:r>
              <a:rPr lang="en-US" sz="2400" dirty="0" smtClean="0"/>
              <a:t>)</a:t>
            </a:r>
          </a:p>
          <a:p>
            <a:endParaRPr lang="en-US" sz="600" dirty="0"/>
          </a:p>
          <a:p>
            <a:r>
              <a:rPr lang="en-US" sz="2400" i="1" u="sng" dirty="0" smtClean="0"/>
              <a:t>If </a:t>
            </a:r>
            <a:r>
              <a:rPr lang="en-US" sz="2400" i="1" u="sng" dirty="0"/>
              <a:t>pain is present</a:t>
            </a:r>
            <a:r>
              <a:rPr lang="en-US" sz="2400" dirty="0"/>
              <a:t>, consider drugs against neuropathic pain &amp; multidisciplinary management (Good Practice Point</a:t>
            </a:r>
            <a:r>
              <a:rPr lang="en-US" sz="2400" dirty="0" smtClean="0"/>
              <a:t>)</a:t>
            </a:r>
          </a:p>
          <a:p>
            <a:pPr lvl="0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(Van den Bergh PYK, et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al.Eur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J Neurol. 2021;1–28. https:                            //doi.org/10.1111/ene.14959)</a:t>
            </a: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MS PGothic" panose="020B0600070205080204" pitchFamily="34" charset="-128"/>
              </a:rPr>
              <a:t>.</a:t>
            </a:r>
          </a:p>
          <a:p>
            <a:endParaRPr lang="en-US" sz="18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500" y="5647297"/>
            <a:ext cx="3279140" cy="11115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86E9C60-90C2-33F8-5DD1-26D14FB3810F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2F50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A482E3-0C7B-709C-4FAE-6777D59B80A2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7AE8C80-5577-1F56-0CF4-3B556FF4436B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Disclosures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01BA0DE-90D6-F09E-8873-674A6AD9A531}"/>
              </a:ext>
            </a:extLst>
          </p:cNvPr>
          <p:cNvSpPr txBox="1"/>
          <p:nvPr/>
        </p:nvSpPr>
        <p:spPr>
          <a:xfrm>
            <a:off x="520700" y="1257300"/>
            <a:ext cx="1137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•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UCB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Pharma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Company Speaker Bureau member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Argenx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Biotechnology Company Speaker Bureau member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en-US" sz="32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3000" dirty="0">
              <a:solidFill>
                <a:schemeClr val="accent1">
                  <a:lumMod val="50000"/>
                </a:schemeClr>
              </a:solidFill>
              <a:latin typeface="Museo Sans 500" panose="02000000000000000000" pitchFamily="2" charset="77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 Review clinical &amp; electrodiagnostic features of 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CIDP 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Museo Sans 500" panose="02000000000000000000" pitchFamily="2" charset="77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Review updated evidence based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treatments for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CIDP 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Museo Sans 500" panose="02000000000000000000" pitchFamily="2" charset="77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 Learn to differentiate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CIDP variants and DM + CIDP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 Discuss proximal diabetic neuropathies. 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Museo Sans 500" panose="02000000000000000000" pitchFamily="2" charset="77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Museo Sans 500" panose="02000000000000000000" pitchFamily="2" charset="77"/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AC6DEB-4770-701A-E633-5107D1CBEC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593298"/>
            <a:ext cx="1202711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9763" y="2758189"/>
            <a:ext cx="1157240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OBJECTIVES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6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501" y="216108"/>
            <a:ext cx="1036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2F5091"/>
                </a:solidFill>
              </a:rPr>
              <a:t>CIDP Variants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84486" y="1255427"/>
            <a:ext cx="10566400" cy="5029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CIDP has typical and atypical phenotypes, only ≥50% patients have typical CIDP</a:t>
            </a:r>
          </a:p>
          <a:p>
            <a:pPr eaLnBrk="1" hangingPunct="1">
              <a:defRPr/>
            </a:pPr>
            <a:r>
              <a:rPr lang="en-US" altLang="en-US" sz="2400" dirty="0"/>
              <a:t>Acute/subacute onset CIDP</a:t>
            </a:r>
          </a:p>
          <a:p>
            <a:pPr eaLnBrk="1" hangingPunct="1">
              <a:defRPr/>
            </a:pPr>
            <a:r>
              <a:rPr lang="en-US" altLang="en-US" sz="2400" dirty="0"/>
              <a:t>Pure motor or pure sensory CIDP</a:t>
            </a:r>
          </a:p>
          <a:p>
            <a:pPr eaLnBrk="1" hangingPunct="1">
              <a:defRPr/>
            </a:pPr>
            <a:r>
              <a:rPr lang="en-US" altLang="en-US" sz="2400" dirty="0"/>
              <a:t>CIDP with monoclonal gammopathy</a:t>
            </a:r>
          </a:p>
          <a:p>
            <a:pPr eaLnBrk="1" hangingPunct="1">
              <a:defRPr/>
            </a:pPr>
            <a:r>
              <a:rPr lang="en-US" altLang="en-US" sz="2400" dirty="0"/>
              <a:t>CIDP with CNS features</a:t>
            </a:r>
          </a:p>
          <a:p>
            <a:pPr eaLnBrk="1" hangingPunct="1">
              <a:defRPr/>
            </a:pPr>
            <a:endParaRPr lang="en-US" altLang="en-US" sz="14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Other heterogeneous phenotypic pattern;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400" dirty="0"/>
              <a:t>Multifocal motor neuropathy (MMN)</a:t>
            </a:r>
          </a:p>
          <a:p>
            <a:pPr eaLnBrk="1" hangingPunct="1">
              <a:defRPr/>
            </a:pPr>
            <a:r>
              <a:rPr lang="en-US" altLang="en-US" sz="2400" dirty="0"/>
              <a:t>Multifocal acquired demyelinating sensory and motor neuropathy (MADSAM, Lewis-Sumner syndrome)</a:t>
            </a:r>
          </a:p>
          <a:p>
            <a:pPr eaLnBrk="1" hangingPunct="1">
              <a:defRPr/>
            </a:pPr>
            <a:r>
              <a:rPr lang="en-US" altLang="en-US" sz="2400" dirty="0"/>
              <a:t>Distal acquired demyelinating symmetric neuropathy (DADS</a:t>
            </a:r>
            <a:r>
              <a:rPr lang="en-US" altLang="en-US" sz="2400" dirty="0" smtClean="0"/>
              <a:t>)</a:t>
            </a:r>
          </a:p>
          <a:p>
            <a:pPr eaLnBrk="1" hangingPunct="1">
              <a:defRPr/>
            </a:pPr>
            <a:r>
              <a:rPr lang="en-US" altLang="en-US" sz="2400" dirty="0" smtClean="0"/>
              <a:t> Neuropathies with anti-ganglioside antibodies (nodo-paranodopathies)</a:t>
            </a:r>
            <a:endParaRPr lang="en-US" altLang="en-US" sz="2400" dirty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91B682-F957-4D9E-B0C5-42397D4930FA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169" y="5835316"/>
            <a:ext cx="2497902" cy="92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2852" y="488430"/>
            <a:ext cx="103632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> </a:t>
            </a:r>
            <a:r>
              <a:rPr lang="en-US" altLang="en-US" sz="4000" b="1" dirty="0">
                <a:solidFill>
                  <a:schemeClr val="accent1"/>
                </a:solidFill>
              </a:rPr>
              <a:t>Multifocal Motor Neuropathy (MMN)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alt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92813" y="1406577"/>
            <a:ext cx="10363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Male &gt; female 2 to 1, age mostly 30 -50 years, prevalence 1 : 100,000</a:t>
            </a:r>
          </a:p>
          <a:p>
            <a:pPr eaLnBrk="1" hangingPunct="1">
              <a:defRPr/>
            </a:pPr>
            <a:endParaRPr lang="en-US" altLang="en-US" sz="800" dirty="0"/>
          </a:p>
          <a:p>
            <a:pPr eaLnBrk="1" hangingPunct="1">
              <a:defRPr/>
            </a:pPr>
            <a:r>
              <a:rPr lang="en-US" altLang="en-US" sz="2400" dirty="0"/>
              <a:t>Weakness in arm &gt; legs; usually distal (87%), often in distribution of individual nerves, weakness &gt; atrophy</a:t>
            </a:r>
          </a:p>
          <a:p>
            <a:pPr eaLnBrk="1" hangingPunct="1">
              <a:defRPr/>
            </a:pPr>
            <a:endParaRPr lang="en-US" altLang="en-US" sz="800" dirty="0"/>
          </a:p>
          <a:p>
            <a:pPr eaLnBrk="1" hangingPunct="1">
              <a:defRPr/>
            </a:pPr>
            <a:r>
              <a:rPr lang="en-US" altLang="en-US" sz="2400" dirty="0"/>
              <a:t>Positive anti-GM1 antibodies in 52 to 85% of cases.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dirty="0"/>
              <a:t>    CSF protein normal (elevated in 9% &lt; 100 mg/dL) </a:t>
            </a:r>
          </a:p>
          <a:p>
            <a:pPr eaLnBrk="1" hangingPunct="1">
              <a:defRPr/>
            </a:pPr>
            <a:endParaRPr lang="en-US" altLang="en-US" sz="800" dirty="0"/>
          </a:p>
          <a:p>
            <a:pPr eaLnBrk="1" hangingPunct="1">
              <a:defRPr/>
            </a:pPr>
            <a:r>
              <a:rPr lang="en-US" altLang="en-US" sz="2400" dirty="0"/>
              <a:t>NCS; multifocal conduction block, variably slow NCV and variably prolonged DL.</a:t>
            </a:r>
          </a:p>
          <a:p>
            <a:pPr eaLnBrk="1" hangingPunct="1">
              <a:defRPr/>
            </a:pPr>
            <a:endParaRPr lang="en-US" altLang="en-US" sz="800" dirty="0"/>
          </a:p>
          <a:p>
            <a:pPr eaLnBrk="1" hangingPunct="1">
              <a:defRPr/>
            </a:pPr>
            <a:r>
              <a:rPr lang="en-US" altLang="en-US" dirty="0">
                <a:solidFill>
                  <a:srgbClr val="C00000"/>
                </a:solidFill>
              </a:rPr>
              <a:t>Do not respond to corticosteroids or PLEX, but respond well to IVIg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337E34-00C7-45AF-A2AF-AC0ACE7CEA0D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930" y="5647297"/>
            <a:ext cx="3279140" cy="111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59" y="449707"/>
            <a:ext cx="8091340" cy="61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DC54C7-4613-49CF-AB95-2E858EB08A7C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33" y="5560217"/>
            <a:ext cx="3279377" cy="110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8897162"/>
              </p:ext>
            </p:extLst>
          </p:nvPr>
        </p:nvGraphicFramePr>
        <p:xfrm>
          <a:off x="260679" y="543678"/>
          <a:ext cx="11698710" cy="6189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252"/>
                <a:gridCol w="9316458"/>
              </a:tblGrid>
              <a:tr h="1840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Clinically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Acute/subacute </a:t>
                      </a:r>
                      <a:r>
                        <a:rPr lang="en-US" sz="2200" dirty="0">
                          <a:effectLst/>
                        </a:rPr>
                        <a:t>onset predominantly distal motor </a:t>
                      </a:r>
                      <a:r>
                        <a:rPr lang="en-US" sz="2200" dirty="0" smtClean="0">
                          <a:effectLst/>
                        </a:rPr>
                        <a:t>NP; with </a:t>
                      </a:r>
                      <a:r>
                        <a:rPr lang="en-US" sz="2200" dirty="0">
                          <a:effectLst/>
                        </a:rPr>
                        <a:t>rapid </a:t>
                      </a:r>
                      <a:r>
                        <a:rPr lang="en-US" sz="2200" dirty="0" smtClean="0">
                          <a:effectLst/>
                        </a:rPr>
                        <a:t>progressive </a:t>
                      </a:r>
                      <a:r>
                        <a:rPr lang="en-US" sz="2200" dirty="0">
                          <a:effectLst/>
                        </a:rPr>
                        <a:t>severe </a:t>
                      </a:r>
                      <a:r>
                        <a:rPr lang="en-US" sz="2200" dirty="0" smtClean="0">
                          <a:effectLst/>
                        </a:rPr>
                        <a:t> disability,  associated features of sensory </a:t>
                      </a:r>
                      <a:r>
                        <a:rPr lang="en-US" sz="2200" dirty="0">
                          <a:effectLst/>
                        </a:rPr>
                        <a:t>ataxia, tremor, neuropathic </a:t>
                      </a:r>
                      <a:r>
                        <a:rPr lang="en-US" sz="2200" dirty="0" smtClean="0">
                          <a:effectLst/>
                        </a:rPr>
                        <a:t>pain, </a:t>
                      </a:r>
                      <a:r>
                        <a:rPr lang="en-US" sz="2200" dirty="0">
                          <a:effectLst/>
                        </a:rPr>
                        <a:t>cranial neuropathies, autonomic </a:t>
                      </a:r>
                      <a:r>
                        <a:rPr lang="en-US" sz="2200" dirty="0" smtClean="0">
                          <a:effectLst/>
                        </a:rPr>
                        <a:t>dysfunction, or </a:t>
                      </a:r>
                      <a:r>
                        <a:rPr lang="en-US" sz="2200" dirty="0">
                          <a:effectLst/>
                        </a:rPr>
                        <a:t>respiratory </a:t>
                      </a:r>
                      <a:r>
                        <a:rPr lang="en-US" sz="2200" dirty="0" smtClean="0">
                          <a:effectLst/>
                        </a:rPr>
                        <a:t>insufficiency.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535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Associated disorders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Nephrotic </a:t>
                      </a:r>
                      <a:r>
                        <a:rPr lang="en-US" sz="2200" dirty="0" smtClean="0">
                          <a:effectLst/>
                        </a:rPr>
                        <a:t>syndrome,</a:t>
                      </a:r>
                      <a:r>
                        <a:rPr lang="en-US" sz="2200" dirty="0">
                          <a:effectLst/>
                        </a:rPr>
                        <a:t> IgG paraprotein lymphoproliferative disorder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1405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Electrophysiology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Reduced </a:t>
                      </a:r>
                      <a:r>
                        <a:rPr lang="en-US" sz="2200" dirty="0">
                          <a:effectLst/>
                        </a:rPr>
                        <a:t>motor conduction </a:t>
                      </a:r>
                      <a:r>
                        <a:rPr lang="en-US" sz="2200" dirty="0" smtClean="0">
                          <a:effectLst/>
                        </a:rPr>
                        <a:t>velocity,</a:t>
                      </a:r>
                      <a:r>
                        <a:rPr lang="en-US" sz="2200" dirty="0">
                          <a:effectLst/>
                        </a:rPr>
                        <a:t> </a:t>
                      </a:r>
                      <a:r>
                        <a:rPr lang="en-US" sz="2200" dirty="0" smtClean="0">
                          <a:effectLst/>
                        </a:rPr>
                        <a:t>Markedly delayed </a:t>
                      </a:r>
                      <a:r>
                        <a:rPr lang="en-US" sz="2200" dirty="0">
                          <a:effectLst/>
                        </a:rPr>
                        <a:t>distal </a:t>
                      </a:r>
                      <a:r>
                        <a:rPr lang="en-US" sz="2200" dirty="0" smtClean="0">
                          <a:effectLst/>
                        </a:rPr>
                        <a:t>motor and F-waves latencies, conduction block, and decreased CMAP amplitude, early axonal loss,    </a:t>
                      </a:r>
                      <a:r>
                        <a:rPr lang="en-US" sz="2200" dirty="0" smtClean="0">
                          <a:effectLst/>
                        </a:rPr>
                        <a:t>positive anti-</a:t>
                      </a:r>
                      <a:r>
                        <a:rPr lang="en-US" sz="2200" dirty="0" err="1" smtClean="0">
                          <a:effectLst/>
                        </a:rPr>
                        <a:t>ganglioside</a:t>
                      </a:r>
                      <a:r>
                        <a:rPr lang="en-US" sz="2200" dirty="0" smtClean="0">
                          <a:effectLst/>
                        </a:rPr>
                        <a:t> antibodies (neurofascin</a:t>
                      </a:r>
                      <a:r>
                        <a:rPr lang="en-US" sz="2200" baseline="0" dirty="0" smtClean="0">
                          <a:effectLst/>
                        </a:rPr>
                        <a:t> </a:t>
                      </a:r>
                      <a:r>
                        <a:rPr lang="en-US" sz="2200" dirty="0" smtClean="0">
                          <a:effectLst/>
                        </a:rPr>
                        <a:t>NF155- NF186 </a:t>
                      </a:r>
                      <a:r>
                        <a:rPr lang="en-US" sz="2200" dirty="0" smtClean="0">
                          <a:effectLst/>
                        </a:rPr>
                        <a:t>and </a:t>
                      </a:r>
                      <a:r>
                        <a:rPr lang="en-US" sz="2200" dirty="0" smtClean="0">
                          <a:effectLst/>
                        </a:rPr>
                        <a:t>CNTN1).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535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Treatment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Less responsive </a:t>
                      </a:r>
                      <a:r>
                        <a:rPr lang="en-US" sz="2200" dirty="0" smtClean="0">
                          <a:effectLst/>
                        </a:rPr>
                        <a:t>to 1st line CIDP therapy, more sustained response to rituximab.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535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Radiology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Nerve root and plexus enlargement and enhancement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970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Histology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Axonal </a:t>
                      </a:r>
                      <a:r>
                        <a:rPr lang="en-US" sz="2200" dirty="0" smtClean="0">
                          <a:effectLst/>
                        </a:rPr>
                        <a:t>degeneration, nodal widening, paranodal </a:t>
                      </a:r>
                      <a:r>
                        <a:rPr lang="en-US" sz="2200" dirty="0">
                          <a:effectLst/>
                        </a:rPr>
                        <a:t>myelin </a:t>
                      </a:r>
                      <a:r>
                        <a:rPr lang="en-US" sz="2200" dirty="0" smtClean="0">
                          <a:effectLst/>
                        </a:rPr>
                        <a:t>detachment.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effectLst/>
                        </a:rPr>
                        <a:t>No inflammation or </a:t>
                      </a:r>
                      <a:r>
                        <a:rPr lang="en-US" sz="2200" dirty="0">
                          <a:effectLst/>
                        </a:rPr>
                        <a:t>segmental </a:t>
                      </a:r>
                      <a:r>
                        <a:rPr lang="en-US" sz="2200" dirty="0" smtClean="0">
                          <a:effectLst/>
                        </a:rPr>
                        <a:t>demyelination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US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(An Indian </a:t>
                      </a:r>
                      <a:r>
                        <a:rPr lang="en-US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</a:t>
                      </a:r>
                      <a:r>
                        <a:rPr lang="en-US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Neurol</a:t>
                      </a:r>
                      <a:r>
                        <a:rPr lang="en-US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2022;25 PMC9996523)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8496" y="0"/>
            <a:ext cx="9015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When to suspect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nodo-paranodopathy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1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969280"/>
            <a:ext cx="11350171" cy="564923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2F5091"/>
                </a:solidFill>
              </a:rPr>
              <a:t>Over 50% 0f diabetic has NP, however ≥80% are chronic  length-dependent axonal diabetic sensorimotor polyneuropathy (DSNP) </a:t>
            </a:r>
          </a:p>
          <a:p>
            <a:endParaRPr lang="en-US" sz="900" b="1" dirty="0" smtClean="0">
              <a:solidFill>
                <a:srgbClr val="2F5091"/>
              </a:solidFill>
            </a:endParaRPr>
          </a:p>
          <a:p>
            <a:r>
              <a:rPr lang="en-US" b="1" dirty="0" smtClean="0">
                <a:solidFill>
                  <a:srgbClr val="2F5091"/>
                </a:solidFill>
              </a:rPr>
              <a:t>Early studies suggested  higher incidence of CIDP in DM, but epidemiological studies failed to confirm association, which is still being debated.</a:t>
            </a:r>
            <a:r>
              <a:rPr lang="en-US" sz="2600" b="1" dirty="0" smtClean="0">
                <a:solidFill>
                  <a:srgbClr val="2F5091"/>
                </a:solidFill>
              </a:rPr>
              <a:t> </a:t>
            </a:r>
          </a:p>
          <a:p>
            <a:endParaRPr lang="en-US" sz="900" b="1" dirty="0" smtClean="0">
              <a:solidFill>
                <a:srgbClr val="2F5091"/>
              </a:solidFill>
            </a:endParaRPr>
          </a:p>
          <a:p>
            <a:r>
              <a:rPr lang="en-US" b="1" dirty="0" smtClean="0">
                <a:solidFill>
                  <a:srgbClr val="2F5091"/>
                </a:solidFill>
              </a:rPr>
              <a:t>The diagnosis challenge remains is it CIDP in </a:t>
            </a:r>
            <a:r>
              <a:rPr lang="en-US" b="1" dirty="0" smtClean="0">
                <a:solidFill>
                  <a:srgbClr val="2F5091"/>
                </a:solidFill>
              </a:rPr>
              <a:t>DM or </a:t>
            </a:r>
            <a:r>
              <a:rPr lang="en-US" b="1" dirty="0" smtClean="0">
                <a:solidFill>
                  <a:srgbClr val="2F5091"/>
                </a:solidFill>
              </a:rPr>
              <a:t>Proximal Diabetic Neuropathy (Diabetic Amyotrophy, Radiculoplexus NP, Thoracic Radiculopathy)? </a:t>
            </a:r>
          </a:p>
          <a:p>
            <a:endParaRPr lang="en-US" sz="1000" b="1" dirty="0" smtClean="0">
              <a:solidFill>
                <a:srgbClr val="2F5091"/>
              </a:solidFill>
            </a:endParaRPr>
          </a:p>
          <a:p>
            <a:r>
              <a:rPr lang="en-US" b="1" dirty="0" smtClean="0">
                <a:solidFill>
                  <a:srgbClr val="2F5091"/>
                </a:solidFill>
              </a:rPr>
              <a:t>Diagnosis of CIDP in DM can be made mainly on the basis of clinical features, </a:t>
            </a:r>
            <a:r>
              <a:rPr lang="en-US" b="1" dirty="0" err="1" smtClean="0">
                <a:solidFill>
                  <a:srgbClr val="2F5091"/>
                </a:solidFill>
              </a:rPr>
              <a:t>EDx</a:t>
            </a:r>
            <a:r>
              <a:rPr lang="en-US" b="1" dirty="0" smtClean="0">
                <a:solidFill>
                  <a:srgbClr val="2F5091"/>
                </a:solidFill>
              </a:rPr>
              <a:t> criteria, CSF analysis. Imaging and neuropathology are occasionally helpful</a:t>
            </a:r>
          </a:p>
          <a:p>
            <a:endParaRPr lang="en-US" sz="1000" b="1" dirty="0" smtClean="0">
              <a:solidFill>
                <a:srgbClr val="2F5091"/>
              </a:solidFill>
            </a:endParaRPr>
          </a:p>
          <a:p>
            <a:r>
              <a:rPr lang="en-US" b="1" dirty="0" smtClean="0">
                <a:solidFill>
                  <a:srgbClr val="2F5091"/>
                </a:solidFill>
              </a:rPr>
              <a:t>Differentiate from few diabetics with slow NCV and less severe weakness due to poor glycemic control metabolic rather than inflammatory pathophysiology.</a:t>
            </a:r>
            <a:r>
              <a:rPr lang="en-US" sz="2600" b="1" dirty="0" smtClean="0">
                <a:solidFill>
                  <a:srgbClr val="2F5091"/>
                </a:solidFill>
              </a:rPr>
              <a:t> </a:t>
            </a:r>
          </a:p>
          <a:p>
            <a:endParaRPr lang="en-US" sz="900" b="1" dirty="0" smtClean="0">
              <a:solidFill>
                <a:srgbClr val="2F5091"/>
              </a:solidFill>
            </a:endParaRPr>
          </a:p>
          <a:p>
            <a:r>
              <a:rPr lang="en-US" b="1" dirty="0" smtClean="0">
                <a:solidFill>
                  <a:srgbClr val="2F5091"/>
                </a:solidFill>
              </a:rPr>
              <a:t>The amenability of CIDP in DM to treatment makes its identification important. </a:t>
            </a:r>
            <a:r>
              <a:rPr lang="en-US" dirty="0" smtClean="0"/>
              <a:t>    </a:t>
            </a:r>
            <a:r>
              <a:rPr lang="en-US" sz="500" dirty="0" smtClean="0"/>
              <a:t>               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</a:t>
            </a:r>
            <a:r>
              <a:rPr lang="en-US" sz="2100" b="1" dirty="0" err="1" smtClean="0">
                <a:solidFill>
                  <a:schemeClr val="accent2">
                    <a:lumMod val="50000"/>
                  </a:schemeClr>
                </a:solidFill>
              </a:rPr>
              <a:t>Rajabally</a:t>
            </a:r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</a:rPr>
              <a:t> et al. Nature Reviews Neurology, 2017; 13.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Dunnigan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et al. Brain and Behavior,  2013;3 .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   Dyck et al. Jour of Peripheral Nervous Society, 2010;15</a:t>
            </a:r>
          </a:p>
          <a:p>
            <a:pPr>
              <a:buNone/>
            </a:pP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sz="2600" dirty="0" smtClean="0"/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247" y="5936342"/>
            <a:ext cx="2921753" cy="9216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41836"/>
            <a:ext cx="2743200" cy="365125"/>
          </a:xfrm>
        </p:spPr>
        <p:txBody>
          <a:bodyPr/>
          <a:lstStyle/>
          <a:p>
            <a:fld id="{23D952CD-6370-0749-B443-35EAB88234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856" y="217714"/>
            <a:ext cx="10726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</a:rPr>
              <a:t>CIDP in  Diabetic Patients Key Points;</a:t>
            </a:r>
            <a:endParaRPr lang="en-US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14" y="275772"/>
            <a:ext cx="7547429" cy="7112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chemeClr val="accent1"/>
                </a:solidFill>
              </a:rPr>
              <a:t>    CIDP in Diabetes mellitus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7" y="1190171"/>
            <a:ext cx="11332564" cy="5457371"/>
          </a:xfrm>
        </p:spPr>
        <p:txBody>
          <a:bodyPr>
            <a:normAutofit fontScale="92500" lnSpcReduction="20000"/>
          </a:bodyPr>
          <a:lstStyle/>
          <a:p>
            <a:pPr>
              <a:buSzPct val="175000"/>
              <a:buFont typeface="Wingdings" pitchFamily="2" charset="2"/>
              <a:buChar char="§"/>
            </a:pPr>
            <a:r>
              <a:rPr lang="en-US" altLang="en-US" sz="2400" dirty="0" smtClean="0"/>
              <a:t> </a:t>
            </a:r>
            <a:r>
              <a:rPr lang="en-US" altLang="en-US" sz="2600" dirty="0" smtClean="0"/>
              <a:t>Tend to have more axonal loss with more severe NP, yet may respond to therapy, with similarity and differences from CIDP and DSNP.</a:t>
            </a:r>
          </a:p>
          <a:p>
            <a:pPr>
              <a:buSzPct val="175000"/>
              <a:buFont typeface="Wingdings" pitchFamily="2" charset="2"/>
              <a:buChar char="§"/>
            </a:pPr>
            <a:endParaRPr lang="en-US" altLang="en-US" sz="900" dirty="0" smtClean="0"/>
          </a:p>
          <a:p>
            <a:pPr>
              <a:buSzPct val="175000"/>
              <a:buFont typeface="Wingdings" pitchFamily="2" charset="2"/>
              <a:buChar char="§"/>
            </a:pPr>
            <a:r>
              <a:rPr lang="en-US" altLang="en-US" sz="2600" dirty="0" smtClean="0"/>
              <a:t>Differences from CIDP </a:t>
            </a:r>
          </a:p>
          <a:p>
            <a:pPr lvl="1"/>
            <a:r>
              <a:rPr lang="en-US" altLang="en-US" dirty="0" smtClean="0"/>
              <a:t>Older age - </a:t>
            </a:r>
            <a:r>
              <a:rPr lang="en-US" altLang="en-US" sz="2000" dirty="0" smtClean="0"/>
              <a:t>67 years </a:t>
            </a:r>
            <a:r>
              <a:rPr lang="en-US" altLang="en-US" sz="2000" dirty="0" err="1" smtClean="0"/>
              <a:t>vs</a:t>
            </a:r>
            <a:r>
              <a:rPr lang="en-US" altLang="en-US" sz="2000" dirty="0" smtClean="0"/>
              <a:t>, 49 years in CIDP alone.  </a:t>
            </a:r>
            <a:r>
              <a:rPr lang="en-US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altLang="en-US" sz="1700" b="1" dirty="0" err="1" smtClean="0">
                <a:solidFill>
                  <a:schemeClr val="accent2">
                    <a:lumMod val="50000"/>
                  </a:schemeClr>
                </a:solidFill>
              </a:rPr>
              <a:t>Gorson</a:t>
            </a:r>
            <a:r>
              <a:rPr lang="en-US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et al Muscle &amp; Nerve.2000;23) </a:t>
            </a:r>
          </a:p>
          <a:p>
            <a:pPr lvl="1"/>
            <a:r>
              <a:rPr lang="en-US" altLang="en-US" dirty="0" smtClean="0"/>
              <a:t>EDXs show more axonal loss &amp; and absent sural SNAP compared to CIDP. </a:t>
            </a:r>
          </a:p>
          <a:p>
            <a:pPr lvl="1"/>
            <a:r>
              <a:rPr lang="en-US" altLang="en-US" dirty="0" smtClean="0"/>
              <a:t>Autonomic dysfunction may be seen, </a:t>
            </a:r>
            <a:r>
              <a:rPr lang="en-US" altLang="en-US" dirty="0" smtClean="0"/>
              <a:t>whereas </a:t>
            </a:r>
            <a:r>
              <a:rPr lang="en-US" altLang="en-US" dirty="0" smtClean="0"/>
              <a:t>very uncommon in CIDP </a:t>
            </a:r>
            <a:r>
              <a:rPr lang="en-US" altLang="en-US" sz="1900" b="1" dirty="0" smtClean="0">
                <a:solidFill>
                  <a:schemeClr val="accent2">
                    <a:lumMod val="50000"/>
                  </a:schemeClr>
                </a:solidFill>
              </a:rPr>
              <a:t>(McLeod  et  al. 1987)</a:t>
            </a:r>
          </a:p>
          <a:p>
            <a:pPr lvl="1"/>
            <a:r>
              <a:rPr lang="en-US" altLang="en-US" dirty="0" smtClean="0"/>
              <a:t>More gait imbalance and less magnitude of functional recovery</a:t>
            </a:r>
          </a:p>
          <a:p>
            <a:pPr lvl="1"/>
            <a:endParaRPr lang="en-US" altLang="en-US" sz="900" dirty="0" smtClean="0"/>
          </a:p>
          <a:p>
            <a:pPr>
              <a:buSzPct val="150000"/>
              <a:buFont typeface="Wingdings" pitchFamily="2" charset="2"/>
              <a:buChar char="§"/>
            </a:pPr>
            <a:r>
              <a:rPr lang="en-US" altLang="en-US" sz="2600" dirty="0" smtClean="0"/>
              <a:t>Difference from DSNP</a:t>
            </a:r>
          </a:p>
          <a:p>
            <a:pPr lvl="1">
              <a:buSzPct val="150000"/>
            </a:pPr>
            <a:r>
              <a:rPr lang="en-US" altLang="en-US" sz="2200" dirty="0" smtClean="0"/>
              <a:t>Slower  and more severe CV out of proportion to axonal loss.</a:t>
            </a:r>
          </a:p>
          <a:p>
            <a:pPr lvl="1">
              <a:buSzPct val="150000"/>
            </a:pPr>
            <a:r>
              <a:rPr lang="en-US" altLang="en-US" sz="2200" dirty="0" smtClean="0"/>
              <a:t>Have better glycemic control, shorter duration of DM  indicative of  different pathophysiologal mechanism</a:t>
            </a:r>
          </a:p>
          <a:p>
            <a:pPr lvl="1">
              <a:buSzPct val="150000"/>
            </a:pPr>
            <a:r>
              <a:rPr lang="en-US" altLang="en-US" sz="2200" dirty="0" smtClean="0"/>
              <a:t>More prominent weakness, severe nerve injury and higher CSF protein</a:t>
            </a:r>
          </a:p>
          <a:p>
            <a:pPr>
              <a:buSzPct val="150000"/>
              <a:buFont typeface="Wingdings" pitchFamily="2" charset="2"/>
              <a:buChar char="§"/>
            </a:pPr>
            <a:endParaRPr lang="en-US" altLang="en-US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SzPct val="150000"/>
              <a:buFont typeface="Wingdings" pitchFamily="2" charset="2"/>
              <a:buChar char="§"/>
            </a:pPr>
            <a:r>
              <a:rPr lang="en-US" altLang="en-US" sz="2600" dirty="0" smtClean="0"/>
              <a:t>Treatment is guided by treatment of CIDP, with variable response to treatment and less responsive </a:t>
            </a:r>
            <a:r>
              <a:rPr lang="en-US" altLang="en-US" sz="2600" dirty="0" smtClean="0"/>
              <a:t>than </a:t>
            </a:r>
            <a:r>
              <a:rPr lang="en-US" altLang="en-US" sz="2600" dirty="0" smtClean="0"/>
              <a:t>CIDP alone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(Corticosteroids</a:t>
            </a:r>
            <a:r>
              <a:rPr lang="en-US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 56%, PE 20% and IVIG 44%)</a:t>
            </a:r>
          </a:p>
          <a:p>
            <a:pPr>
              <a:buSzPct val="150000"/>
              <a:buNone/>
            </a:pPr>
            <a:r>
              <a:rPr lang="en-US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en-US" sz="24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altLang="en-US" sz="2000" b="1" dirty="0" smtClean="0">
                <a:solidFill>
                  <a:schemeClr val="accent4">
                    <a:lumMod val="50000"/>
                  </a:schemeClr>
                </a:solidFill>
              </a:rPr>
              <a:t>Chan YC et al. Cochrane Database Systematic Review 2017 </a:t>
            </a:r>
            <a:endParaRPr lang="en-US" altLang="en-US" sz="2600" dirty="0" smtClean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664" y="5791200"/>
            <a:ext cx="3279140" cy="9986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 smtClean="0">
                <a:solidFill>
                  <a:schemeClr val="accent1"/>
                </a:solidFill>
              </a:rPr>
              <a:t>                         Proximal Diabetic Neuropathy</a:t>
            </a:r>
            <a:br>
              <a:rPr lang="en-US" altLang="en-US" sz="3100" b="1" dirty="0" smtClean="0">
                <a:solidFill>
                  <a:schemeClr val="accent1"/>
                </a:solidFill>
              </a:rPr>
            </a:br>
            <a:r>
              <a:rPr lang="en-US" altLang="en-US" sz="3100" b="1" dirty="0" smtClean="0">
                <a:solidFill>
                  <a:schemeClr val="accent1"/>
                </a:solidFill>
              </a:rPr>
              <a:t>(Diabetic Lumbosacral Plexopathy, Diabetic Amyotrophy, Diabetic       	Radiculoplexus neuropathy, </a:t>
            </a:r>
            <a:r>
              <a:rPr lang="en-US" altLang="en-US" sz="3100" b="1" dirty="0" err="1" smtClean="0">
                <a:solidFill>
                  <a:schemeClr val="accent1"/>
                </a:solidFill>
              </a:rPr>
              <a:t>Bruns</a:t>
            </a:r>
            <a:r>
              <a:rPr lang="en-US" altLang="en-US" sz="3100" b="1" dirty="0" smtClean="0">
                <a:solidFill>
                  <a:schemeClr val="accent1"/>
                </a:solidFill>
              </a:rPr>
              <a:t>–Garland </a:t>
            </a:r>
            <a:r>
              <a:rPr lang="en-US" altLang="en-US" sz="3100" b="1" dirty="0" err="1" smtClean="0">
                <a:solidFill>
                  <a:schemeClr val="accent1"/>
                </a:solidFill>
              </a:rPr>
              <a:t>Syn</a:t>
            </a:r>
            <a:r>
              <a:rPr lang="en-US" altLang="en-US" sz="3100" b="1" dirty="0" smtClean="0">
                <a:solidFill>
                  <a:schemeClr val="accent1"/>
                </a:solidFill>
              </a:rPr>
              <a:t>)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3857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9600" dirty="0" smtClean="0"/>
              <a:t>Seen in </a:t>
            </a:r>
            <a:r>
              <a:rPr lang="en-US" altLang="en-US" sz="9600" dirty="0" smtClean="0">
                <a:cs typeface="Arial" charset="0"/>
              </a:rPr>
              <a:t>≥</a:t>
            </a:r>
            <a:r>
              <a:rPr lang="en-US" altLang="en-US" sz="9600" dirty="0" smtClean="0"/>
              <a:t>1% of DM II, males &gt; females, over age 50 years 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9600" dirty="0" smtClean="0"/>
              <a:t>Usually involve the LS plexus, less commonly thoracic or cervical roots/plexus or nerves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9600" dirty="0" smtClean="0"/>
              <a:t>Acute onset severe unilateral thigh pain, followed by weakness and atrophy of the involved muscles  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9600" dirty="0" smtClean="0"/>
              <a:t>Minimal sensory loss, depressed knee reflex, weight loss &amp; associated sensory DNP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9600" dirty="0" smtClean="0"/>
              <a:t>Monophasic and spontaneous slow recovery in most 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9600" dirty="0" smtClean="0"/>
              <a:t>Variants include; asymmetric bilateral lower limb, less common upper limbs (9 of 65 cases) thoracic and foot drop.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9600" dirty="0" smtClean="0"/>
              <a:t>Inflammatory vasculopathy or ischemic basis</a:t>
            </a:r>
          </a:p>
          <a:p>
            <a:pPr>
              <a:lnSpc>
                <a:spcPct val="80000"/>
              </a:lnSpc>
            </a:pPr>
            <a:endParaRPr lang="en-US" altLang="en-US" sz="600" dirty="0" smtClean="0"/>
          </a:p>
          <a:p>
            <a:pPr>
              <a:lnSpc>
                <a:spcPct val="80000"/>
              </a:lnSpc>
              <a:buNone/>
            </a:pPr>
            <a:endParaRPr lang="en-US" altLang="en-US" sz="9600" dirty="0" smtClean="0"/>
          </a:p>
          <a:p>
            <a:pPr>
              <a:lnSpc>
                <a:spcPct val="80000"/>
              </a:lnSpc>
            </a:pPr>
            <a:endParaRPr lang="en-US" altLang="en-US" sz="1100" dirty="0" smtClean="0"/>
          </a:p>
          <a:p>
            <a:pPr>
              <a:lnSpc>
                <a:spcPct val="80000"/>
              </a:lnSpc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       	                              (</a:t>
            </a:r>
            <a:r>
              <a:rPr lang="en-US" altLang="en-US" sz="1800" dirty="0" smtClean="0">
                <a:solidFill>
                  <a:srgbClr val="FFFF00"/>
                </a:solidFill>
              </a:rPr>
              <a:t>Dyck JB et al. J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Peripher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Nerv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Syst</a:t>
            </a:r>
            <a:r>
              <a:rPr lang="en-US" altLang="en-US" sz="1800" dirty="0" smtClean="0">
                <a:solidFill>
                  <a:srgbClr val="FFFF00"/>
                </a:solidFill>
              </a:rPr>
              <a:t> 2005;10)</a:t>
            </a:r>
            <a:r>
              <a:rPr lang="en-US" altLang="en-US" sz="18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318" y="5678229"/>
            <a:ext cx="3279140" cy="11115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304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Isolated Thoracic Radiculopathy</a:t>
            </a:r>
            <a:br>
              <a:rPr lang="en-US" altLang="en-US" sz="3200" b="1" dirty="0" smtClean="0">
                <a:solidFill>
                  <a:schemeClr val="accent1"/>
                </a:solidFill>
              </a:rPr>
            </a:br>
            <a:r>
              <a:rPr lang="en-US" altLang="en-US" sz="3200" b="1" dirty="0" smtClean="0">
                <a:solidFill>
                  <a:schemeClr val="accent1"/>
                </a:solidFill>
              </a:rPr>
              <a:t>     (</a:t>
            </a:r>
            <a:r>
              <a:rPr lang="en-US" altLang="en-US" sz="3200" b="1" dirty="0" err="1" smtClean="0">
                <a:solidFill>
                  <a:schemeClr val="accent1"/>
                </a:solidFill>
              </a:rPr>
              <a:t>Truncal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  radiculopathy, Diabetic </a:t>
            </a:r>
            <a:r>
              <a:rPr lang="en-US" altLang="en-US" sz="3200" b="1" dirty="0" err="1" smtClean="0">
                <a:solidFill>
                  <a:schemeClr val="accent1"/>
                </a:solidFill>
              </a:rPr>
              <a:t>thoracoabdominal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 NP)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sz="3800" dirty="0" smtClean="0"/>
              <a:t>Distinctive disorder, usually seen in DM type I or II, M &gt; F older pts., poor DM control, and weight loss</a:t>
            </a:r>
          </a:p>
          <a:p>
            <a:r>
              <a:rPr lang="en-US" altLang="en-US" sz="3800" dirty="0" smtClean="0"/>
              <a:t>Segmental chest or abdomen pain, allodynia, and sensory loss, that may not follow segmental pattern</a:t>
            </a:r>
          </a:p>
          <a:p>
            <a:r>
              <a:rPr lang="en-US" altLang="en-US" sz="3800" dirty="0" smtClean="0">
                <a:cs typeface="Arial" charset="0"/>
              </a:rPr>
              <a:t>±</a:t>
            </a:r>
            <a:r>
              <a:rPr lang="en-US" altLang="en-US" sz="3800" dirty="0" smtClean="0"/>
              <a:t> Focal muscle weakness (abdominal bulge)</a:t>
            </a:r>
          </a:p>
          <a:p>
            <a:r>
              <a:rPr lang="en-US" altLang="en-US" sz="3800" dirty="0" smtClean="0"/>
              <a:t>Diagnosis is clinical and needle EMG testing</a:t>
            </a:r>
          </a:p>
          <a:p>
            <a:r>
              <a:rPr lang="en-US" altLang="en-US" sz="3800" dirty="0" smtClean="0"/>
              <a:t>The pain intensity and location mimics medical, </a:t>
            </a:r>
            <a:r>
              <a:rPr lang="en-US" altLang="en-US" sz="3800" dirty="0" smtClean="0"/>
              <a:t>surgical </a:t>
            </a:r>
            <a:r>
              <a:rPr lang="en-US" altLang="en-US" sz="3800" dirty="0" smtClean="0"/>
              <a:t>or orthopedic conditions</a:t>
            </a:r>
          </a:p>
          <a:p>
            <a:r>
              <a:rPr lang="en-US" altLang="en-US" sz="3800" dirty="0" smtClean="0"/>
              <a:t>Probable similar pathogenesis to PDN</a:t>
            </a:r>
          </a:p>
          <a:p>
            <a:r>
              <a:rPr lang="en-US" altLang="en-US" sz="3800" dirty="0" smtClean="0"/>
              <a:t>Pain usually subsides in 4 – 12 months</a:t>
            </a:r>
          </a:p>
          <a:p>
            <a:r>
              <a:rPr lang="en-US" altLang="en-US" sz="3800" dirty="0" smtClean="0"/>
              <a:t>Cutaneous sensory loss may persist lifelong.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804" y="5678229"/>
            <a:ext cx="3279140" cy="11115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B7C815-B996-2BBF-CBB7-E0CBA8312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340913"/>
            <a:ext cx="12192000" cy="7198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993B4-548A-7050-2CE2-9207FBD82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-340912"/>
            <a:ext cx="12192000" cy="34570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01BA0DE-90D6-F09E-8873-674A6AD9A531}"/>
              </a:ext>
            </a:extLst>
          </p:cNvPr>
          <p:cNvSpPr txBox="1"/>
          <p:nvPr/>
        </p:nvSpPr>
        <p:spPr>
          <a:xfrm>
            <a:off x="406400" y="2936591"/>
            <a:ext cx="1137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ree Serif" panose="02000503040000020004" pitchFamily="2" charset="77"/>
              </a:rPr>
              <a:t>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6E71B2F-1E8D-A0BB-D169-585BE63AF6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40" y="255188"/>
            <a:ext cx="5615920" cy="19037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67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3901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chemeClr val="accent1"/>
                </a:solidFill>
              </a:rPr>
              <a:t>CIDP Clinical Features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40122" y="1228778"/>
            <a:ext cx="11277600" cy="453072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en-US" altLang="en-US" sz="1000" dirty="0"/>
          </a:p>
          <a:p>
            <a:pPr eaLnBrk="1" hangingPunct="1">
              <a:defRPr/>
            </a:pPr>
            <a:r>
              <a:rPr lang="en-US" altLang="en-US" sz="9600" dirty="0"/>
              <a:t>Onset slowly progressive 8-10 weeks to months </a:t>
            </a:r>
          </a:p>
          <a:p>
            <a:pPr lvl="1" eaLnBrk="1" hangingPunct="1">
              <a:defRPr/>
            </a:pPr>
            <a:r>
              <a:rPr lang="en-US" altLang="en-US" sz="9600" dirty="0"/>
              <a:t>occasionally acute onset in relapsing form (&lt;10%)</a:t>
            </a:r>
          </a:p>
          <a:p>
            <a:pPr eaLnBrk="1" hangingPunct="1">
              <a:defRPr/>
            </a:pPr>
            <a:r>
              <a:rPr lang="en-US" altLang="en-US" sz="9600" dirty="0"/>
              <a:t>Patients present with motor &gt; sensory symptoms</a:t>
            </a:r>
          </a:p>
          <a:p>
            <a:pPr lvl="1" eaLnBrk="1" hangingPunct="1">
              <a:defRPr/>
            </a:pPr>
            <a:r>
              <a:rPr lang="en-US" altLang="en-US" sz="9600" dirty="0"/>
              <a:t>Weakness is most disabling feature </a:t>
            </a:r>
          </a:p>
          <a:p>
            <a:pPr lvl="1" eaLnBrk="1" hangingPunct="1">
              <a:defRPr/>
            </a:pPr>
            <a:r>
              <a:rPr lang="en-US" altLang="en-US" sz="9600" dirty="0"/>
              <a:t>proximal and distal muscle groups</a:t>
            </a:r>
          </a:p>
          <a:p>
            <a:pPr lvl="1" eaLnBrk="1" hangingPunct="1">
              <a:defRPr/>
            </a:pPr>
            <a:r>
              <a:rPr lang="en-US" altLang="en-US" sz="9600" dirty="0"/>
              <a:t>usually symmetric </a:t>
            </a:r>
            <a:r>
              <a:rPr lang="en-US" altLang="en-US" sz="9600" dirty="0">
                <a:solidFill>
                  <a:schemeClr val="tx2">
                    <a:lumMod val="50000"/>
                  </a:schemeClr>
                </a:solidFill>
              </a:rPr>
              <a:t>(except in CIDP variants)</a:t>
            </a:r>
            <a:r>
              <a:rPr lang="en-US" altLang="en-US" sz="9600" dirty="0"/>
              <a:t> </a:t>
            </a:r>
          </a:p>
          <a:p>
            <a:pPr>
              <a:defRPr/>
            </a:pPr>
            <a:r>
              <a:rPr lang="en-US" altLang="en-US" sz="9600" dirty="0" smtClean="0"/>
              <a:t>Weakness can </a:t>
            </a:r>
            <a:r>
              <a:rPr lang="en-US" altLang="en-US" sz="9600" dirty="0"/>
              <a:t>be more prominent than muscle atrophy</a:t>
            </a:r>
          </a:p>
          <a:p>
            <a:pPr>
              <a:defRPr/>
            </a:pPr>
            <a:r>
              <a:rPr lang="en-US" altLang="en-US" sz="9600" dirty="0"/>
              <a:t> Sensory deficit usually mild distal large &gt; small fibers,  legs &gt; arms.                                 Pain ± 20%, especially in sensory variant </a:t>
            </a:r>
          </a:p>
          <a:p>
            <a:pPr>
              <a:defRPr/>
            </a:pPr>
            <a:r>
              <a:rPr lang="en-US" altLang="en-US" sz="9600" dirty="0"/>
              <a:t> Cranial nerves dysfunction in up to 15% (ophthalmoplegia, facial or bulbar weakness)</a:t>
            </a:r>
          </a:p>
          <a:p>
            <a:pPr>
              <a:defRPr/>
            </a:pPr>
            <a:r>
              <a:rPr lang="en-US" altLang="en-US" sz="9600" dirty="0"/>
              <a:t>Tendon reflexes reduced or absent early in 90%  </a:t>
            </a:r>
          </a:p>
          <a:p>
            <a:pPr>
              <a:defRPr/>
            </a:pPr>
            <a:r>
              <a:rPr lang="en-US" altLang="en-US" sz="9600" dirty="0"/>
              <a:t>Occasional manifestations autonomic dysfunction &amp; CNS features, papilledema, tremor</a:t>
            </a:r>
          </a:p>
          <a:p>
            <a:pPr>
              <a:defRPr/>
            </a:pPr>
            <a:r>
              <a:rPr lang="en-US" altLang="en-US" sz="9600" dirty="0">
                <a:solidFill>
                  <a:schemeClr val="tx2">
                    <a:lumMod val="50000"/>
                  </a:schemeClr>
                </a:solidFill>
              </a:rPr>
              <a:t>Sphincters are typically spared</a:t>
            </a:r>
            <a:endParaRPr lang="en-US" altLang="en-US" sz="9600" dirty="0"/>
          </a:p>
          <a:p>
            <a:pPr marL="1314450" lvl="3" indent="0" eaLnBrk="1" hangingPunct="1">
              <a:buFont typeface="Wingdings" pitchFamily="2" charset="2"/>
              <a:buNone/>
              <a:defRPr/>
            </a:pPr>
            <a:endParaRPr lang="en-US" altLang="en-US" sz="2200" dirty="0"/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D915D4-8D2F-4A27-AEF5-2570F99E8604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018" y="5707255"/>
            <a:ext cx="3279140" cy="111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535" y="397240"/>
            <a:ext cx="1036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chemeClr val="accent1"/>
                </a:solidFill>
              </a:rPr>
              <a:t>Electrophysiology: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16000" y="1600200"/>
            <a:ext cx="10363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75000"/>
              <a:buFont typeface="Wingdings" pitchFamily="2" charset="2"/>
              <a:buChar char="§"/>
            </a:pPr>
            <a:endParaRPr lang="en-US" altLang="en-US" sz="9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Variable slow motor &amp; sensory conduction velocity  among nerves                        (&lt; 80% of lower limit of normal)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Conduction block, temporal dispersion, prolonged DL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F- waves prolonged and non-persistence  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Amplitude of CMAP and SNAP correlates poorly with degree of axonal loss 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6DBDF9-7558-480E-9868-BF32A2E65B3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980" y="5662287"/>
            <a:ext cx="3279140" cy="111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9652" y="339777"/>
            <a:ext cx="10363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/>
                </a:solidFill>
              </a:rPr>
              <a:t>Electrodiagnostic Criteria for CIDP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9456" y="1480279"/>
            <a:ext cx="106680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sz="2400" i="1" u="sng" dirty="0">
                <a:solidFill>
                  <a:schemeClr val="tx2">
                    <a:lumMod val="50000"/>
                  </a:schemeClr>
                </a:solidFill>
              </a:rPr>
              <a:t>Definite</a:t>
            </a:r>
            <a:r>
              <a:rPr lang="en-US" altLang="en-US" sz="2400" i="1" dirty="0">
                <a:solidFill>
                  <a:schemeClr val="tx2">
                    <a:lumMod val="50000"/>
                  </a:schemeClr>
                </a:solidFill>
              </a:rPr>
              <a:t>;</a:t>
            </a:r>
            <a:r>
              <a:rPr lang="en-US" altLang="en-US" sz="2400" i="1" dirty="0"/>
              <a:t> </a:t>
            </a:r>
            <a:r>
              <a:rPr lang="en-US" altLang="en-US" sz="2400" dirty="0"/>
              <a:t>at least one of the following in 2 nerves;</a:t>
            </a:r>
          </a:p>
          <a:p>
            <a:pPr lvl="1" eaLnBrk="1" hangingPunct="1">
              <a:defRPr/>
            </a:pPr>
            <a:r>
              <a:rPr lang="en-US" altLang="en-US" dirty="0"/>
              <a:t>≥ 50% prolongation of DL  </a:t>
            </a:r>
          </a:p>
          <a:p>
            <a:pPr lvl="1" eaLnBrk="1" hangingPunct="1">
              <a:defRPr/>
            </a:pPr>
            <a:r>
              <a:rPr lang="en-US" altLang="en-US" dirty="0"/>
              <a:t>≥ 30% reduced MCV</a:t>
            </a:r>
          </a:p>
          <a:p>
            <a:pPr lvl="1" eaLnBrk="1" hangingPunct="1">
              <a:defRPr/>
            </a:pPr>
            <a:r>
              <a:rPr lang="en-US" altLang="en-US" dirty="0"/>
              <a:t>≥ 20% prolongation, or absent F-wave, (excluding tibial)  </a:t>
            </a:r>
          </a:p>
          <a:p>
            <a:pPr lvl="1" eaLnBrk="1" hangingPunct="1">
              <a:defRPr/>
            </a:pPr>
            <a:r>
              <a:rPr lang="en-US" altLang="en-US" dirty="0"/>
              <a:t>≥ 50% reduced proximal CMAP amplitude, or ≥ 30% proximal dispersion (excluding tibial nerve)</a:t>
            </a:r>
          </a:p>
          <a:p>
            <a:pPr eaLnBrk="1" hangingPunct="1">
              <a:defRPr/>
            </a:pPr>
            <a:r>
              <a:rPr lang="en-US" altLang="en-US" sz="2400" i="1" u="sng" dirty="0">
                <a:solidFill>
                  <a:schemeClr val="tx2">
                    <a:lumMod val="50000"/>
                  </a:schemeClr>
                </a:solidFill>
              </a:rPr>
              <a:t>Probable: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altLang="en-US" dirty="0"/>
              <a:t>≥ 30% reduced proximal CMAP amplitude in 2 nerves   </a:t>
            </a:r>
          </a:p>
          <a:p>
            <a:pPr lvl="1" eaLnBrk="1" hangingPunct="1">
              <a:defRPr/>
            </a:pPr>
            <a:r>
              <a:rPr lang="en-US" dirty="0"/>
              <a:t>or in one nerve plus at least one other nerve with demyelinating parameter </a:t>
            </a:r>
            <a:r>
              <a:rPr lang="en-US" altLang="en-US" dirty="0"/>
              <a:t>(excluding tibial nerve)</a:t>
            </a:r>
          </a:p>
          <a:p>
            <a:pPr eaLnBrk="1" hangingPunct="1">
              <a:defRPr/>
            </a:pPr>
            <a:r>
              <a:rPr lang="en-US" altLang="en-US" sz="2400" i="1" u="sng" dirty="0">
                <a:solidFill>
                  <a:schemeClr val="tx2">
                    <a:lumMod val="50000"/>
                  </a:schemeClr>
                </a:solidFill>
              </a:rPr>
              <a:t>Possible;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lvl="1" eaLnBrk="1" hangingPunct="1">
              <a:defRPr/>
            </a:pPr>
            <a:r>
              <a:rPr lang="en-US" dirty="0"/>
              <a:t>As in "Definite CIDP" but in only one nerve     </a:t>
            </a:r>
          </a:p>
          <a:p>
            <a:pPr marL="457200" lvl="1" indent="0" eaLnBrk="1" hangingPunct="1">
              <a:buNone/>
              <a:defRPr/>
            </a:pPr>
            <a:r>
              <a:rPr lang="en-US" dirty="0"/>
              <a:t>                                                              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Testing of multiple limbs is more sensitive than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only                                                       unilateral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or lower limbs to optimize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EDXs diagnosis.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endParaRPr lang="en-US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400" i="1" u="sng" dirty="0"/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9303EE-9D89-4384-9E03-2B0A25611CE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027" y="5626507"/>
            <a:ext cx="3279140" cy="111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12800" y="381000"/>
            <a:ext cx="11074400" cy="5691188"/>
          </a:xfrm>
          <a:noFill/>
          <a:ln>
            <a:solidFill>
              <a:schemeClr val="tx1"/>
            </a:solidFill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60800" y="304800"/>
            <a:ext cx="1625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33760F-640B-4461-A612-517551524BC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12800" y="304801"/>
            <a:ext cx="10972800" cy="5826125"/>
          </a:xfr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62400" y="304800"/>
            <a:ext cx="172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0261600" y="5178426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/>
              <a:t>12</a:t>
            </a: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10871200" y="5178426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/>
              <a:t>34</a:t>
            </a:r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C3C8C8-C371-4D1C-8CD7-3B566869922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930" y="5602327"/>
            <a:ext cx="3279140" cy="111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20941"/>
            <a:ext cx="11719560" cy="10033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CIDP 1</a:t>
            </a:r>
            <a:r>
              <a:rPr lang="en-US" sz="3600" b="1" baseline="30000" dirty="0">
                <a:solidFill>
                  <a:schemeClr val="accent1"/>
                </a:solidFill>
              </a:rPr>
              <a:t>st</a:t>
            </a:r>
            <a:r>
              <a:rPr lang="en-US" sz="3600" b="1" dirty="0">
                <a:solidFill>
                  <a:schemeClr val="accent1"/>
                </a:solidFill>
              </a:rPr>
              <a:t>  Line Therapy with RCT Efficacy 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9" y="1049410"/>
            <a:ext cx="8077200" cy="5684837"/>
          </a:xfrm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400" dirty="0"/>
              <a:t>Prednisone: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400" dirty="0" err="1"/>
              <a:t>Pred</a:t>
            </a:r>
            <a:r>
              <a:rPr lang="en-US" sz="3400" dirty="0"/>
              <a:t> 60-100 mg/d x 2-4 wks, then 100 mg </a:t>
            </a:r>
            <a:r>
              <a:rPr lang="en-US" sz="3400" dirty="0" err="1"/>
              <a:t>qod</a:t>
            </a:r>
            <a:r>
              <a:rPr lang="en-US" sz="3400" dirty="0"/>
              <a:t> then re-evaluate at 3 months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400" dirty="0"/>
              <a:t>Or  Methylprednisolone IV 1 g/d x 5 days then taper.</a:t>
            </a:r>
          </a:p>
          <a:p>
            <a:pPr>
              <a:lnSpc>
                <a:spcPct val="120000"/>
              </a:lnSpc>
              <a:defRPr/>
            </a:pPr>
            <a:r>
              <a:rPr lang="en-US" sz="3400" dirty="0"/>
              <a:t>Plasmapheresis: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400" dirty="0"/>
              <a:t>PLEX 2-3 / week x 3-6 </a:t>
            </a:r>
            <a:r>
              <a:rPr lang="en-US" sz="3400" dirty="0" err="1"/>
              <a:t>wks</a:t>
            </a:r>
            <a:r>
              <a:rPr lang="en-US" sz="3400" dirty="0"/>
              <a:t> then re-evaluate</a:t>
            </a:r>
          </a:p>
          <a:p>
            <a:pPr marL="342900" lvl="1">
              <a:lnSpc>
                <a:spcPct val="120000"/>
              </a:lnSpc>
              <a:spcBef>
                <a:spcPct val="20000"/>
              </a:spcBef>
              <a:buSzTx/>
              <a:buFont typeface="Symbol" panose="05050102010706020507" pitchFamily="18" charset="2"/>
              <a:buChar char="·"/>
              <a:defRPr/>
            </a:pPr>
            <a:r>
              <a:rPr lang="en-US" sz="3400" dirty="0"/>
              <a:t>IVIG ICE trial 1gm/kg Q 3 weeks: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400" dirty="0"/>
              <a:t>IVIG 2 gm/kg, then 1 gm/kg/mon then re-evaluate at 3 months, maintenance could be a </a:t>
            </a:r>
            <a:r>
              <a:rPr lang="en-US" sz="3400" u="sng" dirty="0"/>
              <a:t>lower</a:t>
            </a:r>
            <a:r>
              <a:rPr lang="en-US" sz="3400" dirty="0"/>
              <a:t> dosage</a:t>
            </a:r>
          </a:p>
          <a:p>
            <a:pPr>
              <a:lnSpc>
                <a:spcPct val="120000"/>
              </a:lnSpc>
              <a:defRPr/>
            </a:pPr>
            <a:r>
              <a:rPr lang="en-US" sz="3400" dirty="0"/>
              <a:t>Prednisone and PLEX are as effective as IVIG</a:t>
            </a:r>
          </a:p>
          <a:p>
            <a:pPr>
              <a:lnSpc>
                <a:spcPct val="120000"/>
              </a:lnSpc>
              <a:defRPr/>
            </a:pPr>
            <a:r>
              <a:rPr lang="en-US" sz="3400" dirty="0"/>
              <a:t>SCIg: US FDA-approved March 2018 as maintenance  therapy for CIDP and in Canada as of July 2018</a:t>
            </a:r>
          </a:p>
          <a:p>
            <a:pPr>
              <a:lnSpc>
                <a:spcPct val="120000"/>
              </a:lnSpc>
              <a:defRPr/>
            </a:pPr>
            <a:endParaRPr lang="en-US" sz="3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FBAD97-2A39-4981-A8A8-9E525E35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399" y="1695741"/>
            <a:ext cx="3899161" cy="21599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30159F3-B158-41A9-9341-A13034FA325F}"/>
              </a:ext>
            </a:extLst>
          </p:cNvPr>
          <p:cNvSpPr/>
          <p:nvPr/>
        </p:nvSpPr>
        <p:spPr>
          <a:xfrm>
            <a:off x="7044526" y="10494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Treatment of CIDP Patients with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Active Progressive Disease in 2010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500" y="5478657"/>
            <a:ext cx="3279140" cy="111157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032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="" xmlns:a16="http://schemas.microsoft.com/office/drawing/2014/main" id="{230B34EF-D6EA-4B8B-941E-18EE0525D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533" y="200233"/>
            <a:ext cx="10479375" cy="9390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3600" b="1" dirty="0" smtClean="0">
                <a:solidFill>
                  <a:schemeClr val="accent1"/>
                </a:solidFill>
              </a:rPr>
              <a:t>Corticosteroids </a:t>
            </a:r>
            <a:r>
              <a:rPr lang="en-US" sz="3600" b="1" dirty="0">
                <a:solidFill>
                  <a:schemeClr val="accent1"/>
                </a:solidFill>
              </a:rPr>
              <a:t>in CIDP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="" xmlns:a16="http://schemas.microsoft.com/office/drawing/2014/main" id="{383650FF-3991-4A1F-B323-8B194DB0F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1895" y="1140711"/>
            <a:ext cx="10455639" cy="5227636"/>
          </a:xfrm>
          <a:ln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en-US" dirty="0"/>
              <a:t>40-95% response rate with high dose prednisone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dirty="0"/>
              <a:t>Onset at 2 months, peak at 3-6 months</a:t>
            </a:r>
          </a:p>
          <a:p>
            <a:pPr>
              <a:lnSpc>
                <a:spcPct val="170000"/>
              </a:lnSpc>
              <a:defRPr/>
            </a:pPr>
            <a:r>
              <a:rPr lang="en-US" dirty="0"/>
              <a:t>Prednisone 60-100 mg/d x 2-4 wks, then 100 mg </a:t>
            </a:r>
            <a:r>
              <a:rPr lang="en-US" dirty="0" err="1"/>
              <a:t>qod</a:t>
            </a:r>
            <a:r>
              <a:rPr lang="en-US" dirty="0"/>
              <a:t> then re-evaluate at 3 months    Maintenance dose of 5 – 15 mg is often necessary </a:t>
            </a:r>
          </a:p>
          <a:p>
            <a:pPr>
              <a:lnSpc>
                <a:spcPct val="170000"/>
              </a:lnSpc>
              <a:defRPr/>
            </a:pPr>
            <a:r>
              <a:rPr lang="en-US" dirty="0"/>
              <a:t>Or pulsed oral  </a:t>
            </a:r>
            <a:r>
              <a:rPr lang="en-US" dirty="0" err="1"/>
              <a:t>Dexamethasone</a:t>
            </a:r>
            <a:r>
              <a:rPr lang="en-US" dirty="0"/>
              <a:t>  40 mg/d for 4 days monthly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dirty="0"/>
              <a:t>Or IV pulse methylprednisolone  1g x 5days then tapering to weekly, then to monthly</a:t>
            </a:r>
          </a:p>
          <a:p>
            <a:pPr eaLnBrk="1" hangingPunct="1">
              <a:lnSpc>
                <a:spcPct val="170000"/>
              </a:lnSpc>
              <a:defRPr/>
            </a:pPr>
            <a:endParaRPr lang="en-US" dirty="0"/>
          </a:p>
          <a:p>
            <a:pPr eaLnBrk="1" hangingPunct="1">
              <a:lnSpc>
                <a:spcPct val="170000"/>
              </a:lnSpc>
              <a:defRPr/>
            </a:pPr>
            <a:endParaRPr lang="en-US" dirty="0"/>
          </a:p>
          <a:p>
            <a:pPr eaLnBrk="1" hangingPunct="1">
              <a:lnSpc>
                <a:spcPct val="170000"/>
              </a:lnSpc>
              <a:buNone/>
              <a:defRPr/>
            </a:pPr>
            <a:r>
              <a:rPr lang="en-US" i="1" dirty="0"/>
              <a:t>			</a:t>
            </a:r>
            <a:endParaRPr lang="en-US" dirty="0"/>
          </a:p>
        </p:txBody>
      </p:sp>
      <p:sp>
        <p:nvSpPr>
          <p:cNvPr id="29701" name="Rectangle 5">
            <a:extLst>
              <a:ext uri="{FF2B5EF4-FFF2-40B4-BE49-F238E27FC236}">
                <a16:creationId xmlns="" xmlns:a16="http://schemas.microsoft.com/office/drawing/2014/main" id="{C0DFDD1A-4F2D-4209-A043-6F392B7C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10" y="5827476"/>
            <a:ext cx="8949129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Dalakas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Engel Ann Neurol 1981, Dyck et al Ann Neurol 1982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Molenaar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 JNNP 1997,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Lopate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al Arch N 2005 ,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Muley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 Arch N 2008to</a:t>
            </a:r>
            <a:endParaRPr lang="en-US" sz="20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930" y="5662287"/>
            <a:ext cx="3279140" cy="11115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4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AA17441075E469833C8AD797131FC" ma:contentTypeVersion="18" ma:contentTypeDescription="Create a new document." ma:contentTypeScope="" ma:versionID="3fac22398924e6492a34165618e1d6a9">
  <xsd:schema xmlns:xsd="http://www.w3.org/2001/XMLSchema" xmlns:xs="http://www.w3.org/2001/XMLSchema" xmlns:p="http://schemas.microsoft.com/office/2006/metadata/properties" xmlns:ns2="1b0f3d7d-c843-496b-b3d2-4f1419bb44d7" xmlns:ns3="4144f6a5-e3a2-484d-9ecf-4b2ed24e3b2c" targetNamespace="http://schemas.microsoft.com/office/2006/metadata/properties" ma:root="true" ma:fieldsID="019078d0a07b7119eff1482834b89006" ns2:_="" ns3:_="">
    <xsd:import namespace="1b0f3d7d-c843-496b-b3d2-4f1419bb44d7"/>
    <xsd:import namespace="4144f6a5-e3a2-484d-9ecf-4b2ed24e3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f3d7d-c843-496b-b3d2-4f1419bb44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338b5-23ad-486c-98c0-77a984379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4f6a5-e3a2-484d-9ecf-4b2ed24e3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edf2f5-81ae-4e09-8eec-05131d6984c1}" ma:internalName="TaxCatchAll" ma:showField="CatchAllData" ma:web="4144f6a5-e3a2-484d-9ecf-4b2ed24e3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0f3d7d-c843-496b-b3d2-4f1419bb44d7">
      <Terms xmlns="http://schemas.microsoft.com/office/infopath/2007/PartnerControls"/>
    </lcf76f155ced4ddcb4097134ff3c332f>
    <TaxCatchAll xmlns="4144f6a5-e3a2-484d-9ecf-4b2ed24e3b2c" xsi:nil="true"/>
  </documentManagement>
</p:properties>
</file>

<file path=customXml/itemProps1.xml><?xml version="1.0" encoding="utf-8"?>
<ds:datastoreItem xmlns:ds="http://schemas.openxmlformats.org/officeDocument/2006/customXml" ds:itemID="{EE74FEC3-4B44-4472-8F82-DC144932EFD4}"/>
</file>

<file path=customXml/itemProps2.xml><?xml version="1.0" encoding="utf-8"?>
<ds:datastoreItem xmlns:ds="http://schemas.openxmlformats.org/officeDocument/2006/customXml" ds:itemID="{E4CD1ED7-76D2-46F8-80D1-AA0EE4C308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92D821-56B1-45C0-810E-9429F36ECC09}">
  <ds:schemaRefs>
    <ds:schemaRef ds:uri="http://schemas.microsoft.com/office/2006/metadata/properties"/>
    <ds:schemaRef ds:uri="1b0f3d7d-c843-496b-b3d2-4f1419bb44d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4144f6a5-e3a2-484d-9ecf-4b2ed24e3b2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2237</Words>
  <Application>Microsoft Office PowerPoint</Application>
  <PresentationFormat>Custom</PresentationFormat>
  <Paragraphs>314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CIDP Clinical Features</vt:lpstr>
      <vt:lpstr>Electrophysiology:</vt:lpstr>
      <vt:lpstr>Electrodiagnostic Criteria for CIDP</vt:lpstr>
      <vt:lpstr>Slide 6</vt:lpstr>
      <vt:lpstr>Slide 7</vt:lpstr>
      <vt:lpstr>CIDP 1st  Line Therapy with RCT Efficacy ;</vt:lpstr>
      <vt:lpstr>   Corticosteroids in CIDP</vt:lpstr>
      <vt:lpstr>  IVIG in CIDP</vt:lpstr>
      <vt:lpstr>CIDP: Plasma Exchange (PLEX)</vt:lpstr>
      <vt:lpstr>Subcutaneous IG in CIDP Treatment                       (PATH study)</vt:lpstr>
      <vt:lpstr>Slide 13</vt:lpstr>
      <vt:lpstr>Slide 14</vt:lpstr>
      <vt:lpstr>Immunosuppressive Agents</vt:lpstr>
      <vt:lpstr>Slide 16</vt:lpstr>
      <vt:lpstr>Measuring Treatment Effect in CIDP</vt:lpstr>
      <vt:lpstr>       EAN/PNS guideline on diagnosis &amp; treatment of CIDP</vt:lpstr>
      <vt:lpstr>EAN/EFNS 2021 CIDP Treatment Recommendation Summary</vt:lpstr>
      <vt:lpstr>CIDP Variants</vt:lpstr>
      <vt:lpstr>  Multifocal Motor Neuropathy (MMN) </vt:lpstr>
      <vt:lpstr>Slide 22</vt:lpstr>
      <vt:lpstr>Slide 23</vt:lpstr>
      <vt:lpstr>Slide 24</vt:lpstr>
      <vt:lpstr>    CIDP in Diabetes mellitus</vt:lpstr>
      <vt:lpstr>                         Proximal Diabetic Neuropathy (Diabetic Lumbosacral Plexopathy, Diabetic Amyotrophy, Diabetic        Radiculoplexus neuropathy, Bruns–Garland Syn)</vt:lpstr>
      <vt:lpstr>                    Isolated Thoracic Radiculopathy      (Truncal  radiculopathy, Diabetic thoracoabdominal NP)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Corporate Edition</cp:lastModifiedBy>
  <cp:revision>156</cp:revision>
  <dcterms:created xsi:type="dcterms:W3CDTF">2022-11-26T12:11:37Z</dcterms:created>
  <dcterms:modified xsi:type="dcterms:W3CDTF">2024-01-15T01:25:53Z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0x0101000FAAA17441075E469833C8AD797131FC</vt:lpwstr>
  </property>
  <property fmtid="{D5CDD505-2E9C-101B-9397-08002B2CF9AE}" pid="3" name="MediaServiceImageTags">
    <vt:lpwstr/>
  </property>
</Properties>
</file>