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3"/>
  </p:notesMasterIdLst>
  <p:sldIdLst>
    <p:sldId id="256" r:id="rId5"/>
    <p:sldId id="257" r:id="rId6"/>
    <p:sldId id="269" r:id="rId7"/>
    <p:sldId id="270" r:id="rId8"/>
    <p:sldId id="273" r:id="rId9"/>
    <p:sldId id="274" r:id="rId10"/>
    <p:sldId id="275" r:id="rId11"/>
    <p:sldId id="277" r:id="rId12"/>
    <p:sldId id="278" r:id="rId13"/>
    <p:sldId id="279" r:id="rId14"/>
    <p:sldId id="280" r:id="rId15"/>
    <p:sldId id="281" r:id="rId16"/>
    <p:sldId id="282" r:id="rId17"/>
    <p:sldId id="284" r:id="rId18"/>
    <p:sldId id="285" r:id="rId19"/>
    <p:sldId id="286" r:id="rId20"/>
    <p:sldId id="319" r:id="rId21"/>
    <p:sldId id="287" r:id="rId22"/>
    <p:sldId id="289" r:id="rId23"/>
    <p:sldId id="293" r:id="rId24"/>
    <p:sldId id="294" r:id="rId25"/>
    <p:sldId id="295" r:id="rId26"/>
    <p:sldId id="296" r:id="rId27"/>
    <p:sldId id="332" r:id="rId28"/>
    <p:sldId id="300" r:id="rId29"/>
    <p:sldId id="301" r:id="rId30"/>
    <p:sldId id="303" r:id="rId31"/>
    <p:sldId id="304" r:id="rId32"/>
    <p:sldId id="305" r:id="rId33"/>
    <p:sldId id="307" r:id="rId34"/>
    <p:sldId id="308" r:id="rId35"/>
    <p:sldId id="318" r:id="rId36"/>
    <p:sldId id="309" r:id="rId37"/>
    <p:sldId id="314" r:id="rId38"/>
    <p:sldId id="317" r:id="rId39"/>
    <p:sldId id="321" r:id="rId40"/>
    <p:sldId id="322" r:id="rId41"/>
    <p:sldId id="323" r:id="rId42"/>
    <p:sldId id="324" r:id="rId43"/>
    <p:sldId id="325" r:id="rId44"/>
    <p:sldId id="327" r:id="rId45"/>
    <p:sldId id="328" r:id="rId46"/>
    <p:sldId id="331" r:id="rId47"/>
    <p:sldId id="329" r:id="rId48"/>
    <p:sldId id="330" r:id="rId49"/>
    <p:sldId id="315" r:id="rId50"/>
    <p:sldId id="316" r:id="rId51"/>
    <p:sldId id="26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C759"/>
    <a:srgbClr val="258FAE"/>
    <a:srgbClr val="2F5091"/>
    <a:srgbClr val="8CC15F"/>
    <a:srgbClr val="273777"/>
    <a:srgbClr val="171347"/>
    <a:srgbClr val="A0C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4"/>
    <p:restoredTop sz="95646"/>
  </p:normalViewPr>
  <p:slideViewPr>
    <p:cSldViewPr snapToGrid="0">
      <p:cViewPr varScale="1">
        <p:scale>
          <a:sx n="60" d="100"/>
          <a:sy n="60" d="100"/>
        </p:scale>
        <p:origin x="2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F84808-41FF-4798-BAE1-AEDA0D5DBE18}"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D5CF0-08B4-4E39-91E3-7F4F93A23DB0}" type="slidenum">
              <a:rPr lang="en-US" smtClean="0"/>
              <a:t>‹#›</a:t>
            </a:fld>
            <a:endParaRPr lang="en-US"/>
          </a:p>
        </p:txBody>
      </p:sp>
    </p:spTree>
    <p:extLst>
      <p:ext uri="{BB962C8B-B14F-4D97-AF65-F5344CB8AC3E}">
        <p14:creationId xmlns:p14="http://schemas.microsoft.com/office/powerpoint/2010/main" val="301325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D3D65-FC32-4FF0-87AA-7CCD9C72CBAF}" type="slidenum">
              <a:rPr lang="en-US" smtClean="0"/>
              <a:t>5</a:t>
            </a:fld>
            <a:endParaRPr lang="en-US"/>
          </a:p>
        </p:txBody>
      </p:sp>
    </p:spTree>
    <p:extLst>
      <p:ext uri="{BB962C8B-B14F-4D97-AF65-F5344CB8AC3E}">
        <p14:creationId xmlns:p14="http://schemas.microsoft.com/office/powerpoint/2010/main" val="294306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DD3D65-FC32-4FF0-87AA-7CCD9C72CBAF}" type="slidenum">
              <a:rPr lang="en-US" smtClean="0"/>
              <a:t>34</a:t>
            </a:fld>
            <a:endParaRPr lang="en-US"/>
          </a:p>
        </p:txBody>
      </p:sp>
    </p:spTree>
    <p:extLst>
      <p:ext uri="{BB962C8B-B14F-4D97-AF65-F5344CB8AC3E}">
        <p14:creationId xmlns:p14="http://schemas.microsoft.com/office/powerpoint/2010/main" val="141345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4D5CF0-08B4-4E39-91E3-7F4F93A23DB0}" type="slidenum">
              <a:rPr lang="en-US" smtClean="0"/>
              <a:t>40</a:t>
            </a:fld>
            <a:endParaRPr lang="en-US"/>
          </a:p>
        </p:txBody>
      </p:sp>
    </p:spTree>
    <p:extLst>
      <p:ext uri="{BB962C8B-B14F-4D97-AF65-F5344CB8AC3E}">
        <p14:creationId xmlns:p14="http://schemas.microsoft.com/office/powerpoint/2010/main" val="1774628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FE97-D061-93FC-1EE5-09BCCFD37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6E960-C94D-CDAB-CE61-C55B059F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D0B611-8ABF-8090-A876-3C70C684BE8A}"/>
              </a:ext>
            </a:extLst>
          </p:cNvPr>
          <p:cNvSpPr>
            <a:spLocks noGrp="1"/>
          </p:cNvSpPr>
          <p:nvPr>
            <p:ph type="dt" sz="half" idx="10"/>
          </p:nvPr>
        </p:nvSpPr>
        <p:spPr/>
        <p:txBody>
          <a:bodyPr/>
          <a:lstStyle/>
          <a:p>
            <a:fld id="{911329E1-11D7-074B-99BE-6F0B287000FE}" type="datetimeFigureOut">
              <a:rPr lang="en-US" smtClean="0"/>
              <a:t>1/15/2024</a:t>
            </a:fld>
            <a:endParaRPr lang="en-US"/>
          </a:p>
        </p:txBody>
      </p:sp>
      <p:sp>
        <p:nvSpPr>
          <p:cNvPr id="5" name="Footer Placeholder 4">
            <a:extLst>
              <a:ext uri="{FF2B5EF4-FFF2-40B4-BE49-F238E27FC236}">
                <a16:creationId xmlns:a16="http://schemas.microsoft.com/office/drawing/2014/main" id="{275A289A-C03F-41CD-BBD7-2D69A524B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08453-FFEC-CF1F-465F-B3D0C191C2BE}"/>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61027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D668E-022B-2D88-4ED1-390A155185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E9E3A-A98F-0D4D-0D68-42DD2EAA9F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8CEBE-B4C4-6012-36CB-EB37B1CA129E}"/>
              </a:ext>
            </a:extLst>
          </p:cNvPr>
          <p:cNvSpPr>
            <a:spLocks noGrp="1"/>
          </p:cNvSpPr>
          <p:nvPr>
            <p:ph type="dt" sz="half" idx="10"/>
          </p:nvPr>
        </p:nvSpPr>
        <p:spPr/>
        <p:txBody>
          <a:bodyPr/>
          <a:lstStyle/>
          <a:p>
            <a:fld id="{911329E1-11D7-074B-99BE-6F0B287000FE}" type="datetimeFigureOut">
              <a:rPr lang="en-US" smtClean="0"/>
              <a:t>1/15/2024</a:t>
            </a:fld>
            <a:endParaRPr lang="en-US"/>
          </a:p>
        </p:txBody>
      </p:sp>
      <p:sp>
        <p:nvSpPr>
          <p:cNvPr id="5" name="Footer Placeholder 4">
            <a:extLst>
              <a:ext uri="{FF2B5EF4-FFF2-40B4-BE49-F238E27FC236}">
                <a16:creationId xmlns:a16="http://schemas.microsoft.com/office/drawing/2014/main" id="{9C58C1A6-FE03-BE8A-1417-F7D7C08CB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C4227-AA77-FABC-1119-09F4343AF43C}"/>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354255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41C9C-D971-BA07-1C6F-29943BE581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D2E0B-7485-B1D3-4E12-92A501273CF5}"/>
              </a:ext>
            </a:extLst>
          </p:cNvPr>
          <p:cNvSpPr>
            <a:spLocks noGrp="1"/>
          </p:cNvSpPr>
          <p:nvPr>
            <p:ph type="dt" sz="half" idx="10"/>
          </p:nvPr>
        </p:nvSpPr>
        <p:spPr/>
        <p:txBody>
          <a:bodyPr/>
          <a:lstStyle/>
          <a:p>
            <a:fld id="{911329E1-11D7-074B-99BE-6F0B287000FE}" type="datetimeFigureOut">
              <a:rPr lang="en-US" smtClean="0"/>
              <a:t>1/15/2024</a:t>
            </a:fld>
            <a:endParaRPr lang="en-US"/>
          </a:p>
        </p:txBody>
      </p:sp>
      <p:sp>
        <p:nvSpPr>
          <p:cNvPr id="4" name="Footer Placeholder 3">
            <a:extLst>
              <a:ext uri="{FF2B5EF4-FFF2-40B4-BE49-F238E27FC236}">
                <a16:creationId xmlns:a16="http://schemas.microsoft.com/office/drawing/2014/main" id="{BA94C21B-8B6A-DCD5-132D-BE8FDCA3E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9DCB18-FB00-2BAC-0D19-20EEE189D07D}"/>
              </a:ext>
            </a:extLst>
          </p:cNvPr>
          <p:cNvSpPr>
            <a:spLocks noGrp="1"/>
          </p:cNvSpPr>
          <p:nvPr>
            <p:ph type="sldNum" sz="quarter" idx="12"/>
          </p:nvPr>
        </p:nvSpPr>
        <p:spPr/>
        <p:txBody>
          <a:bodyPr/>
          <a:lstStyle/>
          <a:p>
            <a:fld id="{23D952CD-6370-0749-B443-35EAB882344C}" type="slidenum">
              <a:rPr lang="en-US" smtClean="0"/>
              <a:t>‹#›</a:t>
            </a:fld>
            <a:endParaRPr lang="en-US"/>
          </a:p>
        </p:txBody>
      </p:sp>
    </p:spTree>
    <p:extLst>
      <p:ext uri="{BB962C8B-B14F-4D97-AF65-F5344CB8AC3E}">
        <p14:creationId xmlns:p14="http://schemas.microsoft.com/office/powerpoint/2010/main" val="2178287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7047AF-5CB2-A0D2-9DFF-26D97B5A4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DC775C-1056-9FB0-C58E-6CD0EB074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DD618-C153-DF0B-E9F8-BBCDBE315D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1329E1-11D7-074B-99BE-6F0B287000FE}" type="datetimeFigureOut">
              <a:rPr lang="en-US" smtClean="0"/>
              <a:t>1/15/2024</a:t>
            </a:fld>
            <a:endParaRPr lang="en-US"/>
          </a:p>
        </p:txBody>
      </p:sp>
      <p:sp>
        <p:nvSpPr>
          <p:cNvPr id="5" name="Footer Placeholder 4">
            <a:extLst>
              <a:ext uri="{FF2B5EF4-FFF2-40B4-BE49-F238E27FC236}">
                <a16:creationId xmlns:a16="http://schemas.microsoft.com/office/drawing/2014/main" id="{20D67EA4-11AE-F369-2DA5-55AF976689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2C1396-6EA1-E9BA-475A-6772D252C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52CD-6370-0749-B443-35EAB882344C}" type="slidenum">
              <a:rPr lang="en-US" smtClean="0"/>
              <a:t>‹#›</a:t>
            </a:fld>
            <a:endParaRPr lang="en-US"/>
          </a:p>
        </p:txBody>
      </p:sp>
    </p:spTree>
    <p:extLst>
      <p:ext uri="{BB962C8B-B14F-4D97-AF65-F5344CB8AC3E}">
        <p14:creationId xmlns:p14="http://schemas.microsoft.com/office/powerpoint/2010/main" val="20167826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missinglink.ucsf.edu/lm/ids_104_musclenerve_path/student_musclenerve/subpages/ng.atp.9.4.1.html"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en.wikipedia.org/wiki/Major_League_Baseball_All-Star_Gam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235F5D9-3BBA-DEBC-0B0E-726ED1817ED7}"/>
              </a:ext>
            </a:extLst>
          </p:cNvPr>
          <p:cNvSpPr/>
          <p:nvPr/>
        </p:nvSpPr>
        <p:spPr>
          <a:xfrm>
            <a:off x="-231574" y="-23751"/>
            <a:ext cx="8858993" cy="7030193"/>
          </a:xfrm>
          <a:custGeom>
            <a:avLst/>
            <a:gdLst>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823367 w 8823367"/>
              <a:gd name="connsiteY8" fmla="*/ 4963886 h 7030193"/>
              <a:gd name="connsiteX9" fmla="*/ 7006442 w 8823367"/>
              <a:gd name="connsiteY9" fmla="*/ 6887689 h 7030193"/>
              <a:gd name="connsiteX0" fmla="*/ 7006442 w 8823367"/>
              <a:gd name="connsiteY0" fmla="*/ 6887689 h 7030193"/>
              <a:gd name="connsiteX1" fmla="*/ 0 w 8823367"/>
              <a:gd name="connsiteY1" fmla="*/ 6887689 h 7030193"/>
              <a:gd name="connsiteX2" fmla="*/ 0 w 8823367"/>
              <a:gd name="connsiteY2" fmla="*/ 7030193 h 7030193"/>
              <a:gd name="connsiteX3" fmla="*/ 0 w 8823367"/>
              <a:gd name="connsiteY3" fmla="*/ 0 h 7030193"/>
              <a:gd name="connsiteX4" fmla="*/ 486889 w 8823367"/>
              <a:gd name="connsiteY4" fmla="*/ 0 h 7030193"/>
              <a:gd name="connsiteX5" fmla="*/ 7422078 w 8823367"/>
              <a:gd name="connsiteY5" fmla="*/ 0 h 7030193"/>
              <a:gd name="connsiteX6" fmla="*/ 8823367 w 8823367"/>
              <a:gd name="connsiteY6" fmla="*/ 1401289 h 7030193"/>
              <a:gd name="connsiteX7" fmla="*/ 8823367 w 8823367"/>
              <a:gd name="connsiteY7" fmla="*/ 1662546 h 7030193"/>
              <a:gd name="connsiteX8" fmla="*/ 8609611 w 8823367"/>
              <a:gd name="connsiteY8" fmla="*/ 5902036 h 7030193"/>
              <a:gd name="connsiteX9" fmla="*/ 7006442 w 8823367"/>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23367 w 9274630"/>
              <a:gd name="connsiteY6" fmla="*/ 1401289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274630"/>
              <a:gd name="connsiteY0" fmla="*/ 6887689 h 7030193"/>
              <a:gd name="connsiteX1" fmla="*/ 0 w 9274630"/>
              <a:gd name="connsiteY1" fmla="*/ 6887689 h 7030193"/>
              <a:gd name="connsiteX2" fmla="*/ 0 w 9274630"/>
              <a:gd name="connsiteY2" fmla="*/ 7030193 h 7030193"/>
              <a:gd name="connsiteX3" fmla="*/ 0 w 9274630"/>
              <a:gd name="connsiteY3" fmla="*/ 0 h 7030193"/>
              <a:gd name="connsiteX4" fmla="*/ 486889 w 9274630"/>
              <a:gd name="connsiteY4" fmla="*/ 0 h 7030193"/>
              <a:gd name="connsiteX5" fmla="*/ 7422078 w 9274630"/>
              <a:gd name="connsiteY5" fmla="*/ 0 h 7030193"/>
              <a:gd name="connsiteX6" fmla="*/ 8882744 w 9274630"/>
              <a:gd name="connsiteY6" fmla="*/ 1187533 h 7030193"/>
              <a:gd name="connsiteX7" fmla="*/ 9274630 w 9274630"/>
              <a:gd name="connsiteY7" fmla="*/ 3693227 h 7030193"/>
              <a:gd name="connsiteX8" fmla="*/ 8609611 w 9274630"/>
              <a:gd name="connsiteY8" fmla="*/ 5902036 h 7030193"/>
              <a:gd name="connsiteX9" fmla="*/ 7006442 w 9274630"/>
              <a:gd name="connsiteY9" fmla="*/ 6887689 h 7030193"/>
              <a:gd name="connsiteX0" fmla="*/ 7006442 w 9001497"/>
              <a:gd name="connsiteY0" fmla="*/ 6887689 h 7030193"/>
              <a:gd name="connsiteX1" fmla="*/ 0 w 9001497"/>
              <a:gd name="connsiteY1" fmla="*/ 6887689 h 7030193"/>
              <a:gd name="connsiteX2" fmla="*/ 0 w 9001497"/>
              <a:gd name="connsiteY2" fmla="*/ 7030193 h 7030193"/>
              <a:gd name="connsiteX3" fmla="*/ 0 w 9001497"/>
              <a:gd name="connsiteY3" fmla="*/ 0 h 7030193"/>
              <a:gd name="connsiteX4" fmla="*/ 486889 w 9001497"/>
              <a:gd name="connsiteY4" fmla="*/ 0 h 7030193"/>
              <a:gd name="connsiteX5" fmla="*/ 7422078 w 9001497"/>
              <a:gd name="connsiteY5" fmla="*/ 0 h 7030193"/>
              <a:gd name="connsiteX6" fmla="*/ 8882744 w 9001497"/>
              <a:gd name="connsiteY6" fmla="*/ 1187533 h 7030193"/>
              <a:gd name="connsiteX7" fmla="*/ 9001497 w 9001497"/>
              <a:gd name="connsiteY7" fmla="*/ 3396344 h 7030193"/>
              <a:gd name="connsiteX8" fmla="*/ 8609611 w 9001497"/>
              <a:gd name="connsiteY8" fmla="*/ 5902036 h 7030193"/>
              <a:gd name="connsiteX9" fmla="*/ 7006442 w 9001497"/>
              <a:gd name="connsiteY9" fmla="*/ 6887689 h 7030193"/>
              <a:gd name="connsiteX0" fmla="*/ 7006442 w 8882744"/>
              <a:gd name="connsiteY0" fmla="*/ 6887689 h 7030193"/>
              <a:gd name="connsiteX1" fmla="*/ 0 w 8882744"/>
              <a:gd name="connsiteY1" fmla="*/ 6887689 h 7030193"/>
              <a:gd name="connsiteX2" fmla="*/ 0 w 8882744"/>
              <a:gd name="connsiteY2" fmla="*/ 7030193 h 7030193"/>
              <a:gd name="connsiteX3" fmla="*/ 0 w 8882744"/>
              <a:gd name="connsiteY3" fmla="*/ 0 h 7030193"/>
              <a:gd name="connsiteX4" fmla="*/ 486889 w 8882744"/>
              <a:gd name="connsiteY4" fmla="*/ 0 h 7030193"/>
              <a:gd name="connsiteX5" fmla="*/ 7422078 w 8882744"/>
              <a:gd name="connsiteY5" fmla="*/ 0 h 7030193"/>
              <a:gd name="connsiteX6" fmla="*/ 8882744 w 8882744"/>
              <a:gd name="connsiteY6" fmla="*/ 1187533 h 7030193"/>
              <a:gd name="connsiteX7" fmla="*/ 8858993 w 8882744"/>
              <a:gd name="connsiteY7" fmla="*/ 3716977 h 7030193"/>
              <a:gd name="connsiteX8" fmla="*/ 8609611 w 8882744"/>
              <a:gd name="connsiteY8" fmla="*/ 5902036 h 7030193"/>
              <a:gd name="connsiteX9" fmla="*/ 7006442 w 8882744"/>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09611 w 8858993"/>
              <a:gd name="connsiteY8" fmla="*/ 5902036 h 7030193"/>
              <a:gd name="connsiteX9" fmla="*/ 7006442 w 8858993"/>
              <a:gd name="connsiteY9" fmla="*/ 6887689 h 7030193"/>
              <a:gd name="connsiteX0" fmla="*/ 7006442 w 8858993"/>
              <a:gd name="connsiteY0" fmla="*/ 6887689 h 7030193"/>
              <a:gd name="connsiteX1" fmla="*/ 0 w 8858993"/>
              <a:gd name="connsiteY1" fmla="*/ 6887689 h 7030193"/>
              <a:gd name="connsiteX2" fmla="*/ 0 w 8858993"/>
              <a:gd name="connsiteY2" fmla="*/ 7030193 h 7030193"/>
              <a:gd name="connsiteX3" fmla="*/ 0 w 8858993"/>
              <a:gd name="connsiteY3" fmla="*/ 0 h 7030193"/>
              <a:gd name="connsiteX4" fmla="*/ 486889 w 8858993"/>
              <a:gd name="connsiteY4" fmla="*/ 0 h 7030193"/>
              <a:gd name="connsiteX5" fmla="*/ 7422078 w 8858993"/>
              <a:gd name="connsiteY5" fmla="*/ 0 h 7030193"/>
              <a:gd name="connsiteX6" fmla="*/ 8716489 w 8858993"/>
              <a:gd name="connsiteY6" fmla="*/ 1104406 h 7030193"/>
              <a:gd name="connsiteX7" fmla="*/ 8858993 w 8858993"/>
              <a:gd name="connsiteY7" fmla="*/ 3716977 h 7030193"/>
              <a:gd name="connsiteX8" fmla="*/ 8645237 w 8858993"/>
              <a:gd name="connsiteY8" fmla="*/ 5367646 h 7030193"/>
              <a:gd name="connsiteX9" fmla="*/ 7006442 w 8858993"/>
              <a:gd name="connsiteY9" fmla="*/ 6887689 h 703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993" h="7030193">
                <a:moveTo>
                  <a:pt x="7006442" y="6887689"/>
                </a:moveTo>
                <a:lnTo>
                  <a:pt x="0" y="6887689"/>
                </a:lnTo>
                <a:lnTo>
                  <a:pt x="0" y="7030193"/>
                </a:lnTo>
                <a:lnTo>
                  <a:pt x="0" y="0"/>
                </a:lnTo>
                <a:lnTo>
                  <a:pt x="486889" y="0"/>
                </a:lnTo>
                <a:lnTo>
                  <a:pt x="7422078" y="0"/>
                </a:lnTo>
                <a:lnTo>
                  <a:pt x="8716489" y="1104406"/>
                </a:lnTo>
                <a:lnTo>
                  <a:pt x="8858993" y="3716977"/>
                </a:lnTo>
                <a:lnTo>
                  <a:pt x="8645237" y="5367646"/>
                </a:lnTo>
                <a:lnTo>
                  <a:pt x="7006442" y="6887689"/>
                </a:lnTo>
                <a:close/>
              </a:path>
            </a:pathLst>
          </a:custGeom>
          <a:blipFill>
            <a:blip r:embed="rId2">
              <a:alphaModFix/>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CABA22-ED43-E896-0BC8-C1A8E81C9702}"/>
              </a:ext>
            </a:extLst>
          </p:cNvPr>
          <p:cNvPicPr>
            <a:picLocks noChangeAspect="1"/>
          </p:cNvPicPr>
          <p:nvPr/>
        </p:nvPicPr>
        <p:blipFill>
          <a:blip r:embed="rId3"/>
          <a:stretch>
            <a:fillRect/>
          </a:stretch>
        </p:blipFill>
        <p:spPr>
          <a:xfrm>
            <a:off x="-664614" y="-138991"/>
            <a:ext cx="10309289" cy="7032694"/>
          </a:xfrm>
          <a:prstGeom prst="rect">
            <a:avLst/>
          </a:prstGeom>
          <a:ln>
            <a:noFill/>
          </a:ln>
          <a:effectLst/>
        </p:spPr>
      </p:pic>
      <p:pic>
        <p:nvPicPr>
          <p:cNvPr id="5" name="Picture 4">
            <a:extLst>
              <a:ext uri="{FF2B5EF4-FFF2-40B4-BE49-F238E27FC236}">
                <a16:creationId xmlns:a16="http://schemas.microsoft.com/office/drawing/2014/main" id="{AC837375-EF6E-B97D-D492-42204E67DE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
        <p:nvSpPr>
          <p:cNvPr id="3" name="Subtitle 2">
            <a:extLst>
              <a:ext uri="{FF2B5EF4-FFF2-40B4-BE49-F238E27FC236}">
                <a16:creationId xmlns:a16="http://schemas.microsoft.com/office/drawing/2014/main" id="{47C04C89-0EF9-93A9-88CC-CEE89B8BD944}"/>
              </a:ext>
            </a:extLst>
          </p:cNvPr>
          <p:cNvSpPr>
            <a:spLocks noGrp="1"/>
          </p:cNvSpPr>
          <p:nvPr>
            <p:ph type="subTitle" idx="1"/>
          </p:nvPr>
        </p:nvSpPr>
        <p:spPr>
          <a:xfrm>
            <a:off x="8314596" y="2937452"/>
            <a:ext cx="3930733" cy="2424587"/>
          </a:xfrm>
        </p:spPr>
        <p:txBody>
          <a:bodyPr>
            <a:normAutofit fontScale="70000" lnSpcReduction="20000"/>
          </a:bodyPr>
          <a:lstStyle/>
          <a:p>
            <a:r>
              <a:rPr lang="en-US" sz="3600" b="1" dirty="0"/>
              <a:t>Steps Forward in Amyotrophic Lateral Sclerosis (ALS) Diagnosis and Treatment</a:t>
            </a:r>
            <a:endPar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endParaRP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Mohamed Kazamel, M.D.</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 Professor of Neurology</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Division of Neuromuscular Diseases</a:t>
            </a:r>
          </a:p>
          <a:p>
            <a:r>
              <a:rPr lang="en-US" b="1" dirty="0">
                <a:solidFill>
                  <a:schemeClr val="accent6">
                    <a:lumMod val="60000"/>
                    <a:lumOff val="40000"/>
                  </a:schemeClr>
                </a:solidFill>
                <a:latin typeface="Gotham" panose="02000603040000020004" pitchFamily="2" charset="77"/>
                <a:ea typeface="Tahoma" panose="020B0604030504040204" pitchFamily="34" charset="0"/>
                <a:cs typeface="Tahoma" panose="020B0604030504040204" pitchFamily="34" charset="0"/>
              </a:rPr>
              <a:t>The University of Alabama at Birmingham</a:t>
            </a:r>
          </a:p>
        </p:txBody>
      </p:sp>
      <p:sp>
        <p:nvSpPr>
          <p:cNvPr id="16" name="TextBox 15">
            <a:extLst>
              <a:ext uri="{FF2B5EF4-FFF2-40B4-BE49-F238E27FC236}">
                <a16:creationId xmlns:a16="http://schemas.microsoft.com/office/drawing/2014/main" id="{CC7E6E71-F700-A503-95D8-4264F8C24DC6}"/>
              </a:ext>
            </a:extLst>
          </p:cNvPr>
          <p:cNvSpPr txBox="1"/>
          <p:nvPr/>
        </p:nvSpPr>
        <p:spPr>
          <a:xfrm>
            <a:off x="175450" y="4489179"/>
            <a:ext cx="6531428" cy="369332"/>
          </a:xfrm>
          <a:prstGeom prst="rect">
            <a:avLst/>
          </a:prstGeom>
          <a:noFill/>
        </p:spPr>
        <p:txBody>
          <a:bodyPr wrap="square">
            <a:spAutoFit/>
          </a:bodyPr>
          <a:lstStyle/>
          <a:p>
            <a:r>
              <a:rPr lang="en-US" dirty="0">
                <a:solidFill>
                  <a:schemeClr val="accent6">
                    <a:lumMod val="60000"/>
                    <a:lumOff val="40000"/>
                  </a:schemeClr>
                </a:solidFill>
                <a:latin typeface="Museo Sans 300" panose="02000000000000000000" pitchFamily="2" charset="77"/>
                <a:ea typeface="Tahoma" panose="020B0604030504040204" pitchFamily="34" charset="0"/>
                <a:cs typeface="Tahoma" panose="020B0604030504040204" pitchFamily="34" charset="0"/>
              </a:rPr>
              <a:t>Key Largo, Florida</a:t>
            </a:r>
          </a:p>
        </p:txBody>
      </p:sp>
      <p:sp>
        <p:nvSpPr>
          <p:cNvPr id="18" name="TextBox 17">
            <a:extLst>
              <a:ext uri="{FF2B5EF4-FFF2-40B4-BE49-F238E27FC236}">
                <a16:creationId xmlns:a16="http://schemas.microsoft.com/office/drawing/2014/main" id="{F07AFE3B-A971-D01C-50F0-4CF2733820CC}"/>
              </a:ext>
            </a:extLst>
          </p:cNvPr>
          <p:cNvSpPr txBox="1"/>
          <p:nvPr/>
        </p:nvSpPr>
        <p:spPr>
          <a:xfrm>
            <a:off x="167701" y="4149746"/>
            <a:ext cx="6466114" cy="430887"/>
          </a:xfrm>
          <a:prstGeom prst="rect">
            <a:avLst/>
          </a:prstGeom>
          <a:noFill/>
        </p:spPr>
        <p:txBody>
          <a:bodyPr wrap="square">
            <a:spAutoFit/>
          </a:bodyPr>
          <a:lstStyle/>
          <a:p>
            <a:r>
              <a:rPr lang="en-US" sz="2100" dirty="0">
                <a:solidFill>
                  <a:schemeClr val="bg1"/>
                </a:solidFill>
                <a:latin typeface="Bree Serif" panose="02000503040000020004" pitchFamily="2" charset="77"/>
                <a:ea typeface="Tahoma" panose="020B0604030504040204" pitchFamily="34" charset="0"/>
                <a:cs typeface="Tahoma" panose="020B0604030504040204" pitchFamily="34" charset="0"/>
              </a:rPr>
              <a:t>January 13-16, 2024</a:t>
            </a:r>
          </a:p>
        </p:txBody>
      </p:sp>
      <p:pic>
        <p:nvPicPr>
          <p:cNvPr id="19" name="Picture 18">
            <a:extLst>
              <a:ext uri="{FF2B5EF4-FFF2-40B4-BE49-F238E27FC236}">
                <a16:creationId xmlns:a16="http://schemas.microsoft.com/office/drawing/2014/main" id="{DA56234A-313C-6F97-C957-C8E56FA80768}"/>
              </a:ext>
            </a:extLst>
          </p:cNvPr>
          <p:cNvPicPr>
            <a:picLocks noChangeAspect="1"/>
          </p:cNvPicPr>
          <p:nvPr/>
        </p:nvPicPr>
        <p:blipFill>
          <a:blip r:embed="rId5"/>
          <a:stretch>
            <a:fillRect/>
          </a:stretch>
        </p:blipFill>
        <p:spPr>
          <a:xfrm rot="10800000">
            <a:off x="-2473120" y="4853164"/>
            <a:ext cx="4864100" cy="101600"/>
          </a:xfrm>
          <a:prstGeom prst="rect">
            <a:avLst/>
          </a:prstGeom>
        </p:spPr>
      </p:pic>
    </p:spTree>
    <p:extLst>
      <p:ext uri="{BB962C8B-B14F-4D97-AF65-F5344CB8AC3E}">
        <p14:creationId xmlns:p14="http://schemas.microsoft.com/office/powerpoint/2010/main" val="3096839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algn="ctr"/>
            <a:r>
              <a:rPr lang="en-US" sz="2800" dirty="0"/>
              <a:t>Pathology: Brain Gross Pathology</a:t>
            </a:r>
            <a:endParaRPr lang="en-US" altLang="en-US" sz="2800" dirty="0"/>
          </a:p>
        </p:txBody>
      </p:sp>
      <p:pic>
        <p:nvPicPr>
          <p:cNvPr id="292871" name="Picture 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62200" y="1447800"/>
            <a:ext cx="7391400" cy="4267200"/>
          </a:xfrm>
          <a:noFill/>
          <a:ln/>
        </p:spPr>
      </p:pic>
      <p:sp>
        <p:nvSpPr>
          <p:cNvPr id="292872" name="Text Box 8"/>
          <p:cNvSpPr txBox="1">
            <a:spLocks noChangeArrowheads="1"/>
          </p:cNvSpPr>
          <p:nvPr/>
        </p:nvSpPr>
        <p:spPr bwMode="auto">
          <a:xfrm>
            <a:off x="1981200" y="5867400"/>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  Ellison, D et al. </a:t>
            </a:r>
            <a:r>
              <a:rPr lang="en-US" altLang="en-US" sz="1200" u="sng"/>
              <a:t>Neuropathology: A Reference Text of CNS Pathology</a:t>
            </a:r>
            <a:r>
              <a:rPr lang="en-US" altLang="en-US" sz="1200"/>
              <a:t>: Second Edition. Edinburgh, 2004. pp. 501-7.</a:t>
            </a:r>
          </a:p>
        </p:txBody>
      </p:sp>
      <p:sp>
        <p:nvSpPr>
          <p:cNvPr id="292885" name="Line 21"/>
          <p:cNvSpPr>
            <a:spLocks noChangeShapeType="1"/>
          </p:cNvSpPr>
          <p:nvPr/>
        </p:nvSpPr>
        <p:spPr bwMode="auto">
          <a:xfrm>
            <a:off x="3352800" y="1295400"/>
            <a:ext cx="1447800" cy="914400"/>
          </a:xfrm>
          <a:prstGeom prst="line">
            <a:avLst/>
          </a:prstGeom>
          <a:noFill/>
          <a:ln w="63500">
            <a:solidFill>
              <a:srgbClr val="FF0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97492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algn="ctr"/>
            <a:r>
              <a:rPr lang="en-US" sz="2800" dirty="0"/>
              <a:t>Pathology: Spinal Cord Gross Pathology</a:t>
            </a:r>
            <a:endParaRPr lang="en-US" altLang="en-US" sz="2800" dirty="0"/>
          </a:p>
        </p:txBody>
      </p:sp>
      <p:sp>
        <p:nvSpPr>
          <p:cNvPr id="301063" name="Text Box 7"/>
          <p:cNvSpPr txBox="1">
            <a:spLocks noChangeArrowheads="1"/>
          </p:cNvSpPr>
          <p:nvPr/>
        </p:nvSpPr>
        <p:spPr bwMode="auto">
          <a:xfrm>
            <a:off x="3352800" y="6400800"/>
            <a:ext cx="5486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a:t>           </a:t>
            </a:r>
          </a:p>
        </p:txBody>
      </p:sp>
      <p:pic>
        <p:nvPicPr>
          <p:cNvPr id="301068" name="Picture 1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486400" y="1371600"/>
            <a:ext cx="3625850" cy="4281948"/>
          </a:xfrm>
          <a:noFill/>
          <a:ln/>
        </p:spPr>
      </p:pic>
      <p:sp>
        <p:nvSpPr>
          <p:cNvPr id="301069" name="Text Box 13"/>
          <p:cNvSpPr txBox="1">
            <a:spLocks noChangeArrowheads="1"/>
          </p:cNvSpPr>
          <p:nvPr/>
        </p:nvSpPr>
        <p:spPr bwMode="auto">
          <a:xfrm>
            <a:off x="2971800" y="2286000"/>
            <a:ext cx="1219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Normal</a:t>
            </a:r>
          </a:p>
        </p:txBody>
      </p:sp>
      <p:sp>
        <p:nvSpPr>
          <p:cNvPr id="301070" name="Line 14"/>
          <p:cNvSpPr>
            <a:spLocks noChangeShapeType="1"/>
          </p:cNvSpPr>
          <p:nvPr/>
        </p:nvSpPr>
        <p:spPr bwMode="auto">
          <a:xfrm flipV="1">
            <a:off x="4038600" y="2057400"/>
            <a:ext cx="2133600" cy="457200"/>
          </a:xfrm>
          <a:prstGeom prst="line">
            <a:avLst/>
          </a:prstGeom>
          <a:noFill/>
          <a:ln w="635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71" name="Line 15"/>
          <p:cNvSpPr>
            <a:spLocks noChangeShapeType="1"/>
          </p:cNvSpPr>
          <p:nvPr/>
        </p:nvSpPr>
        <p:spPr bwMode="auto">
          <a:xfrm>
            <a:off x="4038600" y="2514600"/>
            <a:ext cx="2133600" cy="533400"/>
          </a:xfrm>
          <a:prstGeom prst="line">
            <a:avLst/>
          </a:prstGeom>
          <a:noFill/>
          <a:ln w="635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72" name="Text Box 16"/>
          <p:cNvSpPr txBox="1">
            <a:spLocks noChangeArrowheads="1"/>
          </p:cNvSpPr>
          <p:nvPr/>
        </p:nvSpPr>
        <p:spPr bwMode="auto">
          <a:xfrm>
            <a:off x="2819400" y="4343400"/>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Atrophic</a:t>
            </a:r>
          </a:p>
        </p:txBody>
      </p:sp>
      <p:sp>
        <p:nvSpPr>
          <p:cNvPr id="301073" name="Line 17"/>
          <p:cNvSpPr>
            <a:spLocks noChangeShapeType="1"/>
          </p:cNvSpPr>
          <p:nvPr/>
        </p:nvSpPr>
        <p:spPr bwMode="auto">
          <a:xfrm flipV="1">
            <a:off x="4038600" y="4038600"/>
            <a:ext cx="2057400" cy="533400"/>
          </a:xfrm>
          <a:prstGeom prst="line">
            <a:avLst/>
          </a:prstGeom>
          <a:noFill/>
          <a:ln w="635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74" name="Line 18"/>
          <p:cNvSpPr>
            <a:spLocks noChangeShapeType="1"/>
          </p:cNvSpPr>
          <p:nvPr/>
        </p:nvSpPr>
        <p:spPr bwMode="auto">
          <a:xfrm>
            <a:off x="4038600" y="4572000"/>
            <a:ext cx="2209800" cy="685800"/>
          </a:xfrm>
          <a:prstGeom prst="line">
            <a:avLst/>
          </a:prstGeom>
          <a:noFill/>
          <a:ln w="635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1075" name="Text Box 19"/>
          <p:cNvSpPr txBox="1">
            <a:spLocks noChangeArrowheads="1"/>
          </p:cNvSpPr>
          <p:nvPr/>
        </p:nvSpPr>
        <p:spPr bwMode="auto">
          <a:xfrm>
            <a:off x="2209800" y="5822691"/>
            <a:ext cx="830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dirty="0"/>
              <a:t>Ellison, D et al. </a:t>
            </a:r>
            <a:r>
              <a:rPr lang="en-US" altLang="en-US" sz="1200" u="sng" dirty="0"/>
              <a:t>Neuropathology: A Reference Text of CNS Pathology</a:t>
            </a:r>
            <a:r>
              <a:rPr lang="en-US" altLang="en-US" sz="1200" dirty="0"/>
              <a:t>: Second Edition. Edinburgh, 2004. pp. 501-7.</a:t>
            </a:r>
          </a:p>
        </p:txBody>
      </p:sp>
    </p:spTree>
    <p:extLst>
      <p:ext uri="{BB962C8B-B14F-4D97-AF65-F5344CB8AC3E}">
        <p14:creationId xmlns:p14="http://schemas.microsoft.com/office/powerpoint/2010/main" val="1914410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192" y="141190"/>
            <a:ext cx="10515600" cy="1325563"/>
          </a:xfrm>
        </p:spPr>
        <p:txBody>
          <a:bodyPr/>
          <a:lstStyle/>
          <a:p>
            <a:pPr algn="ctr"/>
            <a:r>
              <a:rPr lang="en-US" dirty="0"/>
              <a:t>Pathology: Spinal Cord Pathology</a:t>
            </a:r>
          </a:p>
        </p:txBody>
      </p:sp>
      <p:pic>
        <p:nvPicPr>
          <p:cNvPr id="4" name="Content Placeholder 11" descr="Spinal cord ALS.jpg"/>
          <p:cNvPicPr>
            <a:picLocks noChangeAspect="1"/>
          </p:cNvPicPr>
          <p:nvPr/>
        </p:nvPicPr>
        <p:blipFill>
          <a:blip r:embed="rId2" cstate="print"/>
          <a:srcRect r="50056"/>
          <a:stretch>
            <a:fillRect/>
          </a:stretch>
        </p:blipFill>
        <p:spPr>
          <a:xfrm>
            <a:off x="3424063" y="1250211"/>
            <a:ext cx="5181600" cy="2038350"/>
          </a:xfrm>
          <a:prstGeom prst="rect">
            <a:avLst/>
          </a:prstGeom>
        </p:spPr>
      </p:pic>
      <p:pic>
        <p:nvPicPr>
          <p:cNvPr id="5" name="Content Placeholder 11" descr="Spinal cord ALS.jpg"/>
          <p:cNvPicPr>
            <a:picLocks noChangeAspect="1"/>
          </p:cNvPicPr>
          <p:nvPr/>
        </p:nvPicPr>
        <p:blipFill rotWithShape="1">
          <a:blip r:embed="rId2" cstate="print"/>
          <a:srcRect l="52449" r="-1526"/>
          <a:stretch/>
        </p:blipFill>
        <p:spPr bwMode="auto">
          <a:xfrm>
            <a:off x="3424064" y="3414088"/>
            <a:ext cx="5091707" cy="2038350"/>
          </a:xfrm>
          <a:prstGeom prst="rect">
            <a:avLst/>
          </a:prstGeom>
          <a:noFill/>
          <a:ln w="9525">
            <a:noFill/>
            <a:miter lim="800000"/>
            <a:headEnd/>
            <a:tailEnd/>
          </a:ln>
          <a:effectLst/>
        </p:spPr>
      </p:pic>
      <p:sp>
        <p:nvSpPr>
          <p:cNvPr id="6" name="TextBox 5"/>
          <p:cNvSpPr txBox="1"/>
          <p:nvPr/>
        </p:nvSpPr>
        <p:spPr>
          <a:xfrm>
            <a:off x="4391445" y="5452438"/>
            <a:ext cx="2664512" cy="369332"/>
          </a:xfrm>
          <a:prstGeom prst="rect">
            <a:avLst/>
          </a:prstGeom>
          <a:noFill/>
        </p:spPr>
        <p:txBody>
          <a:bodyPr wrap="none" rtlCol="0">
            <a:spAutoFit/>
          </a:bodyPr>
          <a:lstStyle/>
          <a:p>
            <a:r>
              <a:rPr lang="en-US" dirty="0"/>
              <a:t>King and Mitsumoto, 1996</a:t>
            </a:r>
          </a:p>
        </p:txBody>
      </p:sp>
    </p:spTree>
    <p:extLst>
      <p:ext uri="{BB962C8B-B14F-4D97-AF65-F5344CB8AC3E}">
        <p14:creationId xmlns:p14="http://schemas.microsoft.com/office/powerpoint/2010/main" val="2882397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870" y="120982"/>
            <a:ext cx="10515600" cy="1325563"/>
          </a:xfrm>
        </p:spPr>
        <p:txBody>
          <a:bodyPr/>
          <a:lstStyle/>
          <a:p>
            <a:pPr algn="ctr"/>
            <a:r>
              <a:rPr lang="en-US" dirty="0"/>
              <a:t>Pathology: Muscle Pathology in ALS</a:t>
            </a:r>
          </a:p>
        </p:txBody>
      </p:sp>
      <p:pic>
        <p:nvPicPr>
          <p:cNvPr id="4" name="Picture 8" descr="FNEWWU10-neurogenic-atroph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46432" y="3604960"/>
            <a:ext cx="2663751" cy="220485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4895312" y="5816752"/>
            <a:ext cx="3165988" cy="369332"/>
          </a:xfrm>
          <a:prstGeom prst="rect">
            <a:avLst/>
          </a:prstGeom>
          <a:noFill/>
        </p:spPr>
        <p:txBody>
          <a:bodyPr wrap="square" rtlCol="0">
            <a:spAutoFit/>
          </a:bodyPr>
          <a:lstStyle/>
          <a:p>
            <a:pPr algn="ctr"/>
            <a:r>
              <a:rPr lang="en-US" dirty="0"/>
              <a:t>H&amp;E</a:t>
            </a:r>
          </a:p>
        </p:txBody>
      </p:sp>
      <p:pic>
        <p:nvPicPr>
          <p:cNvPr id="6" name="Picture 5" descr="muscle type grouping and grouped atrophy">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854462" y="3604960"/>
            <a:ext cx="2694232" cy="2204851"/>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p:cNvSpPr txBox="1"/>
          <p:nvPr/>
        </p:nvSpPr>
        <p:spPr>
          <a:xfrm>
            <a:off x="7707521" y="5757561"/>
            <a:ext cx="3165988" cy="369332"/>
          </a:xfrm>
          <a:prstGeom prst="rect">
            <a:avLst/>
          </a:prstGeom>
          <a:noFill/>
        </p:spPr>
        <p:txBody>
          <a:bodyPr wrap="square" rtlCol="0">
            <a:spAutoFit/>
          </a:bodyPr>
          <a:lstStyle/>
          <a:p>
            <a:pPr algn="ctr"/>
            <a:r>
              <a:rPr lang="en-US" dirty="0"/>
              <a:t>ATPase pH 4.3</a:t>
            </a:r>
          </a:p>
        </p:txBody>
      </p:sp>
      <p:pic>
        <p:nvPicPr>
          <p:cNvPr id="8" name="Picture 2" descr="C:\Users\user\Desktop\73451543a2db42029baff957e7a9b5f0.jpg"/>
          <p:cNvPicPr>
            <a:picLocks noChangeAspect="1" noChangeArrowheads="1"/>
          </p:cNvPicPr>
          <p:nvPr/>
        </p:nvPicPr>
        <p:blipFill rotWithShape="1">
          <a:blip r:embed="rId5">
            <a:extLst>
              <a:ext uri="{28A0092B-C50C-407E-A947-70E740481C1C}">
                <a14:useLocalDpi xmlns:a14="http://schemas.microsoft.com/office/drawing/2010/main" val="0"/>
              </a:ext>
            </a:extLst>
          </a:blip>
          <a:srcRect t="-51218" b="50667"/>
          <a:stretch/>
        </p:blipFill>
        <p:spPr bwMode="auto">
          <a:xfrm>
            <a:off x="5146432" y="-1177249"/>
            <a:ext cx="5402263" cy="47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84767" y="1609051"/>
            <a:ext cx="461665" cy="1626577"/>
          </a:xfrm>
          <a:prstGeom prst="rect">
            <a:avLst/>
          </a:prstGeom>
          <a:noFill/>
        </p:spPr>
        <p:txBody>
          <a:bodyPr vert="vert270" wrap="square" rtlCol="0">
            <a:spAutoFit/>
          </a:bodyPr>
          <a:lstStyle/>
          <a:p>
            <a:pPr algn="ctr"/>
            <a:r>
              <a:rPr lang="en-US" dirty="0"/>
              <a:t>Normal</a:t>
            </a:r>
          </a:p>
        </p:txBody>
      </p:sp>
      <p:sp>
        <p:nvSpPr>
          <p:cNvPr id="9" name="TextBox 8"/>
          <p:cNvSpPr txBox="1"/>
          <p:nvPr/>
        </p:nvSpPr>
        <p:spPr>
          <a:xfrm>
            <a:off x="4664480" y="4331224"/>
            <a:ext cx="461665" cy="619905"/>
          </a:xfrm>
          <a:prstGeom prst="rect">
            <a:avLst/>
          </a:prstGeom>
          <a:noFill/>
        </p:spPr>
        <p:txBody>
          <a:bodyPr vert="vert270" wrap="square" rtlCol="0">
            <a:spAutoFit/>
          </a:bodyPr>
          <a:lstStyle/>
          <a:p>
            <a:r>
              <a:rPr lang="en-US" dirty="0"/>
              <a:t>ALS</a:t>
            </a:r>
          </a:p>
        </p:txBody>
      </p:sp>
      <p:pic>
        <p:nvPicPr>
          <p:cNvPr id="10" name="Picture 9"/>
          <p:cNvPicPr>
            <a:picLocks noChangeAspect="1"/>
          </p:cNvPicPr>
          <p:nvPr/>
        </p:nvPicPr>
        <p:blipFill>
          <a:blip r:embed="rId6"/>
          <a:stretch>
            <a:fillRect/>
          </a:stretch>
        </p:blipFill>
        <p:spPr>
          <a:xfrm>
            <a:off x="1643307" y="1242062"/>
            <a:ext cx="2976893" cy="4567748"/>
          </a:xfrm>
          <a:prstGeom prst="rect">
            <a:avLst/>
          </a:prstGeom>
        </p:spPr>
      </p:pic>
      <p:sp>
        <p:nvSpPr>
          <p:cNvPr id="11" name="Lightning Bolt 10"/>
          <p:cNvSpPr/>
          <p:nvPr/>
        </p:nvSpPr>
        <p:spPr>
          <a:xfrm>
            <a:off x="3607777" y="3007237"/>
            <a:ext cx="193430" cy="456780"/>
          </a:xfrm>
          <a:prstGeom prst="lightningBol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90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981"/>
            <a:ext cx="10515600" cy="1325563"/>
          </a:xfrm>
        </p:spPr>
        <p:txBody>
          <a:bodyPr/>
          <a:lstStyle/>
          <a:p>
            <a:pPr algn="ctr"/>
            <a:r>
              <a:rPr lang="en-US" dirty="0"/>
              <a:t>Familial ALS</a:t>
            </a:r>
          </a:p>
        </p:txBody>
      </p:sp>
      <p:sp>
        <p:nvSpPr>
          <p:cNvPr id="3" name="Content Placeholder 2"/>
          <p:cNvSpPr>
            <a:spLocks noGrp="1"/>
          </p:cNvSpPr>
          <p:nvPr>
            <p:ph idx="1"/>
          </p:nvPr>
        </p:nvSpPr>
        <p:spPr>
          <a:xfrm>
            <a:off x="606490" y="1416544"/>
            <a:ext cx="9604310" cy="4558860"/>
          </a:xfrm>
        </p:spPr>
        <p:txBody>
          <a:bodyPr>
            <a:normAutofit fontScale="92500" lnSpcReduction="10000"/>
          </a:bodyPr>
          <a:lstStyle/>
          <a:p>
            <a:r>
              <a:rPr lang="en-US" dirty="0"/>
              <a:t>10-15% of patients could definitively point to a family history of the disease</a:t>
            </a:r>
          </a:p>
          <a:p>
            <a:r>
              <a:rPr lang="en-US" b="1" dirty="0"/>
              <a:t>Genes:</a:t>
            </a:r>
          </a:p>
          <a:p>
            <a:pPr marL="0" indent="0">
              <a:buNone/>
            </a:pPr>
            <a:r>
              <a:rPr lang="en-US" b="1" dirty="0"/>
              <a:t>    1) Superoxide dismutase 1 (</a:t>
            </a:r>
            <a:r>
              <a:rPr lang="en-US" b="1" i="1" dirty="0"/>
              <a:t>SOD1</a:t>
            </a:r>
            <a:r>
              <a:rPr lang="en-US" b="1" dirty="0"/>
              <a:t>)</a:t>
            </a:r>
          </a:p>
          <a:p>
            <a:pPr lvl="1"/>
            <a:r>
              <a:rPr lang="en-US" dirty="0"/>
              <a:t>20% of familial ALS cases</a:t>
            </a:r>
          </a:p>
          <a:p>
            <a:pPr lvl="1"/>
            <a:r>
              <a:rPr lang="en-US" dirty="0"/>
              <a:t>Autosomal dominant pattern of inheritance with strong penetrance</a:t>
            </a:r>
          </a:p>
          <a:p>
            <a:pPr lvl="1"/>
            <a:r>
              <a:rPr lang="en-US" dirty="0"/>
              <a:t>Mutated </a:t>
            </a:r>
            <a:r>
              <a:rPr lang="en-US" i="1" dirty="0"/>
              <a:t>SOD1</a:t>
            </a:r>
            <a:r>
              <a:rPr lang="en-US" dirty="0"/>
              <a:t> gene present with gain and loss of function mutations</a:t>
            </a:r>
          </a:p>
          <a:p>
            <a:pPr lvl="1"/>
            <a:r>
              <a:rPr lang="en-US" dirty="0"/>
              <a:t>Earlier onset of disease with 1-2 year mean survival</a:t>
            </a:r>
          </a:p>
          <a:p>
            <a:pPr marL="0" lvl="1" indent="0">
              <a:spcBef>
                <a:spcPts val="1000"/>
              </a:spcBef>
              <a:buNone/>
            </a:pPr>
            <a:r>
              <a:rPr lang="en-US" sz="2800" b="1" dirty="0"/>
              <a:t>    2) FUS</a:t>
            </a:r>
          </a:p>
          <a:p>
            <a:pPr lvl="1"/>
            <a:r>
              <a:rPr lang="en-US" dirty="0"/>
              <a:t>FUS gene mutations were considered to be a pathogenic factor in a few cases of ALS  </a:t>
            </a:r>
          </a:p>
          <a:p>
            <a:pPr lvl="1"/>
            <a:r>
              <a:rPr lang="en-US" dirty="0"/>
              <a:t>Can be target for clinical trials</a:t>
            </a:r>
          </a:p>
          <a:p>
            <a:pPr lvl="1"/>
            <a:endParaRPr lang="en-US" dirty="0"/>
          </a:p>
        </p:txBody>
      </p:sp>
      <p:sp>
        <p:nvSpPr>
          <p:cNvPr id="4" name="TextBox 3">
            <a:extLst>
              <a:ext uri="{FF2B5EF4-FFF2-40B4-BE49-F238E27FC236}">
                <a16:creationId xmlns:a16="http://schemas.microsoft.com/office/drawing/2014/main" id="{2A7A159F-1C0D-36A3-063F-3E66E9B6D3C6}"/>
              </a:ext>
            </a:extLst>
          </p:cNvPr>
          <p:cNvSpPr txBox="1"/>
          <p:nvPr/>
        </p:nvSpPr>
        <p:spPr>
          <a:xfrm>
            <a:off x="912230" y="6281780"/>
            <a:ext cx="7837714" cy="369332"/>
          </a:xfrm>
          <a:prstGeom prst="rect">
            <a:avLst/>
          </a:prstGeom>
          <a:noFill/>
        </p:spPr>
        <p:txBody>
          <a:bodyPr wrap="square" rtlCol="0">
            <a:spAutoFit/>
          </a:bodyPr>
          <a:lstStyle/>
          <a:p>
            <a:pPr marL="285750" indent="-285750">
              <a:buFont typeface="Arial" panose="020B0604020202020204" pitchFamily="34" charset="0"/>
              <a:buChar char="•"/>
            </a:pPr>
            <a:r>
              <a:rPr lang="en-US" dirty="0"/>
              <a:t>Nolan M, Talbot K, </a:t>
            </a:r>
            <a:r>
              <a:rPr lang="en-US" dirty="0" err="1"/>
              <a:t>Ansorge</a:t>
            </a:r>
            <a:r>
              <a:rPr lang="en-US" dirty="0"/>
              <a:t> O (2016) Acta </a:t>
            </a:r>
            <a:r>
              <a:rPr lang="en-US" dirty="0" err="1"/>
              <a:t>Neuropathol</a:t>
            </a:r>
            <a:r>
              <a:rPr lang="en-US" dirty="0"/>
              <a:t> </a:t>
            </a:r>
            <a:r>
              <a:rPr lang="en-US" dirty="0" err="1"/>
              <a:t>Commun</a:t>
            </a:r>
            <a:r>
              <a:rPr lang="en-US" dirty="0"/>
              <a:t> 4(1):99.</a:t>
            </a:r>
          </a:p>
        </p:txBody>
      </p:sp>
    </p:spTree>
    <p:extLst>
      <p:ext uri="{BB962C8B-B14F-4D97-AF65-F5344CB8AC3E}">
        <p14:creationId xmlns:p14="http://schemas.microsoft.com/office/powerpoint/2010/main" val="303678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3) C9orf72</a:t>
            </a:r>
          </a:p>
        </p:txBody>
      </p:sp>
      <p:sp>
        <p:nvSpPr>
          <p:cNvPr id="3" name="Content Placeholder 2"/>
          <p:cNvSpPr>
            <a:spLocks noGrp="1"/>
          </p:cNvSpPr>
          <p:nvPr>
            <p:ph idx="1"/>
          </p:nvPr>
        </p:nvSpPr>
        <p:spPr>
          <a:xfrm>
            <a:off x="708324" y="1690688"/>
            <a:ext cx="9645144" cy="4558860"/>
          </a:xfrm>
        </p:spPr>
        <p:txBody>
          <a:bodyPr/>
          <a:lstStyle/>
          <a:p>
            <a:r>
              <a:rPr lang="en-US" b="1" dirty="0"/>
              <a:t>Largest proportion of inherited ALS in the US</a:t>
            </a:r>
          </a:p>
          <a:p>
            <a:r>
              <a:rPr lang="en-US" dirty="0"/>
              <a:t>A hexanucleotide repeat expansion (GGGGCC) in the noncoding region of </a:t>
            </a:r>
            <a:r>
              <a:rPr lang="en-US" u="sng" dirty="0"/>
              <a:t>chromosome 9 open reading frame 72</a:t>
            </a:r>
          </a:p>
          <a:p>
            <a:r>
              <a:rPr lang="en-US" dirty="0"/>
              <a:t>More than 30 repeats</a:t>
            </a:r>
            <a:r>
              <a:rPr lang="en-US" dirty="0">
                <a:sym typeface="Wingdings" panose="05000000000000000000" pitchFamily="2" charset="2"/>
              </a:rPr>
              <a:t> disease </a:t>
            </a:r>
            <a:endParaRPr lang="en-US" dirty="0"/>
          </a:p>
          <a:p>
            <a:r>
              <a:rPr lang="en-US" dirty="0"/>
              <a:t>ALS and frontotemporal dementia</a:t>
            </a:r>
          </a:p>
        </p:txBody>
      </p:sp>
      <p:pic>
        <p:nvPicPr>
          <p:cNvPr id="6" name="Picture 5"/>
          <p:cNvPicPr>
            <a:picLocks noChangeAspect="1"/>
          </p:cNvPicPr>
          <p:nvPr/>
        </p:nvPicPr>
        <p:blipFill>
          <a:blip r:embed="rId2"/>
          <a:stretch>
            <a:fillRect/>
          </a:stretch>
        </p:blipFill>
        <p:spPr>
          <a:xfrm>
            <a:off x="8829468" y="3359222"/>
            <a:ext cx="3048000" cy="2937235"/>
          </a:xfrm>
          <a:prstGeom prst="rect">
            <a:avLst/>
          </a:prstGeom>
        </p:spPr>
      </p:pic>
    </p:spTree>
    <p:extLst>
      <p:ext uri="{BB962C8B-B14F-4D97-AF65-F5344CB8AC3E}">
        <p14:creationId xmlns:p14="http://schemas.microsoft.com/office/powerpoint/2010/main" val="415443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4) TARDBP</a:t>
            </a:r>
            <a:br>
              <a:rPr lang="en-US" i="1" dirty="0"/>
            </a:br>
            <a:endParaRPr lang="en-US" dirty="0"/>
          </a:p>
        </p:txBody>
      </p:sp>
      <p:sp>
        <p:nvSpPr>
          <p:cNvPr id="3" name="Content Placeholder 2"/>
          <p:cNvSpPr>
            <a:spLocks noGrp="1"/>
          </p:cNvSpPr>
          <p:nvPr>
            <p:ph idx="1"/>
          </p:nvPr>
        </p:nvSpPr>
        <p:spPr>
          <a:xfrm>
            <a:off x="671804" y="1399287"/>
            <a:ext cx="11439331" cy="4558860"/>
          </a:xfrm>
        </p:spPr>
        <p:txBody>
          <a:bodyPr>
            <a:normAutofit/>
          </a:bodyPr>
          <a:lstStyle/>
          <a:p>
            <a:r>
              <a:rPr lang="en-US" dirty="0"/>
              <a:t>5% of familial ALS</a:t>
            </a:r>
          </a:p>
          <a:p>
            <a:r>
              <a:rPr lang="en-US" dirty="0"/>
              <a:t>Indistinguishable from ALS due to other causes</a:t>
            </a:r>
          </a:p>
          <a:p>
            <a:r>
              <a:rPr lang="en-US" dirty="0"/>
              <a:t>Linked to frontotemporal dementia</a:t>
            </a:r>
          </a:p>
          <a:p>
            <a:r>
              <a:rPr lang="en-US" dirty="0"/>
              <a:t>Leads to </a:t>
            </a:r>
            <a:r>
              <a:rPr lang="en-US" dirty="0" err="1"/>
              <a:t>missplice</a:t>
            </a:r>
            <a:r>
              <a:rPr lang="en-US" dirty="0"/>
              <a:t>  of the precursor mRNA of the stathmin-2 (</a:t>
            </a:r>
            <a:r>
              <a:rPr lang="en-US" i="1" dirty="0"/>
              <a:t>STMN2</a:t>
            </a:r>
            <a:r>
              <a:rPr lang="en-US" dirty="0"/>
              <a:t>) gene,  which leads to loss of STMN2 protein (required for axon regeneration)</a:t>
            </a:r>
          </a:p>
          <a:p>
            <a:r>
              <a:rPr lang="en-US" dirty="0"/>
              <a:t>Pathologically characterized by accumulation of </a:t>
            </a:r>
            <a:r>
              <a:rPr lang="en-US" dirty="0" err="1"/>
              <a:t>transactive</a:t>
            </a:r>
            <a:r>
              <a:rPr lang="en-US" dirty="0"/>
              <a:t> response (TAR) DNA binding protein (TDP-43)</a:t>
            </a:r>
          </a:p>
          <a:p>
            <a:endParaRPr lang="en-US" dirty="0"/>
          </a:p>
        </p:txBody>
      </p:sp>
      <p:pic>
        <p:nvPicPr>
          <p:cNvPr id="5" name="Picture 4"/>
          <p:cNvPicPr>
            <a:picLocks noChangeAspect="1"/>
          </p:cNvPicPr>
          <p:nvPr/>
        </p:nvPicPr>
        <p:blipFill>
          <a:blip r:embed="rId2"/>
          <a:stretch>
            <a:fillRect/>
          </a:stretch>
        </p:blipFill>
        <p:spPr>
          <a:xfrm>
            <a:off x="8971281" y="5029792"/>
            <a:ext cx="3389625" cy="1674867"/>
          </a:xfrm>
          <a:prstGeom prst="rect">
            <a:avLst/>
          </a:prstGeom>
        </p:spPr>
      </p:pic>
      <p:sp>
        <p:nvSpPr>
          <p:cNvPr id="6" name="TextBox 5"/>
          <p:cNvSpPr txBox="1"/>
          <p:nvPr/>
        </p:nvSpPr>
        <p:spPr>
          <a:xfrm>
            <a:off x="909284" y="6118508"/>
            <a:ext cx="6567948" cy="369332"/>
          </a:xfrm>
          <a:prstGeom prst="rect">
            <a:avLst/>
          </a:prstGeom>
          <a:noFill/>
        </p:spPr>
        <p:txBody>
          <a:bodyPr wrap="square" rtlCol="0">
            <a:spAutoFit/>
          </a:bodyPr>
          <a:lstStyle/>
          <a:p>
            <a:r>
              <a:rPr lang="it-IT" dirty="0"/>
              <a:t>Giordana MT, et al. </a:t>
            </a:r>
            <a:r>
              <a:rPr lang="en-US" dirty="0" err="1"/>
              <a:t>Neurol</a:t>
            </a:r>
            <a:r>
              <a:rPr lang="en-US" dirty="0"/>
              <a:t> Sci 2011;32(1):9-16.</a:t>
            </a:r>
          </a:p>
        </p:txBody>
      </p:sp>
    </p:spTree>
    <p:extLst>
      <p:ext uri="{BB962C8B-B14F-4D97-AF65-F5344CB8AC3E}">
        <p14:creationId xmlns:p14="http://schemas.microsoft.com/office/powerpoint/2010/main" val="2161267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Pathophysiology</a:t>
            </a:r>
          </a:p>
        </p:txBody>
      </p:sp>
      <p:sp>
        <p:nvSpPr>
          <p:cNvPr id="3" name="Content Placeholder 2"/>
          <p:cNvSpPr>
            <a:spLocks noGrp="1"/>
          </p:cNvSpPr>
          <p:nvPr>
            <p:ph idx="1"/>
          </p:nvPr>
        </p:nvSpPr>
        <p:spPr>
          <a:xfrm>
            <a:off x="838200" y="1325563"/>
            <a:ext cx="10515600" cy="4851400"/>
          </a:xfrm>
        </p:spPr>
        <p:txBody>
          <a:bodyPr>
            <a:normAutofit/>
          </a:bodyPr>
          <a:lstStyle/>
          <a:p>
            <a:pPr marL="0" indent="0">
              <a:buNone/>
            </a:pPr>
            <a:endParaRPr lang="en-US" dirty="0"/>
          </a:p>
          <a:p>
            <a:pPr marL="0" indent="0">
              <a:buNone/>
            </a:pPr>
            <a:endParaRPr lang="en-US" dirty="0"/>
          </a:p>
          <a:p>
            <a:pPr marL="0" indent="0">
              <a:buNone/>
            </a:pPr>
            <a:r>
              <a:rPr lang="en-US" dirty="0"/>
              <a:t>Neurodegeneration in ALS may be caused by:</a:t>
            </a:r>
          </a:p>
          <a:p>
            <a:pPr lvl="1"/>
            <a:endParaRPr lang="en-US" dirty="0"/>
          </a:p>
          <a:p>
            <a:pPr lvl="1"/>
            <a:r>
              <a:rPr lang="en-US" dirty="0"/>
              <a:t>Glutamate </a:t>
            </a:r>
            <a:r>
              <a:rPr lang="en-US" dirty="0" err="1"/>
              <a:t>excitoxicity</a:t>
            </a:r>
            <a:endParaRPr lang="en-US" dirty="0"/>
          </a:p>
          <a:p>
            <a:pPr lvl="1"/>
            <a:r>
              <a:rPr lang="en-US" dirty="0"/>
              <a:t>Generation of free radicals </a:t>
            </a:r>
          </a:p>
          <a:p>
            <a:pPr lvl="1"/>
            <a:r>
              <a:rPr lang="en-US" dirty="0"/>
              <a:t>Superoxide dismutase 1 (SOD1) enzymes</a:t>
            </a:r>
          </a:p>
          <a:p>
            <a:pPr lvl="1"/>
            <a:r>
              <a:rPr lang="en-US" dirty="0"/>
              <a:t>Mitochondrial dysfunction</a:t>
            </a:r>
          </a:p>
          <a:p>
            <a:pPr lvl="1"/>
            <a:r>
              <a:rPr lang="en-US" dirty="0"/>
              <a:t>Cytoplasmic protein aggregates </a:t>
            </a:r>
          </a:p>
          <a:p>
            <a:pPr lvl="1"/>
            <a:r>
              <a:rPr lang="en-US" dirty="0"/>
              <a:t>Disruption of axonal transport processes through accumulation of </a:t>
            </a:r>
            <a:r>
              <a:rPr lang="en-US" dirty="0" err="1"/>
              <a:t>neurofilament</a:t>
            </a:r>
            <a:r>
              <a:rPr lang="en-US" dirty="0"/>
              <a:t> intracellular aggregates </a:t>
            </a:r>
          </a:p>
        </p:txBody>
      </p:sp>
      <p:pic>
        <p:nvPicPr>
          <p:cNvPr id="5" name="Picture 4">
            <a:extLst>
              <a:ext uri="{FF2B5EF4-FFF2-40B4-BE49-F238E27FC236}">
                <a16:creationId xmlns:a16="http://schemas.microsoft.com/office/drawing/2014/main" id="{D8153682-BB67-7E5B-7A2E-9C6121848B0C}"/>
              </a:ext>
            </a:extLst>
          </p:cNvPr>
          <p:cNvPicPr>
            <a:picLocks noChangeAspect="1"/>
          </p:cNvPicPr>
          <p:nvPr/>
        </p:nvPicPr>
        <p:blipFill>
          <a:blip r:embed="rId2"/>
          <a:stretch>
            <a:fillRect/>
          </a:stretch>
        </p:blipFill>
        <p:spPr>
          <a:xfrm>
            <a:off x="7837713" y="886409"/>
            <a:ext cx="4273421" cy="3956180"/>
          </a:xfrm>
          <a:prstGeom prst="rect">
            <a:avLst/>
          </a:prstGeom>
        </p:spPr>
      </p:pic>
      <p:sp>
        <p:nvSpPr>
          <p:cNvPr id="4" name="TextBox 3"/>
          <p:cNvSpPr txBox="1"/>
          <p:nvPr/>
        </p:nvSpPr>
        <p:spPr>
          <a:xfrm>
            <a:off x="838200" y="6055567"/>
            <a:ext cx="8296469" cy="369332"/>
          </a:xfrm>
          <a:prstGeom prst="rect">
            <a:avLst/>
          </a:prstGeom>
          <a:noFill/>
        </p:spPr>
        <p:txBody>
          <a:bodyPr wrap="square" rtlCol="0">
            <a:spAutoFit/>
          </a:bodyPr>
          <a:lstStyle/>
          <a:p>
            <a:pPr marL="285750" indent="-285750">
              <a:buFont typeface="Arial" panose="020B0604020202020204" pitchFamily="34" charset="0"/>
              <a:buChar char="•"/>
            </a:pPr>
            <a:r>
              <a:rPr lang="en-US" dirty="0"/>
              <a:t>Feldman EL, et al (2022). Lancet. 15;400(10360):1363–80. </a:t>
            </a:r>
          </a:p>
        </p:txBody>
      </p:sp>
    </p:spTree>
    <p:extLst>
      <p:ext uri="{BB962C8B-B14F-4D97-AF65-F5344CB8AC3E}">
        <p14:creationId xmlns:p14="http://schemas.microsoft.com/office/powerpoint/2010/main" val="1165429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Clinical Presentation</a:t>
            </a:r>
          </a:p>
        </p:txBody>
      </p:sp>
      <p:sp>
        <p:nvSpPr>
          <p:cNvPr id="3" name="Content Placeholder 2"/>
          <p:cNvSpPr>
            <a:spLocks noGrp="1"/>
          </p:cNvSpPr>
          <p:nvPr>
            <p:ph idx="1"/>
          </p:nvPr>
        </p:nvSpPr>
        <p:spPr>
          <a:xfrm>
            <a:off x="587829" y="1217458"/>
            <a:ext cx="9622971" cy="5151236"/>
          </a:xfrm>
        </p:spPr>
        <p:txBody>
          <a:bodyPr/>
          <a:lstStyle/>
          <a:p>
            <a:r>
              <a:rPr lang="en-US" dirty="0"/>
              <a:t>Symptoms:</a:t>
            </a:r>
          </a:p>
          <a:p>
            <a:pPr lvl="1"/>
            <a:r>
              <a:rPr lang="en-US" dirty="0"/>
              <a:t>Patients will often report gradual onset of </a:t>
            </a:r>
            <a:r>
              <a:rPr lang="en-US" b="1" dirty="0"/>
              <a:t>weakness</a:t>
            </a:r>
          </a:p>
          <a:p>
            <a:pPr lvl="1"/>
            <a:r>
              <a:rPr lang="en-US" dirty="0"/>
              <a:t>They may or may not recognize the muscle </a:t>
            </a:r>
            <a:r>
              <a:rPr lang="en-US" b="1" dirty="0"/>
              <a:t>wasting or fasciculations</a:t>
            </a:r>
          </a:p>
          <a:p>
            <a:pPr lvl="1"/>
            <a:r>
              <a:rPr lang="en-US" dirty="0"/>
              <a:t>It is often described as </a:t>
            </a:r>
            <a:r>
              <a:rPr lang="en-US" b="1" dirty="0"/>
              <a:t>painless</a:t>
            </a:r>
            <a:r>
              <a:rPr lang="en-US" dirty="0"/>
              <a:t> disease, unless patient experiences muscle </a:t>
            </a:r>
            <a:r>
              <a:rPr lang="en-US" b="1" dirty="0"/>
              <a:t>cramps</a:t>
            </a:r>
          </a:p>
          <a:p>
            <a:r>
              <a:rPr lang="en-US" dirty="0"/>
              <a:t>Signs:</a:t>
            </a:r>
          </a:p>
          <a:p>
            <a:pPr lvl="1"/>
            <a:r>
              <a:rPr lang="en-US" dirty="0"/>
              <a:t>Upper and lower motor neuron findings typically </a:t>
            </a:r>
            <a:r>
              <a:rPr lang="en-US" b="1" dirty="0"/>
              <a:t>coexist</a:t>
            </a:r>
            <a:r>
              <a:rPr lang="en-US" dirty="0"/>
              <a:t> in one limb</a:t>
            </a:r>
          </a:p>
        </p:txBody>
      </p:sp>
    </p:spTree>
    <p:extLst>
      <p:ext uri="{BB962C8B-B14F-4D97-AF65-F5344CB8AC3E}">
        <p14:creationId xmlns:p14="http://schemas.microsoft.com/office/powerpoint/2010/main" val="2809424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5302"/>
            <a:ext cx="8229600" cy="1133590"/>
          </a:xfrm>
        </p:spPr>
        <p:txBody>
          <a:bodyPr>
            <a:normAutofit fontScale="90000"/>
          </a:bodyPr>
          <a:lstStyle/>
          <a:p>
            <a:pPr algn="ctr"/>
            <a:r>
              <a:rPr lang="en-US" dirty="0"/>
              <a:t>Clinical Presentation: Mixed Clinical Findings by Region of Involvement</a:t>
            </a:r>
          </a:p>
        </p:txBody>
      </p:sp>
      <p:pic>
        <p:nvPicPr>
          <p:cNvPr id="4" name="Content Placeholder 3"/>
          <p:cNvPicPr>
            <a:picLocks noGrp="1" noChangeAspect="1"/>
          </p:cNvPicPr>
          <p:nvPr>
            <p:ph idx="1"/>
          </p:nvPr>
        </p:nvPicPr>
        <p:blipFill>
          <a:blip r:embed="rId2"/>
          <a:stretch>
            <a:fillRect/>
          </a:stretch>
        </p:blipFill>
        <p:spPr>
          <a:xfrm>
            <a:off x="2084440" y="1598870"/>
            <a:ext cx="8126360" cy="4211994"/>
          </a:xfrm>
          <a:prstGeom prst="rect">
            <a:avLst/>
          </a:prstGeom>
        </p:spPr>
      </p:pic>
    </p:spTree>
    <p:extLst>
      <p:ext uri="{BB962C8B-B14F-4D97-AF65-F5344CB8AC3E}">
        <p14:creationId xmlns:p14="http://schemas.microsoft.com/office/powerpoint/2010/main" val="3943593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6E9C60-90C2-33F8-5DD1-26D14FB3810F}"/>
              </a:ext>
            </a:extLst>
          </p:cNvPr>
          <p:cNvSpPr/>
          <p:nvPr/>
        </p:nvSpPr>
        <p:spPr>
          <a:xfrm>
            <a:off x="0" y="0"/>
            <a:ext cx="12192000" cy="943424"/>
          </a:xfrm>
          <a:prstGeom prst="rect">
            <a:avLst/>
          </a:prstGeom>
          <a:solidFill>
            <a:srgbClr val="2F50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A482E3-0C7B-709C-4FAE-6777D59B80A2}"/>
              </a:ext>
            </a:extLst>
          </p:cNvPr>
          <p:cNvSpPr/>
          <p:nvPr/>
        </p:nvSpPr>
        <p:spPr>
          <a:xfrm>
            <a:off x="0" y="943424"/>
            <a:ext cx="12192000" cy="137160"/>
          </a:xfrm>
          <a:prstGeom prst="rect">
            <a:avLst/>
          </a:prstGeom>
          <a:gradFill flip="none" rotWithShape="1">
            <a:gsLst>
              <a:gs pos="0">
                <a:srgbClr val="98C759"/>
              </a:gs>
              <a:gs pos="50000">
                <a:srgbClr val="258FAE"/>
              </a:gs>
              <a:gs pos="100000">
                <a:srgbClr val="2F509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ubtitle 2">
            <a:extLst>
              <a:ext uri="{FF2B5EF4-FFF2-40B4-BE49-F238E27FC236}">
                <a16:creationId xmlns:a16="http://schemas.microsoft.com/office/drawing/2014/main" id="{67AE8C80-5577-1F56-0CF4-3B556FF4436B}"/>
              </a:ext>
            </a:extLst>
          </p:cNvPr>
          <p:cNvSpPr txBox="1">
            <a:spLocks/>
          </p:cNvSpPr>
          <p:nvPr/>
        </p:nvSpPr>
        <p:spPr>
          <a:xfrm>
            <a:off x="472482" y="245113"/>
            <a:ext cx="8190855" cy="627062"/>
          </a:xfrm>
          <a:prstGeom prst="rect">
            <a:avLst/>
          </a:prstGeom>
          <a:noFill/>
        </p:spPr>
        <p:txBody>
          <a:bodyPr vert="horz" lIns="91440" tIns="45720" rIns="91440" bIns="45720" rtlCol="0" anchor="ctr">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400" dirty="0">
                <a:solidFill>
                  <a:schemeClr val="bg1"/>
                </a:solidFill>
                <a:latin typeface="Bree Serif" panose="02000503040000020004" pitchFamily="2" charset="77"/>
                <a:ea typeface="Tahoma" panose="020B0604030504040204" pitchFamily="34" charset="0"/>
                <a:cs typeface="Tahoma" panose="020B0604030504040204" pitchFamily="34" charset="0"/>
              </a:rPr>
              <a:t>Disclosures</a:t>
            </a:r>
          </a:p>
        </p:txBody>
      </p:sp>
      <p:sp>
        <p:nvSpPr>
          <p:cNvPr id="15" name="TextBox 14">
            <a:extLst>
              <a:ext uri="{FF2B5EF4-FFF2-40B4-BE49-F238E27FC236}">
                <a16:creationId xmlns:a16="http://schemas.microsoft.com/office/drawing/2014/main" id="{801BA0DE-90D6-F09E-8873-674A6AD9A531}"/>
              </a:ext>
            </a:extLst>
          </p:cNvPr>
          <p:cNvSpPr txBox="1"/>
          <p:nvPr/>
        </p:nvSpPr>
        <p:spPr>
          <a:xfrm>
            <a:off x="520700" y="1257300"/>
            <a:ext cx="11379200" cy="523220"/>
          </a:xfrm>
          <a:prstGeom prst="rect">
            <a:avLst/>
          </a:prstGeom>
          <a:noFill/>
        </p:spPr>
        <p:txBody>
          <a:bodyPr wrap="square" rtlCol="0">
            <a:spAutoFit/>
          </a:bodyPr>
          <a:lstStyle/>
          <a:p>
            <a:r>
              <a:rPr lang="en-US" sz="2800" dirty="0">
                <a:solidFill>
                  <a:schemeClr val="accent1">
                    <a:lumMod val="50000"/>
                  </a:schemeClr>
                </a:solidFill>
                <a:latin typeface="Museo Sans 500" panose="02000000000000000000" pitchFamily="2" charset="77"/>
              </a:rPr>
              <a:t>None</a:t>
            </a:r>
            <a:endParaRPr lang="en-US" sz="2000" dirty="0">
              <a:solidFill>
                <a:schemeClr val="accent1">
                  <a:lumMod val="50000"/>
                </a:schemeClr>
              </a:solidFill>
              <a:latin typeface="Georgia" panose="02040502050405020303" pitchFamily="18" charset="0"/>
            </a:endParaRPr>
          </a:p>
        </p:txBody>
      </p:sp>
      <p:pic>
        <p:nvPicPr>
          <p:cNvPr id="2" name="Picture 1">
            <a:extLst>
              <a:ext uri="{FF2B5EF4-FFF2-40B4-BE49-F238E27FC236}">
                <a16:creationId xmlns:a16="http://schemas.microsoft.com/office/drawing/2014/main" id="{F9AC6DEB-4770-701A-E633-5107D1CBEC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12860" y="5707257"/>
            <a:ext cx="3279140" cy="1111573"/>
          </a:xfrm>
          <a:prstGeom prst="rect">
            <a:avLst/>
          </a:prstGeom>
        </p:spPr>
      </p:pic>
    </p:spTree>
    <p:extLst>
      <p:ext uri="{BB962C8B-B14F-4D97-AF65-F5344CB8AC3E}">
        <p14:creationId xmlns:p14="http://schemas.microsoft.com/office/powerpoint/2010/main" val="3629683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68065"/>
            <a:ext cx="8229600" cy="1133590"/>
          </a:xfrm>
        </p:spPr>
        <p:txBody>
          <a:bodyPr/>
          <a:lstStyle/>
          <a:p>
            <a:pPr algn="ctr"/>
            <a:r>
              <a:rPr lang="en-US" dirty="0"/>
              <a:t>Diagnosis of ALS</a:t>
            </a:r>
          </a:p>
        </p:txBody>
      </p:sp>
      <p:sp>
        <p:nvSpPr>
          <p:cNvPr id="3" name="Content Placeholder 2"/>
          <p:cNvSpPr>
            <a:spLocks noGrp="1"/>
          </p:cNvSpPr>
          <p:nvPr>
            <p:ph idx="1"/>
          </p:nvPr>
        </p:nvSpPr>
        <p:spPr>
          <a:xfrm>
            <a:off x="541175" y="1149570"/>
            <a:ext cx="11849877" cy="4558860"/>
          </a:xfrm>
        </p:spPr>
        <p:txBody>
          <a:bodyPr/>
          <a:lstStyle/>
          <a:p>
            <a:pPr marL="0" indent="0">
              <a:buNone/>
            </a:pPr>
            <a:r>
              <a:rPr lang="en-US" b="1" dirty="0"/>
              <a:t>El Escorial Criteria (1994)</a:t>
            </a:r>
          </a:p>
          <a:p>
            <a:r>
              <a:rPr lang="en-US" dirty="0"/>
              <a:t>The body is divided into four segments</a:t>
            </a:r>
          </a:p>
          <a:p>
            <a:r>
              <a:rPr lang="en-US" dirty="0">
                <a:solidFill>
                  <a:srgbClr val="FF0000"/>
                </a:solidFill>
              </a:rPr>
              <a:t>Presence of: </a:t>
            </a:r>
          </a:p>
          <a:p>
            <a:pPr lvl="1"/>
            <a:r>
              <a:rPr lang="en-US" dirty="0">
                <a:solidFill>
                  <a:srgbClr val="FF0000"/>
                </a:solidFill>
              </a:rPr>
              <a:t>Mixed upper and lower motor neuron findings</a:t>
            </a:r>
          </a:p>
          <a:p>
            <a:pPr lvl="1"/>
            <a:r>
              <a:rPr lang="en-US" dirty="0">
                <a:solidFill>
                  <a:srgbClr val="FF0000"/>
                </a:solidFill>
              </a:rPr>
              <a:t>Progress or spread</a:t>
            </a:r>
            <a:endParaRPr lang="en-US" dirty="0"/>
          </a:p>
        </p:txBody>
      </p:sp>
      <p:pic>
        <p:nvPicPr>
          <p:cNvPr id="4" name="Content Placeholder 3">
            <a:extLst>
              <a:ext uri="{FF2B5EF4-FFF2-40B4-BE49-F238E27FC236}">
                <a16:creationId xmlns:a16="http://schemas.microsoft.com/office/drawing/2014/main" id="{BEA5CA0A-502D-44EE-A86E-4B4DCBC092E1}"/>
              </a:ext>
            </a:extLst>
          </p:cNvPr>
          <p:cNvPicPr>
            <a:picLocks noChangeAspect="1"/>
          </p:cNvPicPr>
          <p:nvPr/>
        </p:nvPicPr>
        <p:blipFill>
          <a:blip r:embed="rId2"/>
          <a:stretch>
            <a:fillRect/>
          </a:stretch>
        </p:blipFill>
        <p:spPr>
          <a:xfrm>
            <a:off x="5383823" y="3257926"/>
            <a:ext cx="4916448" cy="2790226"/>
          </a:xfrm>
          <a:prstGeom prst="rect">
            <a:avLst/>
          </a:prstGeom>
        </p:spPr>
      </p:pic>
    </p:spTree>
    <p:extLst>
      <p:ext uri="{BB962C8B-B14F-4D97-AF65-F5344CB8AC3E}">
        <p14:creationId xmlns:p14="http://schemas.microsoft.com/office/powerpoint/2010/main" val="33176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Diagnosis of ALS: El Escorial Criteria (cont.)</a:t>
            </a:r>
          </a:p>
        </p:txBody>
      </p:sp>
      <p:sp>
        <p:nvSpPr>
          <p:cNvPr id="3" name="Content Placeholder 2"/>
          <p:cNvSpPr>
            <a:spLocks noGrp="1"/>
          </p:cNvSpPr>
          <p:nvPr>
            <p:ph idx="1"/>
          </p:nvPr>
        </p:nvSpPr>
        <p:spPr>
          <a:xfrm>
            <a:off x="838200" y="1809834"/>
            <a:ext cx="10591800" cy="4558860"/>
          </a:xfrm>
        </p:spPr>
        <p:txBody>
          <a:bodyPr/>
          <a:lstStyle/>
          <a:p>
            <a:pPr marL="0" indent="0">
              <a:buNone/>
            </a:pPr>
            <a:r>
              <a:rPr lang="en-US" b="1" dirty="0"/>
              <a:t>Absence of</a:t>
            </a:r>
          </a:p>
          <a:p>
            <a:r>
              <a:rPr lang="en-US" dirty="0"/>
              <a:t>Electrophysiologic evidence of other disease processes that might explain the disease signs</a:t>
            </a:r>
          </a:p>
          <a:p>
            <a:r>
              <a:rPr lang="en-US" dirty="0"/>
              <a:t>Neuroimaging evidence of other disease processes that might explain the disease signs</a:t>
            </a:r>
          </a:p>
          <a:p>
            <a:endParaRPr lang="en-US" dirty="0"/>
          </a:p>
          <a:p>
            <a:r>
              <a:rPr lang="en-US" dirty="0">
                <a:sym typeface="Wingdings" panose="05000000000000000000" pitchFamily="2" charset="2"/>
              </a:rPr>
              <a:t>Sensitivity: 57%</a:t>
            </a:r>
          </a:p>
          <a:p>
            <a:r>
              <a:rPr lang="en-US" dirty="0">
                <a:sym typeface="Wingdings" panose="05000000000000000000" pitchFamily="2" charset="2"/>
              </a:rPr>
              <a:t>Specificity: 100%</a:t>
            </a:r>
          </a:p>
          <a:p>
            <a:endParaRPr lang="en-US" dirty="0"/>
          </a:p>
          <a:p>
            <a:endParaRPr lang="en-US" dirty="0"/>
          </a:p>
        </p:txBody>
      </p:sp>
    </p:spTree>
    <p:extLst>
      <p:ext uri="{BB962C8B-B14F-4D97-AF65-F5344CB8AC3E}">
        <p14:creationId xmlns:p14="http://schemas.microsoft.com/office/powerpoint/2010/main" val="49220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Diagnosis of ALS: Diagnostic Certainty</a:t>
            </a:r>
          </a:p>
        </p:txBody>
      </p:sp>
      <p:pic>
        <p:nvPicPr>
          <p:cNvPr id="4" name="Content Placeholder 3"/>
          <p:cNvPicPr>
            <a:picLocks noGrp="1" noChangeAspect="1"/>
          </p:cNvPicPr>
          <p:nvPr>
            <p:ph idx="1"/>
          </p:nvPr>
        </p:nvPicPr>
        <p:blipFill>
          <a:blip r:embed="rId2"/>
          <a:stretch>
            <a:fillRect/>
          </a:stretch>
        </p:blipFill>
        <p:spPr>
          <a:xfrm>
            <a:off x="942392" y="1589039"/>
            <a:ext cx="10411408" cy="4329981"/>
          </a:xfrm>
          <a:prstGeom prst="rect">
            <a:avLst/>
          </a:prstGeom>
        </p:spPr>
      </p:pic>
    </p:spTree>
    <p:extLst>
      <p:ext uri="{BB962C8B-B14F-4D97-AF65-F5344CB8AC3E}">
        <p14:creationId xmlns:p14="http://schemas.microsoft.com/office/powerpoint/2010/main" val="2000633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Diagnosis of ALS: Laboratory Supported Probable ALS</a:t>
            </a:r>
          </a:p>
        </p:txBody>
      </p:sp>
      <p:sp>
        <p:nvSpPr>
          <p:cNvPr id="3" name="Content Placeholder 2"/>
          <p:cNvSpPr>
            <a:spLocks noGrp="1"/>
          </p:cNvSpPr>
          <p:nvPr>
            <p:ph idx="1"/>
          </p:nvPr>
        </p:nvSpPr>
        <p:spPr>
          <a:xfrm>
            <a:off x="578498" y="1711863"/>
            <a:ext cx="11457992" cy="4558860"/>
          </a:xfrm>
        </p:spPr>
        <p:txBody>
          <a:bodyPr/>
          <a:lstStyle/>
          <a:p>
            <a:r>
              <a:rPr lang="en-US" dirty="0"/>
              <a:t>Involvement of two regions is demonstrated by Electromyographic (EMG) findings rather than clinically</a:t>
            </a:r>
          </a:p>
          <a:p>
            <a:r>
              <a:rPr lang="en-US" dirty="0"/>
              <a:t>EMG signs of </a:t>
            </a:r>
          </a:p>
          <a:p>
            <a:pPr lvl="1"/>
            <a:r>
              <a:rPr lang="en-US" dirty="0"/>
              <a:t>Active denervation: fibrillations or positive sharp waves</a:t>
            </a:r>
          </a:p>
          <a:p>
            <a:pPr lvl="1"/>
            <a:r>
              <a:rPr lang="en-US" dirty="0"/>
              <a:t>Chronic denervation </a:t>
            </a:r>
            <a:r>
              <a:rPr lang="en-US" dirty="0">
                <a:sym typeface="Wingdings" panose="05000000000000000000" pitchFamily="2" charset="2"/>
              </a:rPr>
              <a:t> (Reinnervation): long duration high amplitude motor unit potentials</a:t>
            </a:r>
            <a:endParaRPr lang="en-US" dirty="0"/>
          </a:p>
        </p:txBody>
      </p:sp>
    </p:spTree>
    <p:extLst>
      <p:ext uri="{BB962C8B-B14F-4D97-AF65-F5344CB8AC3E}">
        <p14:creationId xmlns:p14="http://schemas.microsoft.com/office/powerpoint/2010/main" val="2800833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7254-F43D-A325-0C9F-A064C4FCC3FD}"/>
              </a:ext>
            </a:extLst>
          </p:cNvPr>
          <p:cNvSpPr>
            <a:spLocks noGrp="1"/>
          </p:cNvSpPr>
          <p:nvPr>
            <p:ph type="title"/>
          </p:nvPr>
        </p:nvSpPr>
        <p:spPr/>
        <p:txBody>
          <a:bodyPr/>
          <a:lstStyle/>
          <a:p>
            <a:r>
              <a:rPr lang="en-US" dirty="0"/>
              <a:t>Gold Coast Criteria (2021)</a:t>
            </a:r>
          </a:p>
        </p:txBody>
      </p:sp>
      <p:sp>
        <p:nvSpPr>
          <p:cNvPr id="3" name="Content Placeholder 2">
            <a:extLst>
              <a:ext uri="{FF2B5EF4-FFF2-40B4-BE49-F238E27FC236}">
                <a16:creationId xmlns:a16="http://schemas.microsoft.com/office/drawing/2014/main" id="{3AEA6935-FDD7-BE59-8E19-E4E964C7BB76}"/>
              </a:ext>
            </a:extLst>
          </p:cNvPr>
          <p:cNvSpPr>
            <a:spLocks noGrp="1"/>
          </p:cNvSpPr>
          <p:nvPr>
            <p:ph idx="1"/>
          </p:nvPr>
        </p:nvSpPr>
        <p:spPr>
          <a:xfrm>
            <a:off x="838200" y="1825625"/>
            <a:ext cx="10515600" cy="3538501"/>
          </a:xfrm>
        </p:spPr>
        <p:txBody>
          <a:bodyPr/>
          <a:lstStyle/>
          <a:p>
            <a:r>
              <a:rPr lang="en-US" dirty="0"/>
              <a:t>Mixed upper and lower motor neuron signs in one limb</a:t>
            </a:r>
          </a:p>
          <a:p>
            <a:r>
              <a:rPr lang="en-US" dirty="0"/>
              <a:t>Lower motor neuron signs in 2 body regions</a:t>
            </a:r>
          </a:p>
          <a:p>
            <a:r>
              <a:rPr lang="en-US" dirty="0"/>
              <a:t>EMG involvement: presence of active and chronic denervation signs in 2 muscles supplied by 2 different nerves and 2 different myotomes</a:t>
            </a:r>
          </a:p>
          <a:p>
            <a:r>
              <a:rPr lang="en-US" dirty="0"/>
              <a:t>Fasciculations are considered a sign of active denervation </a:t>
            </a:r>
          </a:p>
          <a:p>
            <a:r>
              <a:rPr lang="en-US" b="0" i="0" dirty="0">
                <a:solidFill>
                  <a:srgbClr val="212121"/>
                </a:solidFill>
                <a:effectLst/>
                <a:latin typeface="BlinkMacSystemFont"/>
              </a:rPr>
              <a:t>Sensitivity was 84-92%</a:t>
            </a:r>
            <a:endParaRPr lang="en-US" dirty="0"/>
          </a:p>
        </p:txBody>
      </p:sp>
      <p:sp>
        <p:nvSpPr>
          <p:cNvPr id="4" name="TextBox 3">
            <a:extLst>
              <a:ext uri="{FF2B5EF4-FFF2-40B4-BE49-F238E27FC236}">
                <a16:creationId xmlns:a16="http://schemas.microsoft.com/office/drawing/2014/main" id="{876A8AB5-1608-F51F-0F14-84C17BF00A67}"/>
              </a:ext>
            </a:extLst>
          </p:cNvPr>
          <p:cNvSpPr txBox="1"/>
          <p:nvPr/>
        </p:nvSpPr>
        <p:spPr>
          <a:xfrm>
            <a:off x="1031358" y="5954233"/>
            <a:ext cx="8479465" cy="369332"/>
          </a:xfrm>
          <a:prstGeom prst="rect">
            <a:avLst/>
          </a:prstGeom>
          <a:noFill/>
        </p:spPr>
        <p:txBody>
          <a:bodyPr wrap="square" rtlCol="0">
            <a:spAutoFit/>
          </a:bodyPr>
          <a:lstStyle/>
          <a:p>
            <a:pPr marL="285750" indent="-285750">
              <a:buFont typeface="Arial" panose="020B0604020202020204" pitchFamily="34" charset="0"/>
              <a:buChar char="•"/>
            </a:pPr>
            <a:r>
              <a:rPr lang="en-US" b="0" i="0" dirty="0">
                <a:solidFill>
                  <a:srgbClr val="212121"/>
                </a:solidFill>
                <a:effectLst/>
                <a:latin typeface="BlinkMacSystemFont"/>
              </a:rPr>
              <a:t>Hannaford A, et al. Ann Neurol. 2021 May;89:979-86. </a:t>
            </a:r>
            <a:endParaRPr lang="en-US" dirty="0"/>
          </a:p>
        </p:txBody>
      </p:sp>
    </p:spTree>
    <p:extLst>
      <p:ext uri="{BB962C8B-B14F-4D97-AF65-F5344CB8AC3E}">
        <p14:creationId xmlns:p14="http://schemas.microsoft.com/office/powerpoint/2010/main" val="3336332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Diagnosis of ALS: Exclusion of ALS Mimickers</a:t>
            </a:r>
          </a:p>
        </p:txBody>
      </p:sp>
      <p:sp>
        <p:nvSpPr>
          <p:cNvPr id="3" name="Content Placeholder 2"/>
          <p:cNvSpPr>
            <a:spLocks noGrp="1"/>
          </p:cNvSpPr>
          <p:nvPr>
            <p:ph idx="1"/>
          </p:nvPr>
        </p:nvSpPr>
        <p:spPr>
          <a:xfrm>
            <a:off x="693575" y="2067179"/>
            <a:ext cx="11072327" cy="4558860"/>
          </a:xfrm>
        </p:spPr>
        <p:txBody>
          <a:bodyPr/>
          <a:lstStyle/>
          <a:p>
            <a:r>
              <a:rPr lang="en-US" dirty="0"/>
              <a:t>Every effort should be exhausted to rule out other potential differential diagnoses that look like ALS</a:t>
            </a:r>
          </a:p>
          <a:p>
            <a:r>
              <a:rPr lang="en-US" dirty="0">
                <a:solidFill>
                  <a:srgbClr val="FF0000"/>
                </a:solidFill>
              </a:rPr>
              <a:t>Consider alternative diagnoses in </a:t>
            </a:r>
          </a:p>
          <a:p>
            <a:pPr lvl="1"/>
            <a:r>
              <a:rPr lang="en-US" dirty="0">
                <a:solidFill>
                  <a:srgbClr val="FF0000"/>
                </a:solidFill>
              </a:rPr>
              <a:t>Lack of progression over time </a:t>
            </a:r>
            <a:r>
              <a:rPr lang="en-US" dirty="0">
                <a:solidFill>
                  <a:srgbClr val="FF0000"/>
                </a:solidFill>
                <a:sym typeface="Wingdings" panose="05000000000000000000" pitchFamily="2" charset="2"/>
              </a:rPr>
              <a:t> revise the diagnosis</a:t>
            </a:r>
            <a:endParaRPr lang="en-US" dirty="0">
              <a:solidFill>
                <a:srgbClr val="FF0000"/>
              </a:solidFill>
            </a:endParaRPr>
          </a:p>
          <a:p>
            <a:pPr lvl="1"/>
            <a:r>
              <a:rPr lang="en-US" dirty="0">
                <a:solidFill>
                  <a:srgbClr val="FF0000"/>
                </a:solidFill>
              </a:rPr>
              <a:t>Presence of eye movement abnormalities</a:t>
            </a:r>
          </a:p>
          <a:p>
            <a:pPr lvl="1"/>
            <a:r>
              <a:rPr lang="en-US" dirty="0">
                <a:solidFill>
                  <a:srgbClr val="FF0000"/>
                </a:solidFill>
              </a:rPr>
              <a:t>Presence of urinary incontinence</a:t>
            </a:r>
          </a:p>
          <a:p>
            <a:pPr lvl="1"/>
            <a:r>
              <a:rPr lang="en-US" dirty="0">
                <a:solidFill>
                  <a:srgbClr val="FF0000"/>
                </a:solidFill>
              </a:rPr>
              <a:t>Presence of autonomic symptoms </a:t>
            </a:r>
          </a:p>
          <a:p>
            <a:r>
              <a:rPr lang="en-US" dirty="0"/>
              <a:t>In a patient with a classic presentation, it is more likely to be ALS than a mimic</a:t>
            </a:r>
          </a:p>
        </p:txBody>
      </p:sp>
    </p:spTree>
    <p:extLst>
      <p:ext uri="{BB962C8B-B14F-4D97-AF65-F5344CB8AC3E}">
        <p14:creationId xmlns:p14="http://schemas.microsoft.com/office/powerpoint/2010/main" val="3451125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16" y="0"/>
            <a:ext cx="10515600" cy="1325563"/>
          </a:xfrm>
        </p:spPr>
        <p:txBody>
          <a:bodyPr/>
          <a:lstStyle/>
          <a:p>
            <a:pPr algn="ctr"/>
            <a:r>
              <a:rPr lang="en-US" dirty="0"/>
              <a:t>Diagnosis of ALS: Testing for ALS Mimickers</a:t>
            </a:r>
          </a:p>
        </p:txBody>
      </p:sp>
      <p:sp>
        <p:nvSpPr>
          <p:cNvPr id="3" name="Content Placeholder 2"/>
          <p:cNvSpPr>
            <a:spLocks noGrp="1"/>
          </p:cNvSpPr>
          <p:nvPr>
            <p:ph idx="1"/>
          </p:nvPr>
        </p:nvSpPr>
        <p:spPr>
          <a:xfrm>
            <a:off x="843116" y="1580783"/>
            <a:ext cx="11109398" cy="4558860"/>
          </a:xfrm>
        </p:spPr>
        <p:txBody>
          <a:bodyPr>
            <a:normAutofit/>
          </a:bodyPr>
          <a:lstStyle/>
          <a:p>
            <a:r>
              <a:rPr lang="en-US" dirty="0"/>
              <a:t>MRI of the cervical spinal cord and/or the brain</a:t>
            </a:r>
          </a:p>
          <a:p>
            <a:r>
              <a:rPr lang="en-US" dirty="0"/>
              <a:t>Tropical spastic </a:t>
            </a:r>
            <a:r>
              <a:rPr lang="en-US" dirty="0" err="1"/>
              <a:t>paraparesis</a:t>
            </a:r>
            <a:r>
              <a:rPr lang="en-US" dirty="0"/>
              <a:t> </a:t>
            </a:r>
            <a:r>
              <a:rPr lang="en-US" dirty="0">
                <a:sym typeface="Wingdings" panose="05000000000000000000" pitchFamily="2" charset="2"/>
              </a:rPr>
              <a:t></a:t>
            </a:r>
            <a:r>
              <a:rPr lang="en-US" dirty="0"/>
              <a:t>Human T-cell lymphotropic virus 1 (HTLV1) serology</a:t>
            </a:r>
          </a:p>
          <a:p>
            <a:r>
              <a:rPr lang="en-US" dirty="0"/>
              <a:t>Copper or vitamin B12 deficiency myelopathy </a:t>
            </a:r>
            <a:r>
              <a:rPr lang="en-US" dirty="0">
                <a:sym typeface="Wingdings" panose="05000000000000000000" pitchFamily="2" charset="2"/>
              </a:rPr>
              <a:t>c</a:t>
            </a:r>
            <a:r>
              <a:rPr lang="en-US" dirty="0"/>
              <a:t>opper and zinc, vitamin B12 levels</a:t>
            </a:r>
          </a:p>
          <a:p>
            <a:r>
              <a:rPr lang="en-US" dirty="0"/>
              <a:t>Multifocal motor neuropathy </a:t>
            </a:r>
            <a:r>
              <a:rPr lang="en-US" dirty="0">
                <a:sym typeface="Wingdings" panose="05000000000000000000" pitchFamily="2" charset="2"/>
              </a:rPr>
              <a:t></a:t>
            </a:r>
            <a:r>
              <a:rPr lang="en-US" dirty="0"/>
              <a:t>EMG and GM1 antibodies</a:t>
            </a:r>
          </a:p>
          <a:p>
            <a:r>
              <a:rPr lang="en-US" dirty="0"/>
              <a:t>West Nile virus </a:t>
            </a:r>
            <a:r>
              <a:rPr lang="en-US" dirty="0">
                <a:sym typeface="Wingdings" panose="05000000000000000000" pitchFamily="2" charset="2"/>
              </a:rPr>
              <a:t> s</a:t>
            </a:r>
            <a:r>
              <a:rPr lang="en-US" dirty="0"/>
              <a:t>erology (serum, CSF)</a:t>
            </a:r>
          </a:p>
          <a:p>
            <a:r>
              <a:rPr lang="en-US" dirty="0"/>
              <a:t>HIV neuropathy </a:t>
            </a:r>
            <a:r>
              <a:rPr lang="en-US" dirty="0">
                <a:sym typeface="Wingdings" panose="05000000000000000000" pitchFamily="2" charset="2"/>
              </a:rPr>
              <a:t> HIV antigen and antibody titers</a:t>
            </a:r>
          </a:p>
          <a:p>
            <a:r>
              <a:rPr lang="en-US" dirty="0">
                <a:sym typeface="Wingdings" panose="05000000000000000000" pitchFamily="2" charset="2"/>
              </a:rPr>
              <a:t>Tay-Sachs disease  Hexosaminidase A activity </a:t>
            </a:r>
            <a:endParaRPr lang="en-US" dirty="0"/>
          </a:p>
        </p:txBody>
      </p:sp>
    </p:spTree>
    <p:extLst>
      <p:ext uri="{BB962C8B-B14F-4D97-AF65-F5344CB8AC3E}">
        <p14:creationId xmlns:p14="http://schemas.microsoft.com/office/powerpoint/2010/main" val="354601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Diagnosis of ALS: Diagnostic Challenges in ALS</a:t>
            </a:r>
          </a:p>
        </p:txBody>
      </p:sp>
      <p:sp>
        <p:nvSpPr>
          <p:cNvPr id="3" name="Content Placeholder 2"/>
          <p:cNvSpPr>
            <a:spLocks noGrp="1"/>
          </p:cNvSpPr>
          <p:nvPr>
            <p:ph idx="1"/>
          </p:nvPr>
        </p:nvSpPr>
        <p:spPr>
          <a:xfrm>
            <a:off x="1915234" y="1238049"/>
            <a:ext cx="8694174" cy="3076798"/>
          </a:xfrm>
        </p:spPr>
        <p:txBody>
          <a:bodyPr/>
          <a:lstStyle/>
          <a:p>
            <a:r>
              <a:rPr lang="en-US" dirty="0"/>
              <a:t>Variability in disease presentation and progression</a:t>
            </a:r>
          </a:p>
          <a:p>
            <a:r>
              <a:rPr lang="en-US" dirty="0"/>
              <a:t>The diagnostic criteria have been historically strict </a:t>
            </a:r>
          </a:p>
          <a:p>
            <a:r>
              <a:rPr lang="en-US" dirty="0"/>
              <a:t>Lack of a sensitive biomarker for the disease</a:t>
            </a:r>
          </a:p>
          <a:p>
            <a:r>
              <a:rPr lang="en-US" dirty="0"/>
              <a:t>Most patients may seek 2</a:t>
            </a:r>
            <a:r>
              <a:rPr lang="en-US" baseline="30000" dirty="0"/>
              <a:t>nd</a:t>
            </a:r>
            <a:r>
              <a:rPr lang="en-US" dirty="0"/>
              <a:t> opinion after initial diagnosis</a:t>
            </a:r>
          </a:p>
          <a:p>
            <a:endParaRPr lang="en-US" dirty="0"/>
          </a:p>
        </p:txBody>
      </p:sp>
      <p:sp>
        <p:nvSpPr>
          <p:cNvPr id="4" name="TextBox 3"/>
          <p:cNvSpPr txBox="1"/>
          <p:nvPr/>
        </p:nvSpPr>
        <p:spPr>
          <a:xfrm>
            <a:off x="1915233" y="4888238"/>
            <a:ext cx="8393031" cy="1661993"/>
          </a:xfrm>
          <a:prstGeom prst="rect">
            <a:avLst/>
          </a:prstGeom>
          <a:noFill/>
        </p:spPr>
        <p:txBody>
          <a:bodyPr wrap="square" rtlCol="0">
            <a:spAutoFit/>
          </a:bodyPr>
          <a:lstStyle/>
          <a:p>
            <a:pPr marL="457200" indent="-457200">
              <a:buFont typeface="Arial" panose="020B0604020202020204" pitchFamily="34" charset="0"/>
              <a:buChar char="•"/>
            </a:pPr>
            <a:r>
              <a:rPr lang="en-US" sz="2800" dirty="0"/>
              <a:t>Diagnostic delay is one year on average</a:t>
            </a:r>
          </a:p>
          <a:p>
            <a:pPr marL="457200" indent="-457200">
              <a:buFont typeface="Arial" panose="020B0604020202020204" pitchFamily="34" charset="0"/>
              <a:buChar char="•"/>
            </a:pPr>
            <a:r>
              <a:rPr lang="en-US" sz="2800" dirty="0"/>
              <a:t>Some patients undergo unnecessary procedures before the correct diagnosis is established</a:t>
            </a:r>
          </a:p>
          <a:p>
            <a:endParaRPr lang="en-US" dirty="0"/>
          </a:p>
        </p:txBody>
      </p:sp>
      <p:sp>
        <p:nvSpPr>
          <p:cNvPr id="5" name="Arrow: Down 4"/>
          <p:cNvSpPr/>
          <p:nvPr/>
        </p:nvSpPr>
        <p:spPr>
          <a:xfrm>
            <a:off x="5436235" y="3367884"/>
            <a:ext cx="1042220" cy="113102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88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Treatment of ALS</a:t>
            </a:r>
          </a:p>
        </p:txBody>
      </p:sp>
      <p:sp>
        <p:nvSpPr>
          <p:cNvPr id="3" name="Content Placeholder 2"/>
          <p:cNvSpPr>
            <a:spLocks noGrp="1"/>
          </p:cNvSpPr>
          <p:nvPr>
            <p:ph idx="1"/>
          </p:nvPr>
        </p:nvSpPr>
        <p:spPr/>
        <p:txBody>
          <a:bodyPr/>
          <a:lstStyle/>
          <a:p>
            <a:r>
              <a:rPr lang="en-US" dirty="0"/>
              <a:t>Disease modifying pharmacotherapy</a:t>
            </a:r>
          </a:p>
          <a:p>
            <a:r>
              <a:rPr lang="en-US" dirty="0"/>
              <a:t>Symptomatic </a:t>
            </a:r>
            <a:r>
              <a:rPr lang="en-US" dirty="0" err="1"/>
              <a:t>treatmentMultidisciplinary</a:t>
            </a:r>
            <a:r>
              <a:rPr lang="en-US" dirty="0"/>
              <a:t> approach to management</a:t>
            </a:r>
          </a:p>
          <a:p>
            <a:r>
              <a:rPr lang="en-US" dirty="0"/>
              <a:t>Multidisciplinary approach to management</a:t>
            </a:r>
          </a:p>
          <a:p>
            <a:r>
              <a:rPr lang="en-US" dirty="0"/>
              <a:t>Future therapeutics </a:t>
            </a:r>
          </a:p>
        </p:txBody>
      </p:sp>
    </p:spTree>
    <p:extLst>
      <p:ext uri="{BB962C8B-B14F-4D97-AF65-F5344CB8AC3E}">
        <p14:creationId xmlns:p14="http://schemas.microsoft.com/office/powerpoint/2010/main" val="3342741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pPr algn="ctr"/>
            <a:r>
              <a:rPr lang="en-US" sz="3200" dirty="0"/>
              <a:t>Treatment: </a:t>
            </a:r>
            <a:r>
              <a:rPr lang="en-US" altLang="en-US" sz="3200" dirty="0"/>
              <a:t>Disease Modifying Pharmacotherapies</a:t>
            </a:r>
            <a:br>
              <a:rPr lang="en-US" altLang="en-US" dirty="0"/>
            </a:br>
            <a:endParaRPr lang="en-US" altLang="en-US" dirty="0"/>
          </a:p>
        </p:txBody>
      </p:sp>
      <p:sp>
        <p:nvSpPr>
          <p:cNvPr id="399363" name="Rectangle 3"/>
          <p:cNvSpPr>
            <a:spLocks noGrp="1" noChangeArrowheads="1"/>
          </p:cNvSpPr>
          <p:nvPr>
            <p:ph type="body" idx="1"/>
          </p:nvPr>
        </p:nvSpPr>
        <p:spPr>
          <a:xfrm>
            <a:off x="746449" y="1436208"/>
            <a:ext cx="9464351" cy="4558860"/>
          </a:xfrm>
        </p:spPr>
        <p:txBody>
          <a:bodyPr>
            <a:normAutofit lnSpcReduction="10000"/>
          </a:bodyPr>
          <a:lstStyle/>
          <a:p>
            <a:pPr marL="858838" lvl="1" indent="-514350">
              <a:buAutoNum type="arabicParenR"/>
            </a:pPr>
            <a:r>
              <a:rPr lang="en-US" altLang="en-US" sz="2800" b="1" dirty="0" err="1"/>
              <a:t>Riluzole</a:t>
            </a:r>
            <a:r>
              <a:rPr lang="en-US" altLang="en-US" sz="2800" b="1" dirty="0"/>
              <a:t>:</a:t>
            </a:r>
          </a:p>
          <a:p>
            <a:pPr marL="801688" lvl="1" indent="-457200"/>
            <a:r>
              <a:rPr lang="en-US" altLang="en-US" sz="2800" b="1" dirty="0"/>
              <a:t> </a:t>
            </a:r>
            <a:r>
              <a:rPr lang="en-US" altLang="en-US" sz="2800" dirty="0"/>
              <a:t>Approved by the FDA in 1995</a:t>
            </a:r>
          </a:p>
          <a:p>
            <a:pPr lvl="2"/>
            <a:r>
              <a:rPr lang="en-US" altLang="en-US" sz="2800" dirty="0"/>
              <a:t>Mechanism: glutamate antagonist</a:t>
            </a:r>
          </a:p>
          <a:p>
            <a:pPr lvl="2"/>
            <a:r>
              <a:rPr lang="en-US" altLang="en-US" sz="2800" dirty="0"/>
              <a:t>Modest survival benefit: 3 months</a:t>
            </a:r>
          </a:p>
          <a:p>
            <a:pPr lvl="2"/>
            <a:r>
              <a:rPr lang="en-US" altLang="en-US" sz="2800" dirty="0"/>
              <a:t>Dose: 50mg PO twice a day</a:t>
            </a:r>
          </a:p>
          <a:p>
            <a:pPr lvl="2"/>
            <a:r>
              <a:rPr lang="en-US" altLang="en-US" sz="2800" dirty="0"/>
              <a:t>Cost is an issue</a:t>
            </a:r>
          </a:p>
          <a:p>
            <a:pPr lvl="2"/>
            <a:r>
              <a:rPr lang="en-US" altLang="en-US" sz="2800" dirty="0"/>
              <a:t>Side Effects:</a:t>
            </a:r>
          </a:p>
          <a:p>
            <a:pPr lvl="3"/>
            <a:r>
              <a:rPr lang="en-US" altLang="en-US" sz="2400" dirty="0"/>
              <a:t>Fatigue, GI upset, and dizziness</a:t>
            </a:r>
          </a:p>
          <a:p>
            <a:pPr lvl="2"/>
            <a:r>
              <a:rPr lang="en-US" altLang="en-US" sz="3200" dirty="0"/>
              <a:t>Frequent monitoring:</a:t>
            </a:r>
          </a:p>
          <a:p>
            <a:pPr lvl="3"/>
            <a:r>
              <a:rPr lang="en-US" altLang="en-US" sz="2400" dirty="0"/>
              <a:t>Liver function tests </a:t>
            </a:r>
          </a:p>
          <a:p>
            <a:pPr lvl="3"/>
            <a:r>
              <a:rPr lang="en-US" altLang="en-US" sz="2400" dirty="0"/>
              <a:t>CBC/Differential to assess for neutropenia</a:t>
            </a:r>
          </a:p>
          <a:p>
            <a:pPr lvl="3"/>
            <a:endParaRPr lang="en-US" altLang="en-US" sz="2000" dirty="0"/>
          </a:p>
          <a:p>
            <a:pPr lvl="2">
              <a:buFont typeface="Wingdings" panose="05000000000000000000" pitchFamily="2" charset="2"/>
              <a:buNone/>
            </a:pPr>
            <a:endParaRPr lang="en-US" altLang="en-US" dirty="0"/>
          </a:p>
        </p:txBody>
      </p:sp>
      <p:pic>
        <p:nvPicPr>
          <p:cNvPr id="3" name="Picture 2">
            <a:extLst>
              <a:ext uri="{FF2B5EF4-FFF2-40B4-BE49-F238E27FC236}">
                <a16:creationId xmlns:a16="http://schemas.microsoft.com/office/drawing/2014/main" id="{63EEBAED-9D12-09F2-26C7-67AA5E2A4ED1}"/>
              </a:ext>
            </a:extLst>
          </p:cNvPr>
          <p:cNvPicPr>
            <a:picLocks noChangeAspect="1"/>
          </p:cNvPicPr>
          <p:nvPr/>
        </p:nvPicPr>
        <p:blipFill>
          <a:blip r:embed="rId2"/>
          <a:stretch>
            <a:fillRect/>
          </a:stretch>
        </p:blipFill>
        <p:spPr>
          <a:xfrm>
            <a:off x="8148951" y="1306285"/>
            <a:ext cx="3396953" cy="4871231"/>
          </a:xfrm>
          <a:prstGeom prst="rect">
            <a:avLst/>
          </a:prstGeom>
        </p:spPr>
      </p:pic>
    </p:spTree>
    <p:extLst>
      <p:ext uri="{BB962C8B-B14F-4D97-AF65-F5344CB8AC3E}">
        <p14:creationId xmlns:p14="http://schemas.microsoft.com/office/powerpoint/2010/main" val="1797576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Objectives</a:t>
            </a:r>
          </a:p>
        </p:txBody>
      </p:sp>
      <p:sp>
        <p:nvSpPr>
          <p:cNvPr id="3" name="Content Placeholder 2"/>
          <p:cNvSpPr>
            <a:spLocks noGrp="1"/>
          </p:cNvSpPr>
          <p:nvPr>
            <p:ph idx="1"/>
          </p:nvPr>
        </p:nvSpPr>
        <p:spPr>
          <a:xfrm>
            <a:off x="685799" y="1315311"/>
            <a:ext cx="11220061" cy="4558860"/>
          </a:xfrm>
        </p:spPr>
        <p:txBody>
          <a:bodyPr/>
          <a:lstStyle/>
          <a:p>
            <a:endParaRPr lang="en-US" dirty="0"/>
          </a:p>
          <a:p>
            <a:r>
              <a:rPr lang="en-US" dirty="0"/>
              <a:t>Review the clinical presentation of ALS </a:t>
            </a:r>
          </a:p>
          <a:p>
            <a:r>
              <a:rPr lang="en-US" dirty="0"/>
              <a:t>Explain the challenges faced during establishing the diagnosis of ALS</a:t>
            </a:r>
          </a:p>
          <a:p>
            <a:r>
              <a:rPr lang="en-US" dirty="0"/>
              <a:t>Discuss the updated management of ALS including some pipeline therapeutics </a:t>
            </a:r>
          </a:p>
        </p:txBody>
      </p:sp>
    </p:spTree>
    <p:extLst>
      <p:ext uri="{BB962C8B-B14F-4D97-AF65-F5344CB8AC3E}">
        <p14:creationId xmlns:p14="http://schemas.microsoft.com/office/powerpoint/2010/main" val="383733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538"/>
            <a:ext cx="10515600" cy="1325563"/>
          </a:xfrm>
        </p:spPr>
        <p:txBody>
          <a:bodyPr/>
          <a:lstStyle/>
          <a:p>
            <a:pPr algn="ctr"/>
            <a:r>
              <a:rPr lang="en-US" b="1" dirty="0"/>
              <a:t>2) Edaravone</a:t>
            </a:r>
          </a:p>
        </p:txBody>
      </p:sp>
      <p:sp>
        <p:nvSpPr>
          <p:cNvPr id="3" name="Content Placeholder 2"/>
          <p:cNvSpPr>
            <a:spLocks noGrp="1"/>
          </p:cNvSpPr>
          <p:nvPr>
            <p:ph idx="1"/>
          </p:nvPr>
        </p:nvSpPr>
        <p:spPr>
          <a:xfrm>
            <a:off x="690465" y="1116313"/>
            <a:ext cx="10468947" cy="5159326"/>
          </a:xfrm>
        </p:spPr>
        <p:txBody>
          <a:bodyPr>
            <a:normAutofit lnSpcReduction="10000"/>
          </a:bodyPr>
          <a:lstStyle/>
          <a:p>
            <a:r>
              <a:rPr lang="en-US" dirty="0"/>
              <a:t>FDA approved in May 2017</a:t>
            </a:r>
          </a:p>
          <a:p>
            <a:r>
              <a:rPr lang="en-US" dirty="0"/>
              <a:t>Mechanism of action: </a:t>
            </a:r>
          </a:p>
          <a:p>
            <a:pPr lvl="1"/>
            <a:r>
              <a:rPr lang="en-US" dirty="0"/>
              <a:t>Mega amounts of antioxidants</a:t>
            </a:r>
          </a:p>
          <a:p>
            <a:pPr lvl="1"/>
            <a:r>
              <a:rPr lang="en-US" dirty="0"/>
              <a:t>Possible anti-inflammatory properties</a:t>
            </a:r>
          </a:p>
          <a:p>
            <a:r>
              <a:rPr lang="en-US" dirty="0"/>
              <a:t>Slows progression of the disease on the ALSFRS scale</a:t>
            </a:r>
          </a:p>
          <a:p>
            <a:r>
              <a:rPr lang="en-US" dirty="0"/>
              <a:t>Survival benefit has not been proven yet</a:t>
            </a:r>
          </a:p>
          <a:p>
            <a:r>
              <a:rPr lang="en-US" dirty="0"/>
              <a:t>Dose</a:t>
            </a:r>
          </a:p>
          <a:p>
            <a:pPr lvl="1"/>
            <a:r>
              <a:rPr lang="en-US" dirty="0"/>
              <a:t>60 mg daily infusion over one hour. Oral form is available (5mg)</a:t>
            </a:r>
          </a:p>
          <a:p>
            <a:pPr lvl="1"/>
            <a:r>
              <a:rPr lang="en-US" dirty="0"/>
              <a:t>Two weeks on/ two weeks off alternative cycles</a:t>
            </a:r>
          </a:p>
          <a:p>
            <a:r>
              <a:rPr lang="en-US" dirty="0"/>
              <a:t>Side effects: skin bruising (15%), gait disturbance (13%), headache (10%)</a:t>
            </a:r>
          </a:p>
          <a:p>
            <a:r>
              <a:rPr lang="en-US" dirty="0"/>
              <a:t>Cost: 145K/year</a:t>
            </a:r>
          </a:p>
        </p:txBody>
      </p:sp>
      <p:pic>
        <p:nvPicPr>
          <p:cNvPr id="5" name="Picture 4">
            <a:extLst>
              <a:ext uri="{FF2B5EF4-FFF2-40B4-BE49-F238E27FC236}">
                <a16:creationId xmlns:a16="http://schemas.microsoft.com/office/drawing/2014/main" id="{46D32CD9-065D-8472-BF6D-B463D231F630}"/>
              </a:ext>
            </a:extLst>
          </p:cNvPr>
          <p:cNvPicPr>
            <a:picLocks noChangeAspect="1"/>
          </p:cNvPicPr>
          <p:nvPr/>
        </p:nvPicPr>
        <p:blipFill>
          <a:blip r:embed="rId2"/>
          <a:stretch>
            <a:fillRect/>
          </a:stretch>
        </p:blipFill>
        <p:spPr>
          <a:xfrm>
            <a:off x="8658809" y="471786"/>
            <a:ext cx="3424334" cy="3376083"/>
          </a:xfrm>
          <a:prstGeom prst="rect">
            <a:avLst/>
          </a:prstGeom>
        </p:spPr>
      </p:pic>
    </p:spTree>
    <p:extLst>
      <p:ext uri="{BB962C8B-B14F-4D97-AF65-F5344CB8AC3E}">
        <p14:creationId xmlns:p14="http://schemas.microsoft.com/office/powerpoint/2010/main" val="842458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27" y="121341"/>
            <a:ext cx="10038004" cy="810644"/>
          </a:xfrm>
        </p:spPr>
        <p:txBody>
          <a:bodyPr>
            <a:normAutofit/>
          </a:bodyPr>
          <a:lstStyle/>
          <a:p>
            <a:r>
              <a:rPr lang="en-US" dirty="0"/>
              <a:t>3) </a:t>
            </a:r>
            <a:r>
              <a:rPr lang="en-US" dirty="0">
                <a:solidFill>
                  <a:srgbClr val="212121"/>
                </a:solidFill>
                <a:latin typeface="BlinkMacSystemFont"/>
              </a:rPr>
              <a:t>S</a:t>
            </a:r>
            <a:r>
              <a:rPr lang="en-US" b="0" dirty="0">
                <a:solidFill>
                  <a:srgbClr val="212121"/>
                </a:solidFill>
                <a:latin typeface="BlinkMacSystemFont"/>
              </a:rPr>
              <a:t>odium </a:t>
            </a:r>
            <a:r>
              <a:rPr lang="en-US" b="0" dirty="0" err="1">
                <a:solidFill>
                  <a:srgbClr val="212121"/>
                </a:solidFill>
                <a:latin typeface="BlinkMacSystemFont"/>
              </a:rPr>
              <a:t>phenylbutyrate</a:t>
            </a:r>
            <a:r>
              <a:rPr lang="en-US" b="0" dirty="0">
                <a:solidFill>
                  <a:srgbClr val="212121"/>
                </a:solidFill>
                <a:latin typeface="BlinkMacSystemFont"/>
              </a:rPr>
              <a:t> and </a:t>
            </a:r>
            <a:r>
              <a:rPr lang="en-US" b="0" dirty="0" err="1">
                <a:solidFill>
                  <a:srgbClr val="212121"/>
                </a:solidFill>
                <a:latin typeface="BlinkMacSystemFont"/>
              </a:rPr>
              <a:t>taurursodiol</a:t>
            </a:r>
            <a:endParaRPr lang="en-US" dirty="0"/>
          </a:p>
        </p:txBody>
      </p:sp>
      <p:sp>
        <p:nvSpPr>
          <p:cNvPr id="3" name="Content Placeholder 2"/>
          <p:cNvSpPr>
            <a:spLocks noGrp="1"/>
          </p:cNvSpPr>
          <p:nvPr>
            <p:ph idx="1"/>
          </p:nvPr>
        </p:nvSpPr>
        <p:spPr>
          <a:xfrm>
            <a:off x="634482" y="931985"/>
            <a:ext cx="7091265" cy="5490269"/>
          </a:xfrm>
        </p:spPr>
        <p:txBody>
          <a:bodyPr>
            <a:normAutofit fontScale="92500"/>
          </a:bodyPr>
          <a:lstStyle/>
          <a:p>
            <a:r>
              <a:rPr lang="en-US" dirty="0"/>
              <a:t>FDA approved in September 2022</a:t>
            </a:r>
          </a:p>
          <a:p>
            <a:r>
              <a:rPr lang="en-US" dirty="0"/>
              <a:t>It  improves the health of endoplasmic reticulum </a:t>
            </a:r>
            <a:r>
              <a:rPr lang="en-US" dirty="0">
                <a:sym typeface="Wingdings" panose="05000000000000000000" pitchFamily="2" charset="2"/>
              </a:rPr>
              <a:t></a:t>
            </a:r>
            <a:r>
              <a:rPr lang="en-US" dirty="0"/>
              <a:t> delay neuronal death </a:t>
            </a:r>
          </a:p>
          <a:p>
            <a:r>
              <a:rPr lang="en-US" dirty="0"/>
              <a:t>It slowed progression of the disease by quarter a point on the ALSFRS scale every month</a:t>
            </a:r>
          </a:p>
          <a:p>
            <a:r>
              <a:rPr lang="en-US" dirty="0"/>
              <a:t>Mean survival benefit of 6.5 months (25.0 months vs. 18.5 months placebo)</a:t>
            </a:r>
          </a:p>
          <a:p>
            <a:r>
              <a:rPr lang="en-US" dirty="0"/>
              <a:t>Prolonged tracheostomy free survival and delayed first hospitalization</a:t>
            </a:r>
          </a:p>
          <a:p>
            <a:r>
              <a:rPr lang="en-US" dirty="0"/>
              <a:t>Dose: 3 g sodium </a:t>
            </a:r>
            <a:r>
              <a:rPr lang="en-US" dirty="0" err="1"/>
              <a:t>phenylbutyrate</a:t>
            </a:r>
            <a:r>
              <a:rPr lang="en-US" dirty="0"/>
              <a:t>/1 g of </a:t>
            </a:r>
            <a:r>
              <a:rPr lang="en-US" dirty="0" err="1"/>
              <a:t>taurursodiol</a:t>
            </a:r>
            <a:r>
              <a:rPr lang="en-US" dirty="0"/>
              <a:t>, twice a day</a:t>
            </a:r>
          </a:p>
          <a:p>
            <a:r>
              <a:rPr lang="en-US" dirty="0"/>
              <a:t>Side effects: </a:t>
            </a:r>
            <a:r>
              <a:rPr lang="en-US" b="1" dirty="0"/>
              <a:t>diarrhea</a:t>
            </a:r>
            <a:r>
              <a:rPr lang="en-US" dirty="0"/>
              <a:t>, nausea, salivary hypersecretion, and </a:t>
            </a:r>
            <a:r>
              <a:rPr lang="en-US" b="1" dirty="0"/>
              <a:t>abdominal discomfort</a:t>
            </a:r>
          </a:p>
        </p:txBody>
      </p:sp>
      <p:pic>
        <p:nvPicPr>
          <p:cNvPr id="5" name="Picture 4">
            <a:extLst>
              <a:ext uri="{FF2B5EF4-FFF2-40B4-BE49-F238E27FC236}">
                <a16:creationId xmlns:a16="http://schemas.microsoft.com/office/drawing/2014/main" id="{6EA91894-DE0E-4938-2499-C7087CE1D333}"/>
              </a:ext>
            </a:extLst>
          </p:cNvPr>
          <p:cNvPicPr>
            <a:picLocks noChangeAspect="1"/>
          </p:cNvPicPr>
          <p:nvPr/>
        </p:nvPicPr>
        <p:blipFill>
          <a:blip r:embed="rId2"/>
          <a:stretch>
            <a:fillRect/>
          </a:stretch>
        </p:blipFill>
        <p:spPr>
          <a:xfrm>
            <a:off x="7870996" y="1122574"/>
            <a:ext cx="3913568" cy="3150846"/>
          </a:xfrm>
          <a:prstGeom prst="rect">
            <a:avLst/>
          </a:prstGeom>
        </p:spPr>
      </p:pic>
    </p:spTree>
    <p:extLst>
      <p:ext uri="{BB962C8B-B14F-4D97-AF65-F5344CB8AC3E}">
        <p14:creationId xmlns:p14="http://schemas.microsoft.com/office/powerpoint/2010/main" val="20966095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a:t>
            </a:r>
            <a:r>
              <a:rPr lang="en-US" b="1" dirty="0" err="1"/>
              <a:t>Tofersen</a:t>
            </a:r>
            <a:r>
              <a:rPr lang="en-US" b="1" dirty="0"/>
              <a:t> </a:t>
            </a:r>
          </a:p>
        </p:txBody>
      </p:sp>
      <p:sp>
        <p:nvSpPr>
          <p:cNvPr id="3" name="Content Placeholder 2"/>
          <p:cNvSpPr>
            <a:spLocks noGrp="1"/>
          </p:cNvSpPr>
          <p:nvPr>
            <p:ph idx="1"/>
          </p:nvPr>
        </p:nvSpPr>
        <p:spPr>
          <a:xfrm>
            <a:off x="287694" y="2202024"/>
            <a:ext cx="10515600" cy="4351338"/>
          </a:xfrm>
        </p:spPr>
        <p:txBody>
          <a:bodyPr>
            <a:normAutofit lnSpcReduction="10000"/>
          </a:bodyPr>
          <a:lstStyle/>
          <a:p>
            <a:r>
              <a:rPr lang="en-US" dirty="0"/>
              <a:t>Approved by the FDA in April 2023</a:t>
            </a:r>
          </a:p>
          <a:p>
            <a:r>
              <a:rPr lang="en-US" dirty="0"/>
              <a:t>Antisense oligonucleotide (ASO) that reduces SOD1 protein synthesis by promoting degradation of SOD1 messenger RNA</a:t>
            </a:r>
          </a:p>
          <a:p>
            <a:r>
              <a:rPr lang="en-US" dirty="0"/>
              <a:t>Phase III results </a:t>
            </a:r>
            <a:r>
              <a:rPr lang="en-US" dirty="0">
                <a:sym typeface="Wingdings" panose="05000000000000000000" pitchFamily="2" charset="2"/>
              </a:rPr>
              <a:t></a:t>
            </a:r>
            <a:r>
              <a:rPr lang="en-US" dirty="0"/>
              <a:t> 38% and 26% difference in CSF total SOD1 proteins between the </a:t>
            </a:r>
            <a:r>
              <a:rPr lang="en-US" dirty="0" err="1"/>
              <a:t>tofersen</a:t>
            </a:r>
            <a:r>
              <a:rPr lang="en-US" dirty="0"/>
              <a:t> and placebo groups in patients with faster and slower progression, respectively</a:t>
            </a:r>
          </a:p>
          <a:p>
            <a:r>
              <a:rPr lang="en-US" dirty="0"/>
              <a:t>Plasma </a:t>
            </a:r>
            <a:r>
              <a:rPr lang="en-US" dirty="0" err="1"/>
              <a:t>Nfl</a:t>
            </a:r>
            <a:r>
              <a:rPr lang="en-US" dirty="0"/>
              <a:t> differed 67% and 48% between </a:t>
            </a:r>
            <a:r>
              <a:rPr lang="en-US" dirty="0" err="1"/>
              <a:t>tofersen</a:t>
            </a:r>
            <a:r>
              <a:rPr lang="en-US" dirty="0"/>
              <a:t> and placebo in patients with faster and slower progression</a:t>
            </a:r>
          </a:p>
          <a:p>
            <a:r>
              <a:rPr lang="en-US" dirty="0"/>
              <a:t>Intrathecally administered, 100 mg per dose. Initial 3 doses at 14-day intervals, followed by a maintenance dose every 28 days</a:t>
            </a:r>
          </a:p>
        </p:txBody>
      </p:sp>
      <p:pic>
        <p:nvPicPr>
          <p:cNvPr id="5" name="Picture 4">
            <a:extLst>
              <a:ext uri="{FF2B5EF4-FFF2-40B4-BE49-F238E27FC236}">
                <a16:creationId xmlns:a16="http://schemas.microsoft.com/office/drawing/2014/main" id="{B243A5B1-410E-2F00-6897-8912088BD3CD}"/>
              </a:ext>
            </a:extLst>
          </p:cNvPr>
          <p:cNvPicPr>
            <a:picLocks noChangeAspect="1"/>
          </p:cNvPicPr>
          <p:nvPr/>
        </p:nvPicPr>
        <p:blipFill>
          <a:blip r:embed="rId2"/>
          <a:stretch>
            <a:fillRect/>
          </a:stretch>
        </p:blipFill>
        <p:spPr>
          <a:xfrm>
            <a:off x="7221894" y="134251"/>
            <a:ext cx="4777273" cy="2552965"/>
          </a:xfrm>
          <a:prstGeom prst="rect">
            <a:avLst/>
          </a:prstGeom>
        </p:spPr>
      </p:pic>
      <p:sp>
        <p:nvSpPr>
          <p:cNvPr id="4" name="TextBox 3"/>
          <p:cNvSpPr txBox="1"/>
          <p:nvPr/>
        </p:nvSpPr>
        <p:spPr>
          <a:xfrm>
            <a:off x="503853" y="6368696"/>
            <a:ext cx="8714792" cy="369332"/>
          </a:xfrm>
          <a:prstGeom prst="rect">
            <a:avLst/>
          </a:prstGeom>
          <a:noFill/>
        </p:spPr>
        <p:txBody>
          <a:bodyPr wrap="square" rtlCol="0">
            <a:spAutoFit/>
          </a:bodyPr>
          <a:lstStyle/>
          <a:p>
            <a:pPr marL="285750" indent="-285750">
              <a:buFont typeface="Arial" panose="020B0604020202020204" pitchFamily="34" charset="0"/>
              <a:buChar char="•"/>
            </a:pPr>
            <a:r>
              <a:rPr lang="en-US" dirty="0" err="1"/>
              <a:t>Vacchiano</a:t>
            </a:r>
            <a:r>
              <a:rPr lang="en-US" dirty="0"/>
              <a:t> V, et al (2021). Front Aging </a:t>
            </a:r>
            <a:r>
              <a:rPr lang="en-US" dirty="0" err="1"/>
              <a:t>Neurosc</a:t>
            </a:r>
            <a:r>
              <a:rPr lang="en-US" dirty="0"/>
              <a:t> 13:753242</a:t>
            </a:r>
          </a:p>
        </p:txBody>
      </p:sp>
    </p:spTree>
    <p:extLst>
      <p:ext uri="{BB962C8B-B14F-4D97-AF65-F5344CB8AC3E}">
        <p14:creationId xmlns:p14="http://schemas.microsoft.com/office/powerpoint/2010/main" val="3337500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286" y="332115"/>
            <a:ext cx="9240715" cy="1133590"/>
          </a:xfrm>
        </p:spPr>
        <p:txBody>
          <a:bodyPr>
            <a:normAutofit fontScale="90000"/>
          </a:bodyPr>
          <a:lstStyle/>
          <a:p>
            <a:pPr algn="ctr"/>
            <a:r>
              <a:rPr lang="en-US" dirty="0"/>
              <a:t>Treatment: Multidisciplinary Approach to Management</a:t>
            </a:r>
            <a:br>
              <a:rPr lang="en-US" dirty="0"/>
            </a:br>
            <a:r>
              <a:rPr lang="en-US" dirty="0"/>
              <a:t>(ALS multidisciplinary clinics)</a:t>
            </a:r>
          </a:p>
        </p:txBody>
      </p:sp>
      <p:sp>
        <p:nvSpPr>
          <p:cNvPr id="3" name="Content Placeholder 2"/>
          <p:cNvSpPr>
            <a:spLocks noGrp="1"/>
          </p:cNvSpPr>
          <p:nvPr>
            <p:ph idx="1"/>
          </p:nvPr>
        </p:nvSpPr>
        <p:spPr>
          <a:xfrm>
            <a:off x="145276" y="1844748"/>
            <a:ext cx="10786187" cy="4558860"/>
          </a:xfrm>
        </p:spPr>
        <p:txBody>
          <a:bodyPr/>
          <a:lstStyle/>
          <a:p>
            <a:r>
              <a:rPr lang="en-US" dirty="0"/>
              <a:t>Prolonged survival and improved quality of life are important benefits of team-based way of management</a:t>
            </a:r>
          </a:p>
          <a:p>
            <a:r>
              <a:rPr lang="en-US" dirty="0"/>
              <a:t>ALS Clinic Personnel:</a:t>
            </a:r>
          </a:p>
          <a:p>
            <a:pPr lvl="1"/>
            <a:r>
              <a:rPr lang="en-US" sz="2000" dirty="0"/>
              <a:t>Neurologist</a:t>
            </a:r>
          </a:p>
          <a:p>
            <a:pPr lvl="1"/>
            <a:r>
              <a:rPr lang="en-US" sz="2000" dirty="0"/>
              <a:t>Nurse</a:t>
            </a:r>
          </a:p>
          <a:p>
            <a:pPr lvl="1"/>
            <a:r>
              <a:rPr lang="en-US" sz="2000" dirty="0"/>
              <a:t>Physical Therapist</a:t>
            </a:r>
          </a:p>
          <a:p>
            <a:pPr lvl="1"/>
            <a:r>
              <a:rPr lang="en-US" sz="2000" dirty="0"/>
              <a:t>Occupational therapist</a:t>
            </a:r>
          </a:p>
          <a:p>
            <a:pPr lvl="1"/>
            <a:r>
              <a:rPr lang="en-US" sz="2000" dirty="0"/>
              <a:t>Speech therapist</a:t>
            </a:r>
          </a:p>
          <a:p>
            <a:pPr lvl="1"/>
            <a:r>
              <a:rPr lang="en-US" sz="2000" dirty="0"/>
              <a:t>Respiratory therapist</a:t>
            </a:r>
          </a:p>
          <a:p>
            <a:pPr lvl="1"/>
            <a:r>
              <a:rPr lang="en-US" sz="2000" dirty="0"/>
              <a:t>Nutritionist</a:t>
            </a:r>
          </a:p>
          <a:p>
            <a:pPr lvl="1"/>
            <a:r>
              <a:rPr lang="en-US" sz="2000" dirty="0"/>
              <a:t>Social worker</a:t>
            </a:r>
          </a:p>
          <a:p>
            <a:endParaRPr lang="en-US" dirty="0"/>
          </a:p>
        </p:txBody>
      </p:sp>
      <p:pic>
        <p:nvPicPr>
          <p:cNvPr id="5" name="Picture 4">
            <a:extLst>
              <a:ext uri="{FF2B5EF4-FFF2-40B4-BE49-F238E27FC236}">
                <a16:creationId xmlns:a16="http://schemas.microsoft.com/office/drawing/2014/main" id="{A1EA9450-8110-7394-E9E1-C2AE123ADB4E}"/>
              </a:ext>
            </a:extLst>
          </p:cNvPr>
          <p:cNvPicPr>
            <a:picLocks noChangeAspect="1"/>
          </p:cNvPicPr>
          <p:nvPr/>
        </p:nvPicPr>
        <p:blipFill>
          <a:blip r:embed="rId2"/>
          <a:stretch>
            <a:fillRect/>
          </a:stretch>
        </p:blipFill>
        <p:spPr>
          <a:xfrm>
            <a:off x="3507657" y="2879854"/>
            <a:ext cx="4838845" cy="3803242"/>
          </a:xfrm>
          <a:prstGeom prst="rect">
            <a:avLst/>
          </a:prstGeom>
        </p:spPr>
      </p:pic>
      <p:pic>
        <p:nvPicPr>
          <p:cNvPr id="1026" name="Picture 2">
            <a:extLst>
              <a:ext uri="{FF2B5EF4-FFF2-40B4-BE49-F238E27FC236}">
                <a16:creationId xmlns:a16="http://schemas.microsoft.com/office/drawing/2014/main" id="{E71ECDF9-4758-80D9-8058-8F8C9AC2A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6502" y="3248069"/>
            <a:ext cx="3817160" cy="276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0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065" y="0"/>
            <a:ext cx="10515600" cy="1325563"/>
          </a:xfrm>
        </p:spPr>
        <p:txBody>
          <a:bodyPr/>
          <a:lstStyle/>
          <a:p>
            <a:pPr lvl="1" algn="ctr" defTabSz="342900" rtl="0">
              <a:spcBef>
                <a:spcPct val="0"/>
              </a:spcBef>
            </a:pPr>
            <a:r>
              <a:rPr lang="en-US" sz="2800" b="1" dirty="0"/>
              <a:t>Treatment: </a:t>
            </a:r>
            <a:r>
              <a:rPr lang="en-US" sz="2700" b="1" dirty="0"/>
              <a:t>Symptomatic Treatment</a:t>
            </a:r>
            <a:br>
              <a:rPr lang="en-US" dirty="0"/>
            </a:br>
            <a:endParaRPr lang="en-US" dirty="0"/>
          </a:p>
        </p:txBody>
      </p:sp>
      <p:sp>
        <p:nvSpPr>
          <p:cNvPr id="3" name="Content Placeholder 2"/>
          <p:cNvSpPr>
            <a:spLocks noGrp="1"/>
          </p:cNvSpPr>
          <p:nvPr>
            <p:ph idx="1"/>
          </p:nvPr>
        </p:nvSpPr>
        <p:spPr>
          <a:xfrm>
            <a:off x="531845" y="933061"/>
            <a:ext cx="11290041" cy="5514392"/>
          </a:xfrm>
        </p:spPr>
        <p:txBody>
          <a:bodyPr>
            <a:normAutofit fontScale="92500" lnSpcReduction="20000"/>
          </a:bodyPr>
          <a:lstStyle/>
          <a:p>
            <a:endParaRPr lang="en-US" sz="1050" dirty="0"/>
          </a:p>
          <a:p>
            <a:r>
              <a:rPr lang="en-US" sz="2900" dirty="0"/>
              <a:t>Fatigue: </a:t>
            </a:r>
            <a:r>
              <a:rPr lang="en-US" sz="2900" dirty="0" err="1"/>
              <a:t>modafinil</a:t>
            </a:r>
            <a:r>
              <a:rPr lang="en-US" sz="2900" dirty="0"/>
              <a:t> and NIV</a:t>
            </a:r>
          </a:p>
          <a:p>
            <a:r>
              <a:rPr lang="en-US" sz="2900" dirty="0"/>
              <a:t>Insomnia: zolpidem, </a:t>
            </a:r>
            <a:r>
              <a:rPr lang="en-US" sz="2900" b="1" dirty="0"/>
              <a:t>amitriptyline</a:t>
            </a:r>
            <a:r>
              <a:rPr lang="en-US" sz="2900" dirty="0"/>
              <a:t>, and NIV</a:t>
            </a:r>
          </a:p>
          <a:p>
            <a:r>
              <a:rPr lang="en-US" sz="2900" dirty="0"/>
              <a:t>Cramps: physical therapy and massage therapy</a:t>
            </a:r>
          </a:p>
          <a:p>
            <a:r>
              <a:rPr lang="en-US" sz="2900" dirty="0"/>
              <a:t>Spasticity: baclofen, </a:t>
            </a:r>
            <a:r>
              <a:rPr lang="en-US" sz="2900" dirty="0" err="1"/>
              <a:t>tizanadine</a:t>
            </a:r>
            <a:r>
              <a:rPr lang="en-US" sz="2900" dirty="0"/>
              <a:t>, </a:t>
            </a:r>
            <a:r>
              <a:rPr lang="en-US" sz="2900" dirty="0" err="1"/>
              <a:t>dantrolene</a:t>
            </a:r>
            <a:r>
              <a:rPr lang="en-US" sz="2900" dirty="0"/>
              <a:t>, benzodiazepines, stretch exercise, physical therapy</a:t>
            </a:r>
          </a:p>
          <a:p>
            <a:r>
              <a:rPr lang="en-US" sz="2900" dirty="0"/>
              <a:t>Increased saliva: </a:t>
            </a:r>
            <a:r>
              <a:rPr lang="en-US" sz="2900" dirty="0" err="1"/>
              <a:t>glycopyrrolate</a:t>
            </a:r>
            <a:r>
              <a:rPr lang="en-US" sz="2900" dirty="0"/>
              <a:t>, atropine, scopolamine, </a:t>
            </a:r>
            <a:r>
              <a:rPr lang="en-US" sz="2900" b="1" dirty="0"/>
              <a:t>amitriptyline</a:t>
            </a:r>
            <a:r>
              <a:rPr lang="en-US" sz="2900" dirty="0"/>
              <a:t>, botulinum injection to the parotid glands, radiation to salivary glands, portable suction devices</a:t>
            </a:r>
          </a:p>
          <a:p>
            <a:r>
              <a:rPr lang="en-US" sz="2900" dirty="0"/>
              <a:t>Constipation: hydration, fiber, docusate, </a:t>
            </a:r>
            <a:r>
              <a:rPr lang="en-US" sz="2900" dirty="0" err="1"/>
              <a:t>senna</a:t>
            </a:r>
            <a:r>
              <a:rPr lang="en-US" sz="2900" dirty="0"/>
              <a:t>, lactulose</a:t>
            </a:r>
          </a:p>
          <a:p>
            <a:r>
              <a:rPr lang="en-US" sz="2900" dirty="0"/>
              <a:t>Pseudobulbar affect: dextromethorphan/quinidine, </a:t>
            </a:r>
            <a:r>
              <a:rPr lang="en-US" sz="2900" b="1" dirty="0"/>
              <a:t>tricyclic antidepressants</a:t>
            </a:r>
            <a:r>
              <a:rPr lang="en-US" sz="2900" dirty="0"/>
              <a:t>, selective serotonin-reuptake inhibitors</a:t>
            </a:r>
          </a:p>
          <a:p>
            <a:r>
              <a:rPr lang="en-US" sz="2900" dirty="0"/>
              <a:t>Depression: </a:t>
            </a:r>
            <a:r>
              <a:rPr lang="en-US" sz="2900" b="1" dirty="0"/>
              <a:t>amitriptyline</a:t>
            </a:r>
            <a:r>
              <a:rPr lang="en-US" sz="2900" dirty="0"/>
              <a:t> (also for increased salivation), SSRI (also for pseudobulbar affect)</a:t>
            </a:r>
          </a:p>
          <a:p>
            <a:r>
              <a:rPr lang="en-US" sz="2900" dirty="0"/>
              <a:t>Anxiety: anxiolytics</a:t>
            </a:r>
          </a:p>
        </p:txBody>
      </p:sp>
    </p:spTree>
    <p:extLst>
      <p:ext uri="{BB962C8B-B14F-4D97-AF65-F5344CB8AC3E}">
        <p14:creationId xmlns:p14="http://schemas.microsoft.com/office/powerpoint/2010/main" val="1886877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927"/>
            <a:ext cx="10515600" cy="1325563"/>
          </a:xfrm>
        </p:spPr>
        <p:txBody>
          <a:bodyPr/>
          <a:lstStyle/>
          <a:p>
            <a:pPr algn="ctr"/>
            <a:r>
              <a:rPr lang="en-US" dirty="0"/>
              <a:t>Future Directions</a:t>
            </a:r>
          </a:p>
        </p:txBody>
      </p:sp>
      <p:sp>
        <p:nvSpPr>
          <p:cNvPr id="3" name="Content Placeholder 2"/>
          <p:cNvSpPr>
            <a:spLocks noGrp="1"/>
          </p:cNvSpPr>
          <p:nvPr>
            <p:ph idx="1"/>
          </p:nvPr>
        </p:nvSpPr>
        <p:spPr>
          <a:xfrm>
            <a:off x="838200" y="758906"/>
            <a:ext cx="10515600" cy="5178587"/>
          </a:xfrm>
        </p:spPr>
        <p:txBody>
          <a:bodyPr>
            <a:normAutofit/>
          </a:bodyPr>
          <a:lstStyle/>
          <a:p>
            <a:r>
              <a:rPr lang="en-US" dirty="0"/>
              <a:t>More than 90 novel treatments for ALS patients have been registered on ClinicalTrials.gov, ¼ is still in trial</a:t>
            </a:r>
          </a:p>
          <a:p>
            <a:r>
              <a:rPr lang="en-US" dirty="0"/>
              <a:t>Most of clinical trials for ALS are still in the Phase I and II, with some progressing to Phases III, possibly because:</a:t>
            </a:r>
          </a:p>
          <a:p>
            <a:pPr lvl="1"/>
            <a:r>
              <a:rPr lang="en-US" dirty="0"/>
              <a:t>Pathogenesis is multifactorial, current models are not sufficient to predict the efficacy in heterogeneous human patients </a:t>
            </a:r>
          </a:p>
          <a:p>
            <a:pPr lvl="1"/>
            <a:r>
              <a:rPr lang="en-US" dirty="0"/>
              <a:t>Pathogenesis is still unclear, effective drug targets for ALS cannot be determined at present</a:t>
            </a:r>
          </a:p>
          <a:p>
            <a:pPr lvl="1"/>
            <a:r>
              <a:rPr lang="en-US" dirty="0"/>
              <a:t>Drawbacks of clinical trial design leading to late start of the medication and insufficient follow up times</a:t>
            </a:r>
          </a:p>
          <a:p>
            <a:pPr lvl="1"/>
            <a:r>
              <a:rPr lang="en-US" dirty="0"/>
              <a:t>Lack of predictive biomarkers</a:t>
            </a:r>
          </a:p>
        </p:txBody>
      </p:sp>
      <p:pic>
        <p:nvPicPr>
          <p:cNvPr id="4" name="Picture 3"/>
          <p:cNvPicPr>
            <a:picLocks noChangeAspect="1"/>
          </p:cNvPicPr>
          <p:nvPr/>
        </p:nvPicPr>
        <p:blipFill>
          <a:blip r:embed="rId2"/>
          <a:stretch>
            <a:fillRect/>
          </a:stretch>
        </p:blipFill>
        <p:spPr>
          <a:xfrm>
            <a:off x="9367935" y="4436176"/>
            <a:ext cx="2824065" cy="2421824"/>
          </a:xfrm>
          <a:prstGeom prst="rect">
            <a:avLst/>
          </a:prstGeom>
        </p:spPr>
      </p:pic>
      <p:sp>
        <p:nvSpPr>
          <p:cNvPr id="5" name="TextBox 4"/>
          <p:cNvSpPr txBox="1"/>
          <p:nvPr/>
        </p:nvSpPr>
        <p:spPr>
          <a:xfrm>
            <a:off x="662474" y="6213080"/>
            <a:ext cx="9237306" cy="369332"/>
          </a:xfrm>
          <a:prstGeom prst="rect">
            <a:avLst/>
          </a:prstGeom>
          <a:noFill/>
        </p:spPr>
        <p:txBody>
          <a:bodyPr wrap="square" rtlCol="0">
            <a:spAutoFit/>
          </a:bodyPr>
          <a:lstStyle/>
          <a:p>
            <a:pPr marL="285750" indent="-285750">
              <a:buFont typeface="Arial" panose="020B0604020202020204" pitchFamily="34" charset="0"/>
              <a:buChar char="•"/>
            </a:pPr>
            <a:r>
              <a:rPr lang="en-US" dirty="0"/>
              <a:t>Sun Z, Zhang B, Peng Y. Metab Brain Dis. 2023 Dec 11.</a:t>
            </a:r>
          </a:p>
        </p:txBody>
      </p:sp>
    </p:spTree>
    <p:extLst>
      <p:ext uri="{BB962C8B-B14F-4D97-AF65-F5344CB8AC3E}">
        <p14:creationId xmlns:p14="http://schemas.microsoft.com/office/powerpoint/2010/main" val="3464526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Gene therapies: 2- ION363 </a:t>
            </a:r>
          </a:p>
        </p:txBody>
      </p:sp>
      <p:sp>
        <p:nvSpPr>
          <p:cNvPr id="3" name="Content Placeholder 2"/>
          <p:cNvSpPr>
            <a:spLocks noGrp="1"/>
          </p:cNvSpPr>
          <p:nvPr>
            <p:ph idx="1"/>
          </p:nvPr>
        </p:nvSpPr>
        <p:spPr>
          <a:xfrm>
            <a:off x="623596" y="2055813"/>
            <a:ext cx="10515600" cy="4351338"/>
          </a:xfrm>
        </p:spPr>
        <p:txBody>
          <a:bodyPr/>
          <a:lstStyle/>
          <a:p>
            <a:r>
              <a:rPr lang="en-US" dirty="0"/>
              <a:t>An ASO targeting </a:t>
            </a:r>
            <a:r>
              <a:rPr lang="en-US" i="1" dirty="0"/>
              <a:t>FUS</a:t>
            </a:r>
            <a:r>
              <a:rPr lang="en-US" dirty="0"/>
              <a:t> RNA that reduces FUS protein </a:t>
            </a:r>
          </a:p>
          <a:p>
            <a:pPr marL="0" indent="0">
              <a:buNone/>
            </a:pPr>
            <a:r>
              <a:rPr lang="en-US" dirty="0"/>
              <a:t>   production </a:t>
            </a:r>
          </a:p>
          <a:p>
            <a:r>
              <a:rPr lang="en-US" dirty="0"/>
              <a:t>Antisense-mediated reduction of mutant FUS proteins prevented motor neuron loss in a mouse model of FUS-associated ALS</a:t>
            </a:r>
          </a:p>
          <a:p>
            <a:r>
              <a:rPr lang="en-US" dirty="0"/>
              <a:t>Phase III trial is currently underway (NCT04768972) till June 2026</a:t>
            </a:r>
          </a:p>
          <a:p>
            <a:r>
              <a:rPr lang="en-US" dirty="0"/>
              <a:t>Most of the recruiting sites are on the west coast in addition to Johns Hopkins</a:t>
            </a:r>
          </a:p>
        </p:txBody>
      </p:sp>
      <p:sp>
        <p:nvSpPr>
          <p:cNvPr id="4" name="TextBox 3"/>
          <p:cNvSpPr txBox="1"/>
          <p:nvPr/>
        </p:nvSpPr>
        <p:spPr>
          <a:xfrm>
            <a:off x="838200" y="6127234"/>
            <a:ext cx="7576458" cy="369332"/>
          </a:xfrm>
          <a:prstGeom prst="rect">
            <a:avLst/>
          </a:prstGeom>
          <a:noFill/>
        </p:spPr>
        <p:txBody>
          <a:bodyPr wrap="square" rtlCol="0">
            <a:spAutoFit/>
          </a:bodyPr>
          <a:lstStyle/>
          <a:p>
            <a:pPr marL="285750" indent="-285750">
              <a:buFont typeface="Arial" panose="020B0604020202020204" pitchFamily="34" charset="0"/>
              <a:buChar char="•"/>
            </a:pPr>
            <a:r>
              <a:rPr lang="en-US" dirty="0" err="1"/>
              <a:t>Korobeynikov</a:t>
            </a:r>
            <a:r>
              <a:rPr lang="en-US" dirty="0"/>
              <a:t> VA (2022). Nat Med 28:104–16</a:t>
            </a:r>
          </a:p>
        </p:txBody>
      </p:sp>
      <p:pic>
        <p:nvPicPr>
          <p:cNvPr id="5" name="Picture 4"/>
          <p:cNvPicPr>
            <a:picLocks noChangeAspect="1"/>
          </p:cNvPicPr>
          <p:nvPr/>
        </p:nvPicPr>
        <p:blipFill>
          <a:blip r:embed="rId2"/>
          <a:stretch>
            <a:fillRect/>
          </a:stretch>
        </p:blipFill>
        <p:spPr>
          <a:xfrm>
            <a:off x="8724123" y="-1"/>
            <a:ext cx="3365338" cy="3153747"/>
          </a:xfrm>
          <a:prstGeom prst="rect">
            <a:avLst/>
          </a:prstGeom>
        </p:spPr>
      </p:pic>
    </p:spTree>
    <p:extLst>
      <p:ext uri="{BB962C8B-B14F-4D97-AF65-F5344CB8AC3E}">
        <p14:creationId xmlns:p14="http://schemas.microsoft.com/office/powerpoint/2010/main" val="2476138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Gene therapies: 3- RL-201</a:t>
            </a:r>
          </a:p>
        </p:txBody>
      </p:sp>
      <p:sp>
        <p:nvSpPr>
          <p:cNvPr id="3" name="Content Placeholder 2"/>
          <p:cNvSpPr>
            <a:spLocks noGrp="1"/>
          </p:cNvSpPr>
          <p:nvPr>
            <p:ph idx="1"/>
          </p:nvPr>
        </p:nvSpPr>
        <p:spPr/>
        <p:txBody>
          <a:bodyPr>
            <a:normAutofit/>
          </a:bodyPr>
          <a:lstStyle/>
          <a:p>
            <a:r>
              <a:rPr lang="en-US" dirty="0"/>
              <a:t>Another ASO drug, containing the human STMN2 gene sequence, injected into a mouse model with TDP-43 dysfunction</a:t>
            </a:r>
          </a:p>
          <a:p>
            <a:r>
              <a:rPr lang="en-US" dirty="0"/>
              <a:t>It corrected splicing of STMN2 precursor mRNA, restore normal neuronal protein levels </a:t>
            </a:r>
            <a:r>
              <a:rPr lang="en-US" dirty="0">
                <a:sym typeface="Wingdings" panose="05000000000000000000" pitchFamily="2" charset="2"/>
              </a:rPr>
              <a:t></a:t>
            </a:r>
            <a:r>
              <a:rPr lang="en-US" dirty="0"/>
              <a:t>axon regeneration </a:t>
            </a:r>
          </a:p>
          <a:p>
            <a:r>
              <a:rPr lang="en-US" dirty="0"/>
              <a:t>Phase I clinical trial (NCT05633459): Estimated completion: May 2025</a:t>
            </a:r>
          </a:p>
          <a:p>
            <a:r>
              <a:rPr lang="en-US" dirty="0"/>
              <a:t>Most recruiting sites are in Canada and Belgium</a:t>
            </a:r>
          </a:p>
        </p:txBody>
      </p:sp>
      <p:sp>
        <p:nvSpPr>
          <p:cNvPr id="4" name="TextBox 3"/>
          <p:cNvSpPr txBox="1"/>
          <p:nvPr/>
        </p:nvSpPr>
        <p:spPr>
          <a:xfrm>
            <a:off x="998376" y="6344816"/>
            <a:ext cx="8201608" cy="369332"/>
          </a:xfrm>
          <a:prstGeom prst="rect">
            <a:avLst/>
          </a:prstGeom>
          <a:noFill/>
        </p:spPr>
        <p:txBody>
          <a:bodyPr wrap="square" rtlCol="0">
            <a:spAutoFit/>
          </a:bodyPr>
          <a:lstStyle/>
          <a:p>
            <a:pPr marL="285750" indent="-285750">
              <a:buFont typeface="Arial" panose="020B0604020202020204" pitchFamily="34" charset="0"/>
              <a:buChar char="•"/>
            </a:pPr>
            <a:r>
              <a:rPr lang="en-US" dirty="0" err="1"/>
              <a:t>Baughn</a:t>
            </a:r>
            <a:r>
              <a:rPr lang="en-US" dirty="0"/>
              <a:t> MW, et al(2023). Science 379(6637):1140–49.</a:t>
            </a:r>
          </a:p>
        </p:txBody>
      </p:sp>
      <p:pic>
        <p:nvPicPr>
          <p:cNvPr id="5" name="Picture 4"/>
          <p:cNvPicPr>
            <a:picLocks noChangeAspect="1"/>
          </p:cNvPicPr>
          <p:nvPr/>
        </p:nvPicPr>
        <p:blipFill>
          <a:blip r:embed="rId2"/>
          <a:stretch>
            <a:fillRect/>
          </a:stretch>
        </p:blipFill>
        <p:spPr>
          <a:xfrm>
            <a:off x="8601740" y="4113742"/>
            <a:ext cx="3503427" cy="2739382"/>
          </a:xfrm>
          <a:prstGeom prst="rect">
            <a:avLst/>
          </a:prstGeom>
        </p:spPr>
      </p:pic>
    </p:spTree>
    <p:extLst>
      <p:ext uri="{BB962C8B-B14F-4D97-AF65-F5344CB8AC3E}">
        <p14:creationId xmlns:p14="http://schemas.microsoft.com/office/powerpoint/2010/main" val="1959959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577" y="365125"/>
            <a:ext cx="11460921" cy="1325563"/>
          </a:xfrm>
        </p:spPr>
        <p:txBody>
          <a:bodyPr/>
          <a:lstStyle/>
          <a:p>
            <a:r>
              <a:rPr lang="en-US" b="1" dirty="0"/>
              <a:t>B) Drugs Targeting Protein Aggregates: 1- SLS-005 </a:t>
            </a:r>
          </a:p>
        </p:txBody>
      </p:sp>
      <p:sp>
        <p:nvSpPr>
          <p:cNvPr id="3" name="Content Placeholder 2"/>
          <p:cNvSpPr>
            <a:spLocks noGrp="1"/>
          </p:cNvSpPr>
          <p:nvPr>
            <p:ph idx="1"/>
          </p:nvPr>
        </p:nvSpPr>
        <p:spPr/>
        <p:txBody>
          <a:bodyPr>
            <a:normAutofit/>
          </a:bodyPr>
          <a:lstStyle/>
          <a:p>
            <a:r>
              <a:rPr lang="en-US" dirty="0"/>
              <a:t>SLS-005 </a:t>
            </a:r>
            <a:r>
              <a:rPr lang="en-US" dirty="0" err="1"/>
              <a:t>Trehalose</a:t>
            </a:r>
            <a:r>
              <a:rPr lang="en-US" dirty="0"/>
              <a:t>: low molecular weight disaccharide </a:t>
            </a:r>
          </a:p>
          <a:p>
            <a:pPr marL="0" indent="0">
              <a:buNone/>
            </a:pPr>
            <a:r>
              <a:rPr lang="en-US" dirty="0"/>
              <a:t> with a variety of uncertain drug action mechanisms:</a:t>
            </a:r>
          </a:p>
          <a:p>
            <a:pPr lvl="1"/>
            <a:r>
              <a:rPr lang="en-US" dirty="0"/>
              <a:t>Modulation of autophagy</a:t>
            </a:r>
          </a:p>
          <a:p>
            <a:pPr lvl="1"/>
            <a:r>
              <a:rPr lang="en-US" dirty="0"/>
              <a:t>Gut brain microbiome</a:t>
            </a:r>
          </a:p>
          <a:p>
            <a:pPr lvl="1"/>
            <a:r>
              <a:rPr lang="en-US" dirty="0"/>
              <a:t>Targeting TDP43 </a:t>
            </a:r>
            <a:r>
              <a:rPr lang="en-US" dirty="0" err="1"/>
              <a:t>mislocalization</a:t>
            </a:r>
            <a:r>
              <a:rPr lang="en-US" dirty="0"/>
              <a:t> and accumulation</a:t>
            </a:r>
          </a:p>
          <a:p>
            <a:r>
              <a:rPr lang="en-US" dirty="0"/>
              <a:t>Phase II/III clinical trial (NCT04297683): </a:t>
            </a:r>
          </a:p>
          <a:p>
            <a:pPr marL="0" indent="0">
              <a:buNone/>
            </a:pPr>
            <a:r>
              <a:rPr lang="en-US" dirty="0"/>
              <a:t>  estimated completion July 2025 </a:t>
            </a:r>
          </a:p>
          <a:p>
            <a:r>
              <a:rPr lang="en-US" dirty="0"/>
              <a:t>Recruiting sites over the Healey Network</a:t>
            </a:r>
          </a:p>
        </p:txBody>
      </p:sp>
      <p:pic>
        <p:nvPicPr>
          <p:cNvPr id="4" name="Picture 3"/>
          <p:cNvPicPr>
            <a:picLocks noChangeAspect="1"/>
          </p:cNvPicPr>
          <p:nvPr/>
        </p:nvPicPr>
        <p:blipFill>
          <a:blip r:embed="rId2"/>
          <a:stretch>
            <a:fillRect/>
          </a:stretch>
        </p:blipFill>
        <p:spPr>
          <a:xfrm>
            <a:off x="9088017" y="1653381"/>
            <a:ext cx="2920482" cy="4695825"/>
          </a:xfrm>
          <a:prstGeom prst="rect">
            <a:avLst/>
          </a:prstGeom>
        </p:spPr>
      </p:pic>
      <p:sp>
        <p:nvSpPr>
          <p:cNvPr id="5" name="TextBox 4"/>
          <p:cNvSpPr txBox="1"/>
          <p:nvPr/>
        </p:nvSpPr>
        <p:spPr>
          <a:xfrm>
            <a:off x="838200" y="6349206"/>
            <a:ext cx="6859555" cy="369332"/>
          </a:xfrm>
          <a:prstGeom prst="rect">
            <a:avLst/>
          </a:prstGeom>
          <a:noFill/>
        </p:spPr>
        <p:txBody>
          <a:bodyPr wrap="square" rtlCol="0">
            <a:spAutoFit/>
          </a:bodyPr>
          <a:lstStyle/>
          <a:p>
            <a:pPr marL="285750" indent="-285750">
              <a:buFont typeface="Arial" panose="020B0604020202020204" pitchFamily="34" charset="0"/>
              <a:buChar char="•"/>
            </a:pPr>
            <a:r>
              <a:rPr lang="en-US" dirty="0"/>
              <a:t>Wang Y, et al. </a:t>
            </a:r>
            <a:r>
              <a:rPr lang="en-US" dirty="0" err="1"/>
              <a:t>Neurotox</a:t>
            </a:r>
            <a:r>
              <a:rPr lang="en-US" dirty="0"/>
              <a:t> Res 34:109–20.</a:t>
            </a:r>
          </a:p>
        </p:txBody>
      </p:sp>
    </p:spTree>
    <p:extLst>
      <p:ext uri="{BB962C8B-B14F-4D97-AF65-F5344CB8AC3E}">
        <p14:creationId xmlns:p14="http://schemas.microsoft.com/office/powerpoint/2010/main" val="1298935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b="1" dirty="0"/>
              <a:t>C) Drugs targeting oxidative stress: 2- RT001</a:t>
            </a:r>
          </a:p>
        </p:txBody>
      </p:sp>
      <p:sp>
        <p:nvSpPr>
          <p:cNvPr id="3" name="Content Placeholder 2"/>
          <p:cNvSpPr>
            <a:spLocks noGrp="1"/>
          </p:cNvSpPr>
          <p:nvPr>
            <p:ph idx="1"/>
          </p:nvPr>
        </p:nvSpPr>
        <p:spPr>
          <a:xfrm>
            <a:off x="418214" y="1166405"/>
            <a:ext cx="8832112" cy="4266831"/>
          </a:xfrm>
        </p:spPr>
        <p:txBody>
          <a:bodyPr>
            <a:normAutofit fontScale="92500" lnSpcReduction="10000"/>
          </a:bodyPr>
          <a:lstStyle/>
          <a:p>
            <a:r>
              <a:rPr lang="en-US" dirty="0"/>
              <a:t>Chronic oxidative damage is a major cause of mitochondrial </a:t>
            </a:r>
            <a:r>
              <a:rPr lang="en-US" dirty="0" err="1"/>
              <a:t>dysfunction</a:t>
            </a:r>
            <a:r>
              <a:rPr lang="en-US" dirty="0" err="1">
                <a:sym typeface="Wingdings" panose="05000000000000000000" pitchFamily="2" charset="2"/>
              </a:rPr>
              <a:t></a:t>
            </a:r>
            <a:r>
              <a:rPr lang="en-US" dirty="0" err="1"/>
              <a:t>oxidative</a:t>
            </a:r>
            <a:r>
              <a:rPr lang="en-US" dirty="0"/>
              <a:t> stress and glutamate excitotoxicity </a:t>
            </a:r>
          </a:p>
          <a:p>
            <a:r>
              <a:rPr lang="en-US" dirty="0"/>
              <a:t>RT001 is the first drug in the new drug class deuterated polyunsaturated fatty acids (D-PUFAs)</a:t>
            </a:r>
          </a:p>
          <a:p>
            <a:r>
              <a:rPr lang="en-US" dirty="0"/>
              <a:t>It prevents mitochondrial lipid peroxidative damage leading to cell death </a:t>
            </a:r>
          </a:p>
          <a:p>
            <a:r>
              <a:rPr lang="en-US" dirty="0"/>
              <a:t>The most common adverse events were gastrointestinal, including diarrhea in 25%</a:t>
            </a:r>
          </a:p>
          <a:p>
            <a:r>
              <a:rPr lang="en-US" dirty="0"/>
              <a:t>Phase II, NCT04762589 study completion date not updated</a:t>
            </a:r>
          </a:p>
          <a:p>
            <a:r>
              <a:rPr lang="en-US" dirty="0"/>
              <a:t>All sites are in Europe</a:t>
            </a:r>
          </a:p>
        </p:txBody>
      </p:sp>
      <p:sp>
        <p:nvSpPr>
          <p:cNvPr id="5" name="TextBox 4">
            <a:extLst>
              <a:ext uri="{FF2B5EF4-FFF2-40B4-BE49-F238E27FC236}">
                <a16:creationId xmlns:a16="http://schemas.microsoft.com/office/drawing/2014/main" id="{C63BAC5E-5F72-E551-2475-CF04B718C257}"/>
              </a:ext>
            </a:extLst>
          </p:cNvPr>
          <p:cNvSpPr txBox="1"/>
          <p:nvPr/>
        </p:nvSpPr>
        <p:spPr>
          <a:xfrm>
            <a:off x="418214" y="5791321"/>
            <a:ext cx="10076121" cy="923330"/>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err="1">
                <a:solidFill>
                  <a:srgbClr val="000000"/>
                </a:solidFill>
                <a:latin typeface="Times New Roman" panose="02020603050405020304" pitchFamily="18" charset="0"/>
              </a:rPr>
              <a:t>Yerton</a:t>
            </a:r>
            <a:r>
              <a:rPr lang="en-US" sz="1800" b="0" i="0" u="none" strike="noStrike" baseline="0" dirty="0">
                <a:solidFill>
                  <a:srgbClr val="000000"/>
                </a:solidFill>
                <a:latin typeface="Times New Roman" panose="02020603050405020304" pitchFamily="18" charset="0"/>
              </a:rPr>
              <a:t> M, et al. Muscle Nerve 66:421–5.</a:t>
            </a:r>
          </a:p>
          <a:p>
            <a:pPr marL="285750" indent="-285750">
              <a:buFont typeface="Arial" panose="020B0604020202020204" pitchFamily="34" charset="0"/>
              <a:buChar char="•"/>
            </a:pPr>
            <a:r>
              <a:rPr lang="en-US" sz="1800" b="0" i="0" u="none" strike="noStrike" baseline="0" dirty="0" err="1">
                <a:solidFill>
                  <a:srgbClr val="000000"/>
                </a:solidFill>
                <a:latin typeface="Times New Roman" panose="02020603050405020304" pitchFamily="18" charset="0"/>
              </a:rPr>
              <a:t>Pallardó</a:t>
            </a:r>
            <a:r>
              <a:rPr lang="en-US" sz="1800" b="0" i="0" u="none" strike="noStrike" baseline="0" dirty="0">
                <a:solidFill>
                  <a:srgbClr val="000000"/>
                </a:solidFill>
                <a:latin typeface="Times New Roman" panose="02020603050405020304" pitchFamily="18" charset="0"/>
              </a:rPr>
              <a:t> FV, et al. </a:t>
            </a:r>
            <a:r>
              <a:rPr lang="en-US" sz="1800" b="0" i="0" u="none" strike="noStrike" baseline="0" dirty="0" err="1">
                <a:solidFill>
                  <a:srgbClr val="000000"/>
                </a:solidFill>
                <a:latin typeface="Times New Roman" panose="02020603050405020304" pitchFamily="18" charset="0"/>
              </a:rPr>
              <a:t>Transl</a:t>
            </a:r>
            <a:r>
              <a:rPr lang="en-US" sz="1800" b="0" i="0" u="none" strike="noStrike" baseline="0" dirty="0">
                <a:solidFill>
                  <a:srgbClr val="000000"/>
                </a:solidFill>
                <a:latin typeface="Times New Roman" panose="02020603050405020304" pitchFamily="18" charset="0"/>
              </a:rPr>
              <a:t> Res 229:135–41.</a:t>
            </a:r>
          </a:p>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Pang W, Hu F (2021). J </a:t>
            </a:r>
            <a:r>
              <a:rPr lang="en-US" sz="1800" b="0" i="0" u="none" strike="noStrike" baseline="0" dirty="0" err="1">
                <a:solidFill>
                  <a:srgbClr val="000000"/>
                </a:solidFill>
                <a:latin typeface="Times New Roman" panose="02020603050405020304" pitchFamily="18" charset="0"/>
              </a:rPr>
              <a:t>Neurochem</a:t>
            </a:r>
            <a:r>
              <a:rPr lang="en-US" sz="1800" b="0" i="0" u="none" strike="noStrike" baseline="0" dirty="0">
                <a:solidFill>
                  <a:srgbClr val="000000"/>
                </a:solidFill>
                <a:latin typeface="Times New Roman" panose="02020603050405020304" pitchFamily="18" charset="0"/>
              </a:rPr>
              <a:t> 157(3):334–50.</a:t>
            </a:r>
            <a:endParaRPr lang="en-US" dirty="0"/>
          </a:p>
        </p:txBody>
      </p:sp>
      <p:pic>
        <p:nvPicPr>
          <p:cNvPr id="7" name="Picture 6">
            <a:extLst>
              <a:ext uri="{FF2B5EF4-FFF2-40B4-BE49-F238E27FC236}">
                <a16:creationId xmlns:a16="http://schemas.microsoft.com/office/drawing/2014/main" id="{BDB104C2-9158-1F27-E025-EBEDCB7CD961}"/>
              </a:ext>
            </a:extLst>
          </p:cNvPr>
          <p:cNvPicPr>
            <a:picLocks noChangeAspect="1"/>
          </p:cNvPicPr>
          <p:nvPr/>
        </p:nvPicPr>
        <p:blipFill>
          <a:blip r:embed="rId2"/>
          <a:stretch>
            <a:fillRect/>
          </a:stretch>
        </p:blipFill>
        <p:spPr>
          <a:xfrm>
            <a:off x="6750892" y="1066678"/>
            <a:ext cx="5441109" cy="4724643"/>
          </a:xfrm>
          <a:prstGeom prst="rect">
            <a:avLst/>
          </a:prstGeom>
        </p:spPr>
      </p:pic>
    </p:spTree>
    <p:extLst>
      <p:ext uri="{BB962C8B-B14F-4D97-AF65-F5344CB8AC3E}">
        <p14:creationId xmlns:p14="http://schemas.microsoft.com/office/powerpoint/2010/main" val="1165611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544"/>
            <a:ext cx="8229600" cy="1133590"/>
          </a:xfrm>
        </p:spPr>
        <p:txBody>
          <a:bodyPr/>
          <a:lstStyle/>
          <a:p>
            <a:pPr algn="ctr"/>
            <a:r>
              <a:rPr lang="en-US" dirty="0"/>
              <a:t>Outline</a:t>
            </a:r>
          </a:p>
        </p:txBody>
      </p:sp>
      <p:sp>
        <p:nvSpPr>
          <p:cNvPr id="3" name="Content Placeholder 2"/>
          <p:cNvSpPr>
            <a:spLocks noGrp="1"/>
          </p:cNvSpPr>
          <p:nvPr>
            <p:ph idx="1"/>
          </p:nvPr>
        </p:nvSpPr>
        <p:spPr>
          <a:xfrm>
            <a:off x="889518" y="1209571"/>
            <a:ext cx="8229600" cy="5190525"/>
          </a:xfrm>
        </p:spPr>
        <p:txBody>
          <a:bodyPr/>
          <a:lstStyle/>
          <a:p>
            <a:r>
              <a:rPr lang="en-US" sz="3200" dirty="0"/>
              <a:t>History of ALS</a:t>
            </a:r>
          </a:p>
          <a:p>
            <a:r>
              <a:rPr lang="en-US" sz="3200" dirty="0"/>
              <a:t>Pathology of ALS</a:t>
            </a:r>
          </a:p>
          <a:p>
            <a:r>
              <a:rPr lang="en-US" sz="3200" dirty="0"/>
              <a:t>Genetics and pathophysiology </a:t>
            </a:r>
          </a:p>
          <a:p>
            <a:r>
              <a:rPr lang="en-US" sz="3200" dirty="0"/>
              <a:t>Clinical picture and diagnosis</a:t>
            </a:r>
          </a:p>
          <a:p>
            <a:r>
              <a:rPr lang="en-US" sz="3200" dirty="0"/>
              <a:t>Management of ALS</a:t>
            </a:r>
          </a:p>
          <a:p>
            <a:endParaRPr lang="en-US" sz="3200" dirty="0"/>
          </a:p>
          <a:p>
            <a:endParaRPr lang="en-US" sz="3200" dirty="0"/>
          </a:p>
        </p:txBody>
      </p:sp>
    </p:spTree>
    <p:extLst>
      <p:ext uri="{BB962C8B-B14F-4D97-AF65-F5344CB8AC3E}">
        <p14:creationId xmlns:p14="http://schemas.microsoft.com/office/powerpoint/2010/main" val="3606952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en-US" b="1" dirty="0"/>
              <a:t>D) Drugs targeting neuroinflammation</a:t>
            </a:r>
          </a:p>
        </p:txBody>
      </p:sp>
      <p:sp>
        <p:nvSpPr>
          <p:cNvPr id="3" name="Content Placeholder 2"/>
          <p:cNvSpPr>
            <a:spLocks noGrp="1"/>
          </p:cNvSpPr>
          <p:nvPr>
            <p:ph idx="1"/>
          </p:nvPr>
        </p:nvSpPr>
        <p:spPr>
          <a:xfrm>
            <a:off x="838200" y="1161090"/>
            <a:ext cx="10735340" cy="5202496"/>
          </a:xfrm>
        </p:spPr>
        <p:txBody>
          <a:bodyPr>
            <a:normAutofit/>
          </a:bodyPr>
          <a:lstStyle/>
          <a:p>
            <a:r>
              <a:rPr lang="en-US" dirty="0"/>
              <a:t>Neuroinflammation in ALS features astrocyte and microglial activation, lymphocyte infiltration, and increased inflammatory cytokines</a:t>
            </a:r>
          </a:p>
          <a:p>
            <a:pPr marL="0" indent="0">
              <a:buNone/>
            </a:pPr>
            <a:r>
              <a:rPr lang="en-US" dirty="0"/>
              <a:t>1- NP001 </a:t>
            </a:r>
          </a:p>
          <a:p>
            <a:pPr lvl="1"/>
            <a:r>
              <a:rPr lang="en-US" dirty="0"/>
              <a:t>A small molecule that modulates inflammatory cells, transforming macrophages and monocytes from an inflammatory phenotype to a basal phenotype </a:t>
            </a:r>
          </a:p>
          <a:p>
            <a:pPr lvl="1"/>
            <a:r>
              <a:rPr lang="en-US" dirty="0"/>
              <a:t>NCT01091142, NCT01281631 and NCT02794857 clinical trials were completed </a:t>
            </a:r>
          </a:p>
          <a:p>
            <a:pPr lvl="1"/>
            <a:r>
              <a:rPr lang="en-US" dirty="0"/>
              <a:t>Safe and well tolerated</a:t>
            </a:r>
          </a:p>
          <a:p>
            <a:pPr lvl="1"/>
            <a:r>
              <a:rPr lang="en-US" dirty="0"/>
              <a:t>Showing positive trends in slowing disease progression, especially in patients 40–65 years of age</a:t>
            </a:r>
          </a:p>
        </p:txBody>
      </p:sp>
      <p:sp>
        <p:nvSpPr>
          <p:cNvPr id="5" name="TextBox 4">
            <a:extLst>
              <a:ext uri="{FF2B5EF4-FFF2-40B4-BE49-F238E27FC236}">
                <a16:creationId xmlns:a16="http://schemas.microsoft.com/office/drawing/2014/main" id="{1DD75A1E-F608-9A10-0260-CBE44BBE3AB8}"/>
              </a:ext>
            </a:extLst>
          </p:cNvPr>
          <p:cNvSpPr txBox="1"/>
          <p:nvPr/>
        </p:nvSpPr>
        <p:spPr>
          <a:xfrm>
            <a:off x="838200" y="6129670"/>
            <a:ext cx="7075968" cy="646331"/>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Liu J, Wang F (2017). Front Immunol. 2017;8:1005.</a:t>
            </a:r>
          </a:p>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Zhang R, et al. Biomedicines 10:2907.</a:t>
            </a:r>
            <a:endParaRPr lang="en-US" dirty="0"/>
          </a:p>
        </p:txBody>
      </p:sp>
      <p:pic>
        <p:nvPicPr>
          <p:cNvPr id="7" name="Picture 6">
            <a:extLst>
              <a:ext uri="{FF2B5EF4-FFF2-40B4-BE49-F238E27FC236}">
                <a16:creationId xmlns:a16="http://schemas.microsoft.com/office/drawing/2014/main" id="{F6C22F0D-7561-CCE4-3E91-9CE8468DC2AE}"/>
              </a:ext>
            </a:extLst>
          </p:cNvPr>
          <p:cNvPicPr>
            <a:picLocks noChangeAspect="1"/>
          </p:cNvPicPr>
          <p:nvPr/>
        </p:nvPicPr>
        <p:blipFill>
          <a:blip r:embed="rId3"/>
          <a:stretch>
            <a:fillRect/>
          </a:stretch>
        </p:blipFill>
        <p:spPr>
          <a:xfrm>
            <a:off x="6619632" y="4674222"/>
            <a:ext cx="4734168" cy="1895572"/>
          </a:xfrm>
          <a:prstGeom prst="rect">
            <a:avLst/>
          </a:prstGeom>
        </p:spPr>
      </p:pic>
    </p:spTree>
    <p:extLst>
      <p:ext uri="{BB962C8B-B14F-4D97-AF65-F5344CB8AC3E}">
        <p14:creationId xmlns:p14="http://schemas.microsoft.com/office/powerpoint/2010/main" val="2195789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7901763" cy="4351338"/>
          </a:xfrm>
        </p:spPr>
        <p:txBody>
          <a:bodyPr>
            <a:normAutofit/>
          </a:bodyPr>
          <a:lstStyle/>
          <a:p>
            <a:r>
              <a:rPr lang="en-US" dirty="0"/>
              <a:t>Tyrosine kinase inhibitor </a:t>
            </a:r>
          </a:p>
          <a:p>
            <a:r>
              <a:rPr lang="en-US" dirty="0"/>
              <a:t>Inhibits the activity of microglia, macrophages, and mast cells in both the CNS and PNS</a:t>
            </a:r>
          </a:p>
          <a:p>
            <a:r>
              <a:rPr lang="en-US" dirty="0"/>
              <a:t>Anti-tumoral, neuroprotective, and anti-inflammatory properties when taken orally</a:t>
            </a:r>
          </a:p>
          <a:p>
            <a:r>
              <a:rPr lang="en-US" dirty="0"/>
              <a:t>Survival benefit of 25 months (p = 0.037) and 47% reduced risk of death (p = 0.025) in patients receiving 4.5 mg/kg/day masitinib (n = 45) versus placebo (n = 62)</a:t>
            </a:r>
          </a:p>
        </p:txBody>
      </p:sp>
      <p:sp>
        <p:nvSpPr>
          <p:cNvPr id="4" name="Title 1">
            <a:extLst>
              <a:ext uri="{FF2B5EF4-FFF2-40B4-BE49-F238E27FC236}">
                <a16:creationId xmlns:a16="http://schemas.microsoft.com/office/drawing/2014/main" id="{2887868E-9FC0-A0F3-F554-7B46338C2098}"/>
              </a:ext>
            </a:extLst>
          </p:cNvPr>
          <p:cNvSpPr>
            <a:spLocks noGrp="1"/>
          </p:cNvSpPr>
          <p:nvPr>
            <p:ph type="title"/>
          </p:nvPr>
        </p:nvSpPr>
        <p:spPr>
          <a:xfrm>
            <a:off x="838199" y="365125"/>
            <a:ext cx="11102163" cy="1325563"/>
          </a:xfrm>
        </p:spPr>
        <p:txBody>
          <a:bodyPr/>
          <a:lstStyle/>
          <a:p>
            <a:r>
              <a:rPr lang="en-US" b="1" dirty="0"/>
              <a:t>Drugs targeting neuroinflammation: 2- Masitinib</a:t>
            </a:r>
          </a:p>
        </p:txBody>
      </p:sp>
      <p:sp>
        <p:nvSpPr>
          <p:cNvPr id="5" name="TextBox 4">
            <a:extLst>
              <a:ext uri="{FF2B5EF4-FFF2-40B4-BE49-F238E27FC236}">
                <a16:creationId xmlns:a16="http://schemas.microsoft.com/office/drawing/2014/main" id="{12D56A3F-4687-C902-281C-B4219D31EEE6}"/>
              </a:ext>
            </a:extLst>
          </p:cNvPr>
          <p:cNvSpPr txBox="1"/>
          <p:nvPr/>
        </p:nvSpPr>
        <p:spPr>
          <a:xfrm>
            <a:off x="781493" y="6331688"/>
            <a:ext cx="9090837" cy="369332"/>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Mora JS, et al. </a:t>
            </a:r>
            <a:r>
              <a:rPr lang="en-US" sz="1800" b="0" i="0" u="none" strike="noStrike" baseline="0" dirty="0" err="1">
                <a:solidFill>
                  <a:srgbClr val="000000"/>
                </a:solidFill>
                <a:latin typeface="Times New Roman" panose="02020603050405020304" pitchFamily="18" charset="0"/>
              </a:rPr>
              <a:t>Ther</a:t>
            </a:r>
            <a:r>
              <a:rPr lang="en-US" sz="1800" b="0" i="0" u="none" strike="noStrike" baseline="0" dirty="0">
                <a:solidFill>
                  <a:srgbClr val="000000"/>
                </a:solidFill>
                <a:latin typeface="Times New Roman" panose="02020603050405020304" pitchFamily="18" charset="0"/>
              </a:rPr>
              <a:t> Adv Neurol </a:t>
            </a:r>
            <a:r>
              <a:rPr lang="en-US" sz="1800" b="0" i="0" u="none" strike="noStrike" baseline="0" dirty="0" err="1">
                <a:solidFill>
                  <a:srgbClr val="000000"/>
                </a:solidFill>
                <a:latin typeface="Times New Roman" panose="02020603050405020304" pitchFamily="18" charset="0"/>
              </a:rPr>
              <a:t>Disord</a:t>
            </a:r>
            <a:r>
              <a:rPr lang="en-US" sz="1800" b="0" i="0" u="none" strike="noStrike" baseline="0" dirty="0">
                <a:solidFill>
                  <a:srgbClr val="000000"/>
                </a:solidFill>
                <a:latin typeface="Times New Roman" panose="02020603050405020304" pitchFamily="18" charset="0"/>
              </a:rPr>
              <a:t> 19:14:17562864211030365</a:t>
            </a:r>
            <a:endParaRPr lang="en-US" dirty="0"/>
          </a:p>
        </p:txBody>
      </p:sp>
      <p:pic>
        <p:nvPicPr>
          <p:cNvPr id="7" name="Picture 6">
            <a:extLst>
              <a:ext uri="{FF2B5EF4-FFF2-40B4-BE49-F238E27FC236}">
                <a16:creationId xmlns:a16="http://schemas.microsoft.com/office/drawing/2014/main" id="{2F54B758-F837-973B-7AD7-5581DEFFF5E8}"/>
              </a:ext>
            </a:extLst>
          </p:cNvPr>
          <p:cNvPicPr>
            <a:picLocks noChangeAspect="1"/>
          </p:cNvPicPr>
          <p:nvPr/>
        </p:nvPicPr>
        <p:blipFill>
          <a:blip r:embed="rId2"/>
          <a:stretch>
            <a:fillRect/>
          </a:stretch>
        </p:blipFill>
        <p:spPr>
          <a:xfrm>
            <a:off x="8739963" y="2283230"/>
            <a:ext cx="3393558" cy="4343623"/>
          </a:xfrm>
          <a:prstGeom prst="rect">
            <a:avLst/>
          </a:prstGeom>
        </p:spPr>
      </p:pic>
    </p:spTree>
    <p:extLst>
      <p:ext uri="{BB962C8B-B14F-4D97-AF65-F5344CB8AC3E}">
        <p14:creationId xmlns:p14="http://schemas.microsoft.com/office/powerpoint/2010/main" val="830125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en-US" b="1" dirty="0"/>
              <a:t>E) Drugs targeting excitotoxicity: 2- VM202</a:t>
            </a:r>
          </a:p>
        </p:txBody>
      </p:sp>
      <p:sp>
        <p:nvSpPr>
          <p:cNvPr id="3" name="Content Placeholder 2"/>
          <p:cNvSpPr>
            <a:spLocks noGrp="1"/>
          </p:cNvSpPr>
          <p:nvPr>
            <p:ph idx="1"/>
          </p:nvPr>
        </p:nvSpPr>
        <p:spPr>
          <a:xfrm>
            <a:off x="838200" y="1116419"/>
            <a:ext cx="10515600" cy="3141921"/>
          </a:xfrm>
        </p:spPr>
        <p:txBody>
          <a:bodyPr>
            <a:normAutofit fontScale="92500" lnSpcReduction="10000"/>
          </a:bodyPr>
          <a:lstStyle/>
          <a:p>
            <a:r>
              <a:rPr lang="en-US" dirty="0"/>
              <a:t>Excitatory toxicity of neuronal circuits can eventually lead to motor neuron death, and was found to be a common feature in ALS </a:t>
            </a:r>
          </a:p>
          <a:p>
            <a:r>
              <a:rPr lang="en-US" dirty="0"/>
              <a:t>Hepatocyte growth factor (HGF), a neurotrophic, acted on astrocytes in </a:t>
            </a:r>
            <a:r>
              <a:rPr lang="en-US" i="1" dirty="0"/>
              <a:t>SOD1</a:t>
            </a:r>
            <a:r>
              <a:rPr lang="en-US" dirty="0"/>
              <a:t> mice to maintain excitatory amino acid transporter 2 (EAAT2) levels</a:t>
            </a:r>
          </a:p>
          <a:p>
            <a:r>
              <a:rPr lang="en-US" dirty="0"/>
              <a:t>EAAT2 is a glial-specific glutamate transporter that reduces glutamatergic neurotoxicity in motor neurons</a:t>
            </a:r>
          </a:p>
          <a:p>
            <a:r>
              <a:rPr lang="en-US" dirty="0"/>
              <a:t>VM202 reduce excitotoxicity in ALS patients by producing HGF in humans</a:t>
            </a:r>
          </a:p>
          <a:p>
            <a:r>
              <a:rPr lang="en-US" dirty="0"/>
              <a:t>Phase II clinical trials (NCT02039401) was just completed in sept 2023</a:t>
            </a:r>
          </a:p>
          <a:p>
            <a:endParaRPr lang="en-US" dirty="0"/>
          </a:p>
        </p:txBody>
      </p:sp>
      <p:sp>
        <p:nvSpPr>
          <p:cNvPr id="4" name="TextBox 3">
            <a:extLst>
              <a:ext uri="{FF2B5EF4-FFF2-40B4-BE49-F238E27FC236}">
                <a16:creationId xmlns:a16="http://schemas.microsoft.com/office/drawing/2014/main" id="{40882819-4759-1BDC-C436-D54A0207F016}"/>
              </a:ext>
            </a:extLst>
          </p:cNvPr>
          <p:cNvSpPr txBox="1"/>
          <p:nvPr/>
        </p:nvSpPr>
        <p:spPr>
          <a:xfrm>
            <a:off x="669851" y="5916415"/>
            <a:ext cx="11568224" cy="923330"/>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err="1">
                <a:solidFill>
                  <a:srgbClr val="000000"/>
                </a:solidFill>
                <a:latin typeface="Times New Roman" panose="02020603050405020304" pitchFamily="18" charset="0"/>
              </a:rPr>
              <a:t>Kukharsky</a:t>
            </a:r>
            <a:r>
              <a:rPr lang="en-US" sz="1800" b="0" i="0" u="none" strike="noStrike" baseline="0" dirty="0">
                <a:solidFill>
                  <a:srgbClr val="000000"/>
                </a:solidFill>
                <a:latin typeface="Times New Roman" panose="02020603050405020304" pitchFamily="18" charset="0"/>
              </a:rPr>
              <a:t> MS, et al. Med Res re, 2021, 41(5):2804–22.</a:t>
            </a:r>
          </a:p>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Funakoshi H, et al. Brain Nerve, 2007 59:1195–202  </a:t>
            </a:r>
          </a:p>
          <a:p>
            <a:pPr marL="285750" indent="-285750">
              <a:buFont typeface="Arial" panose="020B0604020202020204" pitchFamily="34" charset="0"/>
              <a:buChar char="•"/>
            </a:pPr>
            <a:r>
              <a:rPr lang="en-US" sz="1800" b="0" i="0" u="none" strike="noStrike" baseline="0" dirty="0" err="1">
                <a:solidFill>
                  <a:srgbClr val="000000"/>
                </a:solidFill>
                <a:latin typeface="Times New Roman" panose="02020603050405020304" pitchFamily="18" charset="0"/>
              </a:rPr>
              <a:t>Sufit</a:t>
            </a:r>
            <a:r>
              <a:rPr lang="en-US" sz="1800" b="0" i="0" u="none" strike="noStrike" baseline="0" dirty="0">
                <a:solidFill>
                  <a:srgbClr val="000000"/>
                </a:solidFill>
                <a:latin typeface="Times New Roman" panose="02020603050405020304" pitchFamily="18" charset="0"/>
              </a:rPr>
              <a:t> RL, et al. </a:t>
            </a:r>
            <a:r>
              <a:rPr lang="en-US" sz="1800" b="0" i="0" u="none" strike="noStrike" baseline="0" dirty="0" err="1">
                <a:solidFill>
                  <a:srgbClr val="000000"/>
                </a:solidFill>
                <a:latin typeface="Times New Roman" panose="02020603050405020304" pitchFamily="18" charset="0"/>
              </a:rPr>
              <a:t>Amyotroph</a:t>
            </a:r>
            <a:r>
              <a:rPr lang="en-US" sz="1800" b="0" i="0" u="none" strike="noStrike" baseline="0" dirty="0">
                <a:solidFill>
                  <a:srgbClr val="000000"/>
                </a:solidFill>
                <a:latin typeface="Times New Roman" panose="02020603050405020304" pitchFamily="18" charset="0"/>
              </a:rPr>
              <a:t> Lateral </a:t>
            </a:r>
            <a:r>
              <a:rPr lang="en-US" sz="1800" b="0" i="0" u="none" strike="noStrike" baseline="0" dirty="0" err="1">
                <a:solidFill>
                  <a:srgbClr val="000000"/>
                </a:solidFill>
                <a:latin typeface="Times New Roman" panose="02020603050405020304" pitchFamily="18" charset="0"/>
              </a:rPr>
              <a:t>Scler</a:t>
            </a:r>
            <a:r>
              <a:rPr lang="en-US" sz="1800" b="0" i="0" u="none" strike="noStrike" baseline="0" dirty="0">
                <a:solidFill>
                  <a:srgbClr val="000000"/>
                </a:solidFill>
                <a:latin typeface="Times New Roman" panose="02020603050405020304" pitchFamily="18" charset="0"/>
              </a:rPr>
              <a:t> Frontotemporal </a:t>
            </a:r>
            <a:r>
              <a:rPr lang="en-US" sz="1800" b="0" i="0" u="none" strike="noStrike" baseline="0" dirty="0" err="1">
                <a:solidFill>
                  <a:srgbClr val="000000"/>
                </a:solidFill>
                <a:latin typeface="Times New Roman" panose="02020603050405020304" pitchFamily="18" charset="0"/>
              </a:rPr>
              <a:t>Degener</a:t>
            </a:r>
            <a:r>
              <a:rPr lang="en-US" sz="1800" b="0" i="0" u="none" strike="noStrike" baseline="0" dirty="0">
                <a:solidFill>
                  <a:srgbClr val="000000"/>
                </a:solidFill>
                <a:latin typeface="Times New Roman" panose="02020603050405020304" pitchFamily="18" charset="0"/>
              </a:rPr>
              <a:t> 18(3–4):269–78. </a:t>
            </a:r>
            <a:endParaRPr lang="en-US" dirty="0"/>
          </a:p>
        </p:txBody>
      </p:sp>
      <p:pic>
        <p:nvPicPr>
          <p:cNvPr id="6" name="Picture 5">
            <a:extLst>
              <a:ext uri="{FF2B5EF4-FFF2-40B4-BE49-F238E27FC236}">
                <a16:creationId xmlns:a16="http://schemas.microsoft.com/office/drawing/2014/main" id="{47F7E63C-4A15-2951-2253-333AFBF12DCE}"/>
              </a:ext>
            </a:extLst>
          </p:cNvPr>
          <p:cNvPicPr>
            <a:picLocks noChangeAspect="1"/>
          </p:cNvPicPr>
          <p:nvPr/>
        </p:nvPicPr>
        <p:blipFill>
          <a:blip r:embed="rId2"/>
          <a:stretch>
            <a:fillRect/>
          </a:stretch>
        </p:blipFill>
        <p:spPr>
          <a:xfrm>
            <a:off x="1116418" y="4193950"/>
            <a:ext cx="8102009" cy="1590757"/>
          </a:xfrm>
          <a:prstGeom prst="rect">
            <a:avLst/>
          </a:prstGeom>
        </p:spPr>
      </p:pic>
    </p:spTree>
    <p:extLst>
      <p:ext uri="{BB962C8B-B14F-4D97-AF65-F5344CB8AC3E}">
        <p14:creationId xmlns:p14="http://schemas.microsoft.com/office/powerpoint/2010/main" val="3340609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24DC1E-A5D1-5E05-A29F-43CB51A522D2}"/>
              </a:ext>
            </a:extLst>
          </p:cNvPr>
          <p:cNvSpPr>
            <a:spLocks noGrp="1"/>
          </p:cNvSpPr>
          <p:nvPr>
            <p:ph idx="1"/>
          </p:nvPr>
        </p:nvSpPr>
        <p:spPr>
          <a:xfrm>
            <a:off x="875414" y="1077397"/>
            <a:ext cx="10515600" cy="2337022"/>
          </a:xfrm>
        </p:spPr>
        <p:txBody>
          <a:bodyPr/>
          <a:lstStyle/>
          <a:p>
            <a:r>
              <a:rPr lang="en-US" dirty="0"/>
              <a:t>ILB promotes HGF protein production</a:t>
            </a:r>
          </a:p>
          <a:p>
            <a:r>
              <a:rPr lang="en-US" dirty="0"/>
              <a:t>Completed the phase II clinical trial (NCT03705390)</a:t>
            </a:r>
          </a:p>
          <a:p>
            <a:r>
              <a:rPr lang="en-US" dirty="0"/>
              <a:t>ILB improved clinical conditions and </a:t>
            </a:r>
          </a:p>
          <a:p>
            <a:pPr marL="0" indent="0">
              <a:buNone/>
            </a:pPr>
            <a:r>
              <a:rPr lang="en-US" dirty="0"/>
              <a:t>   decreased neuronal damage in ALS patients</a:t>
            </a:r>
          </a:p>
        </p:txBody>
      </p:sp>
      <p:sp>
        <p:nvSpPr>
          <p:cNvPr id="6" name="Title 1">
            <a:extLst>
              <a:ext uri="{FF2B5EF4-FFF2-40B4-BE49-F238E27FC236}">
                <a16:creationId xmlns:a16="http://schemas.microsoft.com/office/drawing/2014/main" id="{8CB85498-267B-7995-0D1E-990BF9C2A3E1}"/>
              </a:ext>
            </a:extLst>
          </p:cNvPr>
          <p:cNvSpPr>
            <a:spLocks noGrp="1"/>
          </p:cNvSpPr>
          <p:nvPr>
            <p:ph type="title"/>
          </p:nvPr>
        </p:nvSpPr>
        <p:spPr>
          <a:xfrm>
            <a:off x="838200" y="18255"/>
            <a:ext cx="10515600" cy="1325563"/>
          </a:xfrm>
        </p:spPr>
        <p:txBody>
          <a:bodyPr/>
          <a:lstStyle/>
          <a:p>
            <a:r>
              <a:rPr lang="en-US" b="1" dirty="0"/>
              <a:t>Drugs targeting excitotoxicity: 3- ILB</a:t>
            </a:r>
          </a:p>
        </p:txBody>
      </p:sp>
      <p:pic>
        <p:nvPicPr>
          <p:cNvPr id="8" name="Picture 7">
            <a:extLst>
              <a:ext uri="{FF2B5EF4-FFF2-40B4-BE49-F238E27FC236}">
                <a16:creationId xmlns:a16="http://schemas.microsoft.com/office/drawing/2014/main" id="{2F3180A3-1278-DDC1-E6ED-F32C76D5F938}"/>
              </a:ext>
            </a:extLst>
          </p:cNvPr>
          <p:cNvPicPr>
            <a:picLocks noChangeAspect="1"/>
          </p:cNvPicPr>
          <p:nvPr/>
        </p:nvPicPr>
        <p:blipFill>
          <a:blip r:embed="rId2"/>
          <a:stretch>
            <a:fillRect/>
          </a:stretch>
        </p:blipFill>
        <p:spPr>
          <a:xfrm>
            <a:off x="1010966" y="3663328"/>
            <a:ext cx="6033103" cy="1962251"/>
          </a:xfrm>
          <a:prstGeom prst="rect">
            <a:avLst/>
          </a:prstGeom>
        </p:spPr>
      </p:pic>
      <p:sp>
        <p:nvSpPr>
          <p:cNvPr id="9" name="TextBox 8">
            <a:extLst>
              <a:ext uri="{FF2B5EF4-FFF2-40B4-BE49-F238E27FC236}">
                <a16:creationId xmlns:a16="http://schemas.microsoft.com/office/drawing/2014/main" id="{83D557A7-9D45-0588-FB0C-7BA8CE9EECFC}"/>
              </a:ext>
            </a:extLst>
          </p:cNvPr>
          <p:cNvSpPr txBox="1"/>
          <p:nvPr/>
        </p:nvSpPr>
        <p:spPr>
          <a:xfrm>
            <a:off x="744279" y="6214730"/>
            <a:ext cx="9005777" cy="369332"/>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Logan A, et al (2022). </a:t>
            </a:r>
            <a:r>
              <a:rPr lang="en-US" sz="1800" b="0" i="0" u="none" strike="noStrike" baseline="0" dirty="0" err="1">
                <a:solidFill>
                  <a:srgbClr val="000000"/>
                </a:solidFill>
                <a:latin typeface="Times New Roman" panose="02020603050405020304" pitchFamily="18" charset="0"/>
              </a:rPr>
              <a:t>PLoS</a:t>
            </a:r>
            <a:r>
              <a:rPr lang="en-US" sz="1800" b="0" i="0" u="none" strike="noStrike" baseline="0" dirty="0">
                <a:solidFill>
                  <a:srgbClr val="000000"/>
                </a:solidFill>
                <a:latin typeface="Times New Roman" panose="02020603050405020304" pitchFamily="18" charset="0"/>
              </a:rPr>
              <a:t> ONE 17(5):e0267183.</a:t>
            </a:r>
            <a:endParaRPr lang="en-US" dirty="0"/>
          </a:p>
        </p:txBody>
      </p:sp>
      <p:pic>
        <p:nvPicPr>
          <p:cNvPr id="11" name="Picture 10">
            <a:extLst>
              <a:ext uri="{FF2B5EF4-FFF2-40B4-BE49-F238E27FC236}">
                <a16:creationId xmlns:a16="http://schemas.microsoft.com/office/drawing/2014/main" id="{2ACC49CF-429A-D70D-B216-8B449E44BA87}"/>
              </a:ext>
            </a:extLst>
          </p:cNvPr>
          <p:cNvPicPr>
            <a:picLocks noChangeAspect="1"/>
          </p:cNvPicPr>
          <p:nvPr/>
        </p:nvPicPr>
        <p:blipFill>
          <a:blip r:embed="rId3"/>
          <a:stretch>
            <a:fillRect/>
          </a:stretch>
        </p:blipFill>
        <p:spPr>
          <a:xfrm>
            <a:off x="7565064" y="2402960"/>
            <a:ext cx="4584404" cy="4322474"/>
          </a:xfrm>
          <a:prstGeom prst="rect">
            <a:avLst/>
          </a:prstGeom>
        </p:spPr>
      </p:pic>
    </p:spTree>
    <p:extLst>
      <p:ext uri="{BB962C8B-B14F-4D97-AF65-F5344CB8AC3E}">
        <p14:creationId xmlns:p14="http://schemas.microsoft.com/office/powerpoint/2010/main" val="17058058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 Drugs protecting the Endoplasmic Reticulum (ER): 2- Pridopidine</a:t>
            </a:r>
          </a:p>
        </p:txBody>
      </p:sp>
      <p:sp>
        <p:nvSpPr>
          <p:cNvPr id="3" name="Content Placeholder 2"/>
          <p:cNvSpPr>
            <a:spLocks noGrp="1"/>
          </p:cNvSpPr>
          <p:nvPr>
            <p:ph idx="1"/>
          </p:nvPr>
        </p:nvSpPr>
        <p:spPr/>
        <p:txBody>
          <a:bodyPr>
            <a:normAutofit fontScale="92500" lnSpcReduction="20000"/>
          </a:bodyPr>
          <a:lstStyle/>
          <a:p>
            <a:r>
              <a:rPr lang="en-US" dirty="0"/>
              <a:t>Sigma-1 receptor is expressed in motor neurons, mainly in close contact with cholinergic postsynaptic sites or ER </a:t>
            </a:r>
          </a:p>
          <a:p>
            <a:r>
              <a:rPr lang="en-US" dirty="0"/>
              <a:t>The sigma-1 receptor regulates calcium homeostasis, excitatory toxicity, and ER stress </a:t>
            </a:r>
          </a:p>
          <a:p>
            <a:r>
              <a:rPr lang="en-US" dirty="0"/>
              <a:t>Pridopidine, a Sigma-1 receptor agonist had a negative Phase II/III trial in ALS (NCT04297683)</a:t>
            </a:r>
          </a:p>
          <a:p>
            <a:r>
              <a:rPr lang="en-US" dirty="0"/>
              <a:t>It did not meet the primary endpoint of change from baseline to week 24 in the ALSFRS-R</a:t>
            </a:r>
          </a:p>
          <a:p>
            <a:r>
              <a:rPr lang="en-US" dirty="0"/>
              <a:t>Rapidly declining participants on pridopidine with definite or probable ALS who were early in the disease (less than 18 months from symptom onset) had substantially less decline in the ALSFRS-R total score (-7.51 points) compared to placebo (-12.71 points, p = 0.04)</a:t>
            </a:r>
          </a:p>
          <a:p>
            <a:r>
              <a:rPr lang="en-US" dirty="0"/>
              <a:t>Expanded access protocol is currently recruiting</a:t>
            </a:r>
          </a:p>
        </p:txBody>
      </p:sp>
      <p:sp>
        <p:nvSpPr>
          <p:cNvPr id="4" name="TextBox 3">
            <a:extLst>
              <a:ext uri="{FF2B5EF4-FFF2-40B4-BE49-F238E27FC236}">
                <a16:creationId xmlns:a16="http://schemas.microsoft.com/office/drawing/2014/main" id="{4015D02F-1E7D-FAC4-D76B-89E7B1187901}"/>
              </a:ext>
            </a:extLst>
          </p:cNvPr>
          <p:cNvSpPr txBox="1"/>
          <p:nvPr/>
        </p:nvSpPr>
        <p:spPr>
          <a:xfrm>
            <a:off x="903767" y="6363586"/>
            <a:ext cx="10084982" cy="369332"/>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err="1">
                <a:solidFill>
                  <a:srgbClr val="000000"/>
                </a:solidFill>
                <a:latin typeface="Times New Roman" panose="02020603050405020304" pitchFamily="18" charset="0"/>
              </a:rPr>
              <a:t>Herrando-Grabulosa</a:t>
            </a:r>
            <a:r>
              <a:rPr lang="en-US" sz="1800" b="0" i="0" u="none" strike="noStrike" baseline="0" dirty="0">
                <a:solidFill>
                  <a:srgbClr val="000000"/>
                </a:solidFill>
                <a:latin typeface="Times New Roman" panose="02020603050405020304" pitchFamily="18" charset="0"/>
              </a:rPr>
              <a:t> M, et al. Br J </a:t>
            </a:r>
            <a:r>
              <a:rPr lang="en-US" sz="1800" b="0" i="0" u="none" strike="noStrike" baseline="0" dirty="0" err="1">
                <a:solidFill>
                  <a:srgbClr val="000000"/>
                </a:solidFill>
                <a:latin typeface="Times New Roman" panose="02020603050405020304" pitchFamily="18" charset="0"/>
              </a:rPr>
              <a:t>Pharmacol</a:t>
            </a:r>
            <a:r>
              <a:rPr lang="en-US" sz="1800" b="0" i="0" u="none" strike="noStrike" baseline="0" dirty="0">
                <a:solidFill>
                  <a:srgbClr val="000000"/>
                </a:solidFill>
                <a:latin typeface="Times New Roman" panose="02020603050405020304" pitchFamily="18" charset="0"/>
              </a:rPr>
              <a:t> 178(6):1336–52.</a:t>
            </a:r>
            <a:endParaRPr lang="en-US" dirty="0"/>
          </a:p>
        </p:txBody>
      </p:sp>
    </p:spTree>
    <p:extLst>
      <p:ext uri="{BB962C8B-B14F-4D97-AF65-F5344CB8AC3E}">
        <p14:creationId xmlns:p14="http://schemas.microsoft.com/office/powerpoint/2010/main" val="1696311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414" y="88678"/>
            <a:ext cx="10515600" cy="1325563"/>
          </a:xfrm>
        </p:spPr>
        <p:txBody>
          <a:bodyPr/>
          <a:lstStyle/>
          <a:p>
            <a:r>
              <a:rPr lang="en-US" b="1" dirty="0"/>
              <a:t>G) Other mechanisms: 1- 3K3A-APC</a:t>
            </a:r>
          </a:p>
        </p:txBody>
      </p:sp>
      <p:sp>
        <p:nvSpPr>
          <p:cNvPr id="3" name="Content Placeholder 2"/>
          <p:cNvSpPr>
            <a:spLocks noGrp="1"/>
          </p:cNvSpPr>
          <p:nvPr>
            <p:ph idx="1"/>
          </p:nvPr>
        </p:nvSpPr>
        <p:spPr>
          <a:xfrm>
            <a:off x="838200" y="1224885"/>
            <a:ext cx="7518991" cy="3235473"/>
          </a:xfrm>
        </p:spPr>
        <p:txBody>
          <a:bodyPr>
            <a:normAutofit fontScale="92500" lnSpcReduction="20000"/>
          </a:bodyPr>
          <a:lstStyle/>
          <a:p>
            <a:r>
              <a:rPr lang="en-US" dirty="0"/>
              <a:t>An anticoagulation-deficient form of activated protein C (APC), rescued defects in </a:t>
            </a:r>
            <a:r>
              <a:rPr lang="en-US" i="1" dirty="0"/>
              <a:t>C9ORF72 </a:t>
            </a:r>
            <a:r>
              <a:rPr lang="en-US" dirty="0"/>
              <a:t>associated ALS</a:t>
            </a:r>
          </a:p>
          <a:p>
            <a:r>
              <a:rPr lang="en-US" dirty="0"/>
              <a:t>It had the following effects:</a:t>
            </a:r>
          </a:p>
          <a:p>
            <a:pPr lvl="1"/>
            <a:r>
              <a:rPr lang="en-US" dirty="0"/>
              <a:t>Reduced C9ORF72 dipeptide-repeat protein levels</a:t>
            </a:r>
          </a:p>
          <a:p>
            <a:pPr lvl="1"/>
            <a:r>
              <a:rPr lang="en-US" dirty="0"/>
              <a:t>Restored nuclear localization of TDP-43</a:t>
            </a:r>
          </a:p>
          <a:p>
            <a:pPr lvl="1"/>
            <a:r>
              <a:rPr lang="en-US" dirty="0"/>
              <a:t>Increased the survival of both C9ORF72 and sporadic ALS</a:t>
            </a:r>
          </a:p>
          <a:p>
            <a:r>
              <a:rPr lang="en-US" dirty="0"/>
              <a:t>The phase II clinical trial of 3K3A-APC Protein completed (NCT05039268)</a:t>
            </a:r>
          </a:p>
        </p:txBody>
      </p:sp>
      <p:sp>
        <p:nvSpPr>
          <p:cNvPr id="4" name="TextBox 3">
            <a:extLst>
              <a:ext uri="{FF2B5EF4-FFF2-40B4-BE49-F238E27FC236}">
                <a16:creationId xmlns:a16="http://schemas.microsoft.com/office/drawing/2014/main" id="{6A241D81-C716-D5F6-A995-A2F143518C8E}"/>
              </a:ext>
            </a:extLst>
          </p:cNvPr>
          <p:cNvSpPr txBox="1"/>
          <p:nvPr/>
        </p:nvSpPr>
        <p:spPr>
          <a:xfrm>
            <a:off x="994143" y="6206607"/>
            <a:ext cx="10685721" cy="369332"/>
          </a:xfrm>
          <a:prstGeom prst="rect">
            <a:avLst/>
          </a:prstGeom>
          <a:noFill/>
        </p:spPr>
        <p:txBody>
          <a:bodyPr wrap="square" rtlCol="0">
            <a:spAutoFit/>
          </a:bodyPr>
          <a:lstStyle/>
          <a:p>
            <a:pPr marL="285750" indent="-285750">
              <a:buFont typeface="Arial" panose="020B0604020202020204" pitchFamily="34" charset="0"/>
              <a:buChar char="•"/>
            </a:pPr>
            <a:r>
              <a:rPr lang="en-US" sz="1800" b="0" i="0" u="none" strike="noStrike" baseline="0" dirty="0">
                <a:solidFill>
                  <a:srgbClr val="000000"/>
                </a:solidFill>
                <a:latin typeface="Times New Roman" panose="02020603050405020304" pitchFamily="18" charset="0"/>
              </a:rPr>
              <a:t>Shi Y, et al (2019). JCI Insight 5(15):e127736.</a:t>
            </a:r>
            <a:endParaRPr lang="en-US" dirty="0"/>
          </a:p>
        </p:txBody>
      </p:sp>
      <p:pic>
        <p:nvPicPr>
          <p:cNvPr id="5" name="Object 2" descr="preencoded.png">
            <a:extLst>
              <a:ext uri="{FF2B5EF4-FFF2-40B4-BE49-F238E27FC236}">
                <a16:creationId xmlns:a16="http://schemas.microsoft.com/office/drawing/2014/main" id="{963CCAA4-0337-0242-C19F-D6E3E1A5FA75}"/>
              </a:ext>
            </a:extLst>
          </p:cNvPr>
          <p:cNvPicPr>
            <a:picLocks noChangeAspect="1"/>
          </p:cNvPicPr>
          <p:nvPr/>
        </p:nvPicPr>
        <p:blipFill>
          <a:blip r:embed="rId2" cstate="print"/>
          <a:stretch>
            <a:fillRect/>
          </a:stretch>
        </p:blipFill>
        <p:spPr>
          <a:xfrm>
            <a:off x="8139223" y="1063256"/>
            <a:ext cx="3817089" cy="5512683"/>
          </a:xfrm>
          <a:prstGeom prst="rect">
            <a:avLst/>
          </a:prstGeom>
        </p:spPr>
      </p:pic>
    </p:spTree>
    <p:extLst>
      <p:ext uri="{BB962C8B-B14F-4D97-AF65-F5344CB8AC3E}">
        <p14:creationId xmlns:p14="http://schemas.microsoft.com/office/powerpoint/2010/main" val="13349143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a:xfrm>
            <a:off x="391886" y="1383259"/>
            <a:ext cx="10276114" cy="4558860"/>
          </a:xfrm>
        </p:spPr>
        <p:txBody>
          <a:bodyPr/>
          <a:lstStyle/>
          <a:p>
            <a:r>
              <a:rPr lang="en-US" sz="3200" dirty="0"/>
              <a:t>Early diagnosis of the disease remains to be a challenge</a:t>
            </a:r>
          </a:p>
          <a:p>
            <a:r>
              <a:rPr lang="en-US" sz="3200" dirty="0"/>
              <a:t>Diagnosis should be suspected with gradual progressive painless limb weakness and/or atrophy</a:t>
            </a:r>
          </a:p>
          <a:p>
            <a:r>
              <a:rPr lang="en-US" sz="3200" dirty="0"/>
              <a:t>Management of ALS should ideally happen in an ALS multidisciplinary clinic</a:t>
            </a:r>
          </a:p>
          <a:p>
            <a:r>
              <a:rPr lang="en-US" sz="3200" dirty="0"/>
              <a:t>The heterogenous disease mechanism is a challenge to clinical trials design and drug of choice</a:t>
            </a:r>
          </a:p>
          <a:p>
            <a:r>
              <a:rPr lang="en-US" sz="3200" dirty="0"/>
              <a:t>Most clinical trials in ALS has not moved beyond phase II</a:t>
            </a:r>
          </a:p>
        </p:txBody>
      </p:sp>
    </p:spTree>
    <p:extLst>
      <p:ext uri="{BB962C8B-B14F-4D97-AF65-F5344CB8AC3E}">
        <p14:creationId xmlns:p14="http://schemas.microsoft.com/office/powerpoint/2010/main" val="2629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5215" y="1809834"/>
            <a:ext cx="6875585" cy="4558860"/>
          </a:xfrm>
        </p:spPr>
        <p:txBody>
          <a:bodyPr/>
          <a:lstStyle/>
          <a:p>
            <a:endParaRPr lang="en-US" dirty="0"/>
          </a:p>
          <a:p>
            <a:endParaRPr lang="en-US" dirty="0"/>
          </a:p>
          <a:p>
            <a:endParaRPr lang="en-US" dirty="0"/>
          </a:p>
          <a:p>
            <a:endParaRPr lang="en-US" dirty="0"/>
          </a:p>
          <a:p>
            <a:endParaRPr lang="en-US" dirty="0"/>
          </a:p>
          <a:p>
            <a:pPr marL="0" indent="0">
              <a:buNone/>
            </a:pPr>
            <a:r>
              <a:rPr lang="en-US" dirty="0"/>
              <a:t>“ </a:t>
            </a:r>
            <a:r>
              <a:rPr lang="en-US" i="1" dirty="0"/>
              <a:t>I might have been given a bad break, </a:t>
            </a:r>
          </a:p>
          <a:p>
            <a:pPr marL="0" indent="0">
              <a:buNone/>
            </a:pPr>
            <a:r>
              <a:rPr lang="en-US" i="1" dirty="0"/>
              <a:t>   but I've got an awful lot to live for</a:t>
            </a:r>
            <a:r>
              <a:rPr lang="en-US" dirty="0"/>
              <a:t>”</a:t>
            </a:r>
          </a:p>
          <a:p>
            <a:pPr marL="0" indent="0">
              <a:buNone/>
            </a:pPr>
            <a:r>
              <a:rPr lang="en-US" dirty="0"/>
              <a:t>  -Farwell speech, 1939   </a:t>
            </a:r>
          </a:p>
        </p:txBody>
      </p:sp>
      <p:pic>
        <p:nvPicPr>
          <p:cNvPr id="4" name="Picture 3"/>
          <p:cNvPicPr>
            <a:picLocks noChangeAspect="1"/>
          </p:cNvPicPr>
          <p:nvPr/>
        </p:nvPicPr>
        <p:blipFill>
          <a:blip r:embed="rId2"/>
          <a:stretch>
            <a:fillRect/>
          </a:stretch>
        </p:blipFill>
        <p:spPr>
          <a:xfrm>
            <a:off x="3422601" y="324005"/>
            <a:ext cx="5416060" cy="3765259"/>
          </a:xfrm>
          <a:prstGeom prst="rect">
            <a:avLst/>
          </a:prstGeom>
        </p:spPr>
      </p:pic>
    </p:spTree>
    <p:extLst>
      <p:ext uri="{BB962C8B-B14F-4D97-AF65-F5344CB8AC3E}">
        <p14:creationId xmlns:p14="http://schemas.microsoft.com/office/powerpoint/2010/main" val="36943820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B7C815-B996-2BBF-CBB7-E0CBA8312E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40913"/>
            <a:ext cx="12192000" cy="7198913"/>
          </a:xfrm>
          <a:prstGeom prst="rect">
            <a:avLst/>
          </a:prstGeom>
        </p:spPr>
      </p:pic>
      <p:pic>
        <p:nvPicPr>
          <p:cNvPr id="7" name="Picture 6">
            <a:extLst>
              <a:ext uri="{FF2B5EF4-FFF2-40B4-BE49-F238E27FC236}">
                <a16:creationId xmlns:a16="http://schemas.microsoft.com/office/drawing/2014/main" id="{CD8993B4-548A-7050-2CE2-9207FBD82EC8}"/>
              </a:ext>
            </a:extLst>
          </p:cNvPr>
          <p:cNvPicPr>
            <a:picLocks noChangeAspect="1"/>
          </p:cNvPicPr>
          <p:nvPr/>
        </p:nvPicPr>
        <p:blipFill>
          <a:blip r:embed="rId3"/>
          <a:stretch>
            <a:fillRect/>
          </a:stretch>
        </p:blipFill>
        <p:spPr>
          <a:xfrm rot="10800000">
            <a:off x="0" y="-340912"/>
            <a:ext cx="12192000" cy="3457039"/>
          </a:xfrm>
          <a:prstGeom prst="rect">
            <a:avLst/>
          </a:prstGeom>
        </p:spPr>
      </p:pic>
      <p:sp>
        <p:nvSpPr>
          <p:cNvPr id="15" name="TextBox 14">
            <a:extLst>
              <a:ext uri="{FF2B5EF4-FFF2-40B4-BE49-F238E27FC236}">
                <a16:creationId xmlns:a16="http://schemas.microsoft.com/office/drawing/2014/main" id="{801BA0DE-90D6-F09E-8873-674A6AD9A531}"/>
              </a:ext>
            </a:extLst>
          </p:cNvPr>
          <p:cNvSpPr txBox="1"/>
          <p:nvPr/>
        </p:nvSpPr>
        <p:spPr>
          <a:xfrm>
            <a:off x="406400" y="2936591"/>
            <a:ext cx="11379200" cy="1323439"/>
          </a:xfrm>
          <a:prstGeom prst="rect">
            <a:avLst/>
          </a:prstGeom>
          <a:noFill/>
        </p:spPr>
        <p:txBody>
          <a:bodyPr wrap="square" rtlCol="0">
            <a:spAutoFit/>
          </a:bodyPr>
          <a:lstStyle/>
          <a:p>
            <a:pPr algn="ctr"/>
            <a:r>
              <a:rPr lang="en-US" sz="8000" dirty="0">
                <a:solidFill>
                  <a:schemeClr val="bg1"/>
                </a:solidFill>
                <a:latin typeface="Bree Serif" panose="02000503040000020004" pitchFamily="2" charset="77"/>
              </a:rPr>
              <a:t>Questions</a:t>
            </a:r>
          </a:p>
        </p:txBody>
      </p:sp>
      <p:pic>
        <p:nvPicPr>
          <p:cNvPr id="2" name="Picture 1">
            <a:extLst>
              <a:ext uri="{FF2B5EF4-FFF2-40B4-BE49-F238E27FC236}">
                <a16:creationId xmlns:a16="http://schemas.microsoft.com/office/drawing/2014/main" id="{26E71B2F-1E8D-A0BB-D169-585BE63AF6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8040" y="255188"/>
            <a:ext cx="5615920" cy="1903702"/>
          </a:xfrm>
          <a:prstGeom prst="rect">
            <a:avLst/>
          </a:prstGeom>
        </p:spPr>
      </p:pic>
      <p:sp>
        <p:nvSpPr>
          <p:cNvPr id="3" name="TextBox 2"/>
          <p:cNvSpPr txBox="1"/>
          <p:nvPr/>
        </p:nvSpPr>
        <p:spPr>
          <a:xfrm>
            <a:off x="849086" y="5673012"/>
            <a:ext cx="4338734" cy="369332"/>
          </a:xfrm>
          <a:prstGeom prst="rect">
            <a:avLst/>
          </a:prstGeom>
          <a:noFill/>
        </p:spPr>
        <p:txBody>
          <a:bodyPr wrap="square" rtlCol="0">
            <a:spAutoFit/>
          </a:bodyPr>
          <a:lstStyle/>
          <a:p>
            <a:r>
              <a:rPr lang="en-US" dirty="0"/>
              <a:t>mkazamel@uabmc.edu</a:t>
            </a:r>
          </a:p>
        </p:txBody>
      </p:sp>
    </p:spTree>
    <p:extLst>
      <p:ext uri="{BB962C8B-B14F-4D97-AF65-F5344CB8AC3E}">
        <p14:creationId xmlns:p14="http://schemas.microsoft.com/office/powerpoint/2010/main" val="1826731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86030"/>
            <a:ext cx="8229600" cy="511706"/>
          </a:xfrm>
        </p:spPr>
        <p:txBody>
          <a:bodyPr>
            <a:normAutofit fontScale="90000"/>
          </a:bodyPr>
          <a:lstStyle/>
          <a:p>
            <a:pPr algn="ctr"/>
            <a:r>
              <a:rPr lang="en-US" sz="3200" dirty="0"/>
              <a:t>History of ALS</a:t>
            </a:r>
          </a:p>
        </p:txBody>
      </p:sp>
      <p:pic>
        <p:nvPicPr>
          <p:cNvPr id="2052" name="Picture 4" descr="Image result for jean martin charc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090" y="781165"/>
            <a:ext cx="1717285" cy="23488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8823" y="3053330"/>
            <a:ext cx="4325814" cy="307777"/>
          </a:xfrm>
          <a:prstGeom prst="rect">
            <a:avLst/>
          </a:prstGeom>
          <a:noFill/>
        </p:spPr>
        <p:txBody>
          <a:bodyPr wrap="square" rtlCol="0">
            <a:spAutoFit/>
          </a:bodyPr>
          <a:lstStyle/>
          <a:p>
            <a:pPr algn="ctr"/>
            <a:r>
              <a:rPr lang="en-US" sz="1400" dirty="0"/>
              <a:t>Jean Martin Charcot 1869</a:t>
            </a:r>
          </a:p>
        </p:txBody>
      </p:sp>
      <p:pic>
        <p:nvPicPr>
          <p:cNvPr id="6" name="Picture 5"/>
          <p:cNvPicPr>
            <a:picLocks noChangeAspect="1"/>
          </p:cNvPicPr>
          <p:nvPr/>
        </p:nvPicPr>
        <p:blipFill>
          <a:blip r:embed="rId4"/>
          <a:stretch>
            <a:fillRect/>
          </a:stretch>
        </p:blipFill>
        <p:spPr>
          <a:xfrm>
            <a:off x="5068555" y="728579"/>
            <a:ext cx="5063115" cy="2440062"/>
          </a:xfrm>
          <a:prstGeom prst="rect">
            <a:avLst/>
          </a:prstGeom>
        </p:spPr>
      </p:pic>
      <p:pic>
        <p:nvPicPr>
          <p:cNvPr id="10"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090" y="3749511"/>
            <a:ext cx="1717285" cy="2070616"/>
          </a:xfrm>
          <a:prstGeom prst="rect">
            <a:avLst/>
          </a:prstGeom>
        </p:spPr>
      </p:pic>
      <p:sp>
        <p:nvSpPr>
          <p:cNvPr id="11" name="TextBox 10"/>
          <p:cNvSpPr txBox="1"/>
          <p:nvPr/>
        </p:nvSpPr>
        <p:spPr>
          <a:xfrm>
            <a:off x="1876460" y="5748055"/>
            <a:ext cx="2710543" cy="307777"/>
          </a:xfrm>
          <a:prstGeom prst="rect">
            <a:avLst/>
          </a:prstGeom>
          <a:noFill/>
        </p:spPr>
        <p:txBody>
          <a:bodyPr wrap="square" rtlCol="0">
            <a:spAutoFit/>
          </a:bodyPr>
          <a:lstStyle/>
          <a:p>
            <a:pPr algn="ctr"/>
            <a:r>
              <a:rPr lang="en-US" sz="1400" i="1" dirty="0"/>
              <a:t>Sir Charles Sherrington </a:t>
            </a:r>
            <a:r>
              <a:rPr lang="en-US" sz="1400" dirty="0"/>
              <a:t>1857-1952</a:t>
            </a:r>
          </a:p>
        </p:txBody>
      </p:sp>
      <p:pic>
        <p:nvPicPr>
          <p:cNvPr id="12"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5313485" y="3399683"/>
            <a:ext cx="4651130" cy="241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201508" y="5767997"/>
            <a:ext cx="3103684" cy="369332"/>
          </a:xfrm>
          <a:prstGeom prst="rect">
            <a:avLst/>
          </a:prstGeom>
          <a:noFill/>
        </p:spPr>
        <p:txBody>
          <a:bodyPr wrap="square" rtlCol="0">
            <a:spAutoFit/>
          </a:bodyPr>
          <a:lstStyle/>
          <a:p>
            <a:pPr algn="ctr"/>
            <a:r>
              <a:rPr lang="en-US" dirty="0"/>
              <a:t>The motor unit</a:t>
            </a:r>
          </a:p>
        </p:txBody>
      </p:sp>
    </p:spTree>
    <p:extLst>
      <p:ext uri="{BB962C8B-B14F-4D97-AF65-F5344CB8AC3E}">
        <p14:creationId xmlns:p14="http://schemas.microsoft.com/office/powerpoint/2010/main" val="143242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History of ALS: </a:t>
            </a:r>
            <a:r>
              <a:rPr lang="en-US" dirty="0"/>
              <a:t>Lou Gehrig (1903-1941)</a:t>
            </a:r>
          </a:p>
        </p:txBody>
      </p:sp>
      <p:pic>
        <p:nvPicPr>
          <p:cNvPr id="6" name="Picture 2" descr="itemp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1326" y="1436914"/>
            <a:ext cx="2469474" cy="27330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93552" y="4169925"/>
            <a:ext cx="3215147" cy="307777"/>
          </a:xfrm>
          <a:prstGeom prst="rect">
            <a:avLst/>
          </a:prstGeom>
          <a:noFill/>
        </p:spPr>
        <p:txBody>
          <a:bodyPr wrap="square" rtlCol="0">
            <a:spAutoFit/>
          </a:bodyPr>
          <a:lstStyle/>
          <a:p>
            <a:r>
              <a:rPr lang="en-US" sz="1400" dirty="0"/>
              <a:t>Lou Gehrig and Rob Gilman, MD 1939</a:t>
            </a:r>
          </a:p>
        </p:txBody>
      </p:sp>
      <p:pic>
        <p:nvPicPr>
          <p:cNvPr id="8" name="Picture 7"/>
          <p:cNvPicPr>
            <a:picLocks noChangeAspect="1"/>
          </p:cNvPicPr>
          <p:nvPr/>
        </p:nvPicPr>
        <p:blipFill>
          <a:blip r:embed="rId3"/>
          <a:stretch>
            <a:fillRect/>
          </a:stretch>
        </p:blipFill>
        <p:spPr>
          <a:xfrm>
            <a:off x="4988170" y="1436914"/>
            <a:ext cx="2526487" cy="3020786"/>
          </a:xfrm>
          <a:prstGeom prst="rect">
            <a:avLst/>
          </a:prstGeom>
        </p:spPr>
      </p:pic>
      <p:sp>
        <p:nvSpPr>
          <p:cNvPr id="9" name="TextBox 8"/>
          <p:cNvSpPr txBox="1"/>
          <p:nvPr/>
        </p:nvSpPr>
        <p:spPr>
          <a:xfrm>
            <a:off x="776654" y="1690688"/>
            <a:ext cx="3068516" cy="2031325"/>
          </a:xfrm>
          <a:prstGeom prst="rect">
            <a:avLst/>
          </a:prstGeom>
          <a:noFill/>
        </p:spPr>
        <p:txBody>
          <a:bodyPr wrap="square" rtlCol="0">
            <a:spAutoFit/>
          </a:bodyPr>
          <a:lstStyle/>
          <a:p>
            <a:pPr marL="285750" indent="-285750">
              <a:buFont typeface="Arial" panose="020B0604020202020204" pitchFamily="34" charset="0"/>
              <a:buChar char="•"/>
            </a:pPr>
            <a:r>
              <a:rPr lang="en-US" dirty="0"/>
              <a:t>.340 batting average</a:t>
            </a:r>
          </a:p>
          <a:p>
            <a:pPr marL="285750" indent="-285750">
              <a:buFont typeface="Arial" panose="020B0604020202020204" pitchFamily="34" charset="0"/>
              <a:buChar char="•"/>
            </a:pPr>
            <a:r>
              <a:rPr lang="en-US" dirty="0"/>
              <a:t>Yankees captain 1935-1939</a:t>
            </a:r>
          </a:p>
          <a:p>
            <a:pPr marL="285750" indent="-285750">
              <a:buFont typeface="Arial" panose="020B0604020202020204" pitchFamily="34" charset="0"/>
              <a:buChar char="•"/>
            </a:pPr>
            <a:r>
              <a:rPr lang="en-US" dirty="0"/>
              <a:t>493 home runs</a:t>
            </a:r>
          </a:p>
          <a:p>
            <a:pPr marL="285750" indent="-285750">
              <a:buFont typeface="Arial" panose="020B0604020202020204" pitchFamily="34" charset="0"/>
              <a:buChar char="•"/>
            </a:pPr>
            <a:r>
              <a:rPr lang="en-US" dirty="0"/>
              <a:t>Nicknamed </a:t>
            </a:r>
            <a:r>
              <a:rPr lang="en-US" b="1" dirty="0"/>
              <a:t>The Iron Horse</a:t>
            </a:r>
            <a:endParaRPr lang="en-US" dirty="0">
              <a:hlinkClick r:id="rId4" tooltip="Major League Baseball All-Star Game"/>
            </a:endParaRPr>
          </a:p>
          <a:p>
            <a:pPr marL="285750" indent="-285750">
              <a:buFont typeface="Arial" panose="020B0604020202020204" pitchFamily="34" charset="0"/>
              <a:buChar char="•"/>
            </a:pPr>
            <a:r>
              <a:rPr lang="en-US" dirty="0"/>
              <a:t>All Star 7 consecutive times</a:t>
            </a:r>
          </a:p>
          <a:p>
            <a:pPr marL="285750" indent="-285750">
              <a:buFont typeface="Arial" panose="020B0604020202020204" pitchFamily="34" charset="0"/>
              <a:buChar char="•"/>
            </a:pPr>
            <a:r>
              <a:rPr lang="en-US" dirty="0"/>
              <a:t>Six World Series Champion</a:t>
            </a:r>
          </a:p>
          <a:p>
            <a:pPr marL="285750" indent="-285750">
              <a:buFont typeface="Arial" panose="020B0604020202020204" pitchFamily="34" charset="0"/>
              <a:buChar char="•"/>
            </a:pPr>
            <a:endParaRPr lang="en-US" dirty="0"/>
          </a:p>
        </p:txBody>
      </p:sp>
      <p:sp>
        <p:nvSpPr>
          <p:cNvPr id="10" name="TextBox 9"/>
          <p:cNvSpPr txBox="1"/>
          <p:nvPr/>
        </p:nvSpPr>
        <p:spPr>
          <a:xfrm>
            <a:off x="1849315" y="4769924"/>
            <a:ext cx="8440614" cy="1200329"/>
          </a:xfrm>
          <a:prstGeom prst="rect">
            <a:avLst/>
          </a:prstGeom>
          <a:noFill/>
        </p:spPr>
        <p:txBody>
          <a:bodyPr wrap="square" rtlCol="0">
            <a:spAutoFit/>
          </a:bodyPr>
          <a:lstStyle/>
          <a:p>
            <a:pPr algn="ctr"/>
            <a:r>
              <a:rPr lang="en-US" i="1" dirty="0"/>
              <a:t>“The bad news is lateral sclerosis, in our language chronic infantile paralysis. There isn't any cure ... there are very few of these cases. It is probably caused by some germ ... Never heard of transmitting it to mates ... There is a 50–50 chance of keeping me as I am. I may need a cane in 10 or 15 years. Playing is out of the question” </a:t>
            </a:r>
          </a:p>
        </p:txBody>
      </p:sp>
    </p:spTree>
    <p:extLst>
      <p:ext uri="{BB962C8B-B14F-4D97-AF65-F5344CB8AC3E}">
        <p14:creationId xmlns:p14="http://schemas.microsoft.com/office/powerpoint/2010/main" val="283745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Definition</a:t>
            </a:r>
          </a:p>
        </p:txBody>
      </p:sp>
      <p:sp>
        <p:nvSpPr>
          <p:cNvPr id="3" name="Content Placeholder 2"/>
          <p:cNvSpPr>
            <a:spLocks noGrp="1"/>
          </p:cNvSpPr>
          <p:nvPr>
            <p:ph idx="1"/>
          </p:nvPr>
        </p:nvSpPr>
        <p:spPr/>
        <p:txBody>
          <a:bodyPr/>
          <a:lstStyle/>
          <a:p>
            <a:r>
              <a:rPr lang="en-US" dirty="0"/>
              <a:t>Motor neuron diseases: various disease entities that result in progressive degeneration of motor neurons</a:t>
            </a:r>
          </a:p>
          <a:p>
            <a:r>
              <a:rPr lang="en-US" dirty="0"/>
              <a:t>Amyotrophic lateral sclerosis (ALS) is the most common disease in this category</a:t>
            </a:r>
          </a:p>
          <a:p>
            <a:r>
              <a:rPr lang="en-US" dirty="0"/>
              <a:t>The term motor neuron disease is sometimes used interchangeably with ALS</a:t>
            </a:r>
          </a:p>
        </p:txBody>
      </p:sp>
    </p:spTree>
    <p:extLst>
      <p:ext uri="{BB962C8B-B14F-4D97-AF65-F5344CB8AC3E}">
        <p14:creationId xmlns:p14="http://schemas.microsoft.com/office/powerpoint/2010/main" val="3634891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ALS</a:t>
            </a:r>
          </a:p>
        </p:txBody>
      </p:sp>
      <p:sp>
        <p:nvSpPr>
          <p:cNvPr id="3" name="Content Placeholder 2"/>
          <p:cNvSpPr>
            <a:spLocks noGrp="1"/>
          </p:cNvSpPr>
          <p:nvPr>
            <p:ph idx="1"/>
          </p:nvPr>
        </p:nvSpPr>
        <p:spPr>
          <a:xfrm>
            <a:off x="597159" y="1307690"/>
            <a:ext cx="9824332" cy="5061004"/>
          </a:xfrm>
        </p:spPr>
        <p:txBody>
          <a:bodyPr/>
          <a:lstStyle/>
          <a:p>
            <a:r>
              <a:rPr lang="en-US" dirty="0"/>
              <a:t>A neurodegenerative inexorable disease of motor neurons that causes progressive limb/bulbar weakness </a:t>
            </a:r>
          </a:p>
          <a:p>
            <a:endParaRPr lang="en-US" b="1" dirty="0"/>
          </a:p>
          <a:p>
            <a:r>
              <a:rPr lang="en-US" b="1" dirty="0"/>
              <a:t>Progress</a:t>
            </a:r>
            <a:r>
              <a:rPr lang="en-US" dirty="0"/>
              <a:t> in </a:t>
            </a:r>
            <a:r>
              <a:rPr lang="en-US" b="1" dirty="0"/>
              <a:t>severity</a:t>
            </a:r>
            <a:r>
              <a:rPr lang="en-US" dirty="0"/>
              <a:t> of muscle weakness and </a:t>
            </a:r>
            <a:r>
              <a:rPr lang="en-US" b="1" dirty="0"/>
              <a:t>extent</a:t>
            </a:r>
            <a:r>
              <a:rPr lang="en-US" dirty="0"/>
              <a:t> of involved muscles is a key feature</a:t>
            </a:r>
          </a:p>
          <a:p>
            <a:endParaRPr lang="en-US" dirty="0"/>
          </a:p>
          <a:p>
            <a:r>
              <a:rPr lang="en-US" dirty="0"/>
              <a:t>A </a:t>
            </a:r>
            <a:r>
              <a:rPr lang="en-US" b="1" dirty="0"/>
              <a:t>mixture of upper and lower motor neuron </a:t>
            </a:r>
            <a:r>
              <a:rPr lang="en-US" dirty="0"/>
              <a:t>impairment is another hallmark of the disease</a:t>
            </a:r>
          </a:p>
          <a:p>
            <a:endParaRPr lang="en-US" dirty="0"/>
          </a:p>
        </p:txBody>
      </p:sp>
    </p:spTree>
    <p:extLst>
      <p:ext uri="{BB962C8B-B14F-4D97-AF65-F5344CB8AC3E}">
        <p14:creationId xmlns:p14="http://schemas.microsoft.com/office/powerpoint/2010/main" val="176061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8635"/>
            <a:ext cx="8229600" cy="1133590"/>
          </a:xfrm>
        </p:spPr>
        <p:txBody>
          <a:bodyPr/>
          <a:lstStyle/>
          <a:p>
            <a:pPr algn="ctr"/>
            <a:r>
              <a:rPr lang="en-US" sz="3200" dirty="0"/>
              <a:t>Epidemiological Aspects</a:t>
            </a:r>
          </a:p>
        </p:txBody>
      </p:sp>
      <p:sp>
        <p:nvSpPr>
          <p:cNvPr id="3" name="Content Placeholder 2"/>
          <p:cNvSpPr>
            <a:spLocks noGrp="1"/>
          </p:cNvSpPr>
          <p:nvPr>
            <p:ph idx="1"/>
          </p:nvPr>
        </p:nvSpPr>
        <p:spPr>
          <a:xfrm>
            <a:off x="709127" y="1402225"/>
            <a:ext cx="9645470" cy="4558860"/>
          </a:xfrm>
        </p:spPr>
        <p:txBody>
          <a:bodyPr/>
          <a:lstStyle/>
          <a:p>
            <a:r>
              <a:rPr lang="en-US" dirty="0"/>
              <a:t>6000-7000 patients are diagnosed in the US every year</a:t>
            </a:r>
          </a:p>
          <a:p>
            <a:r>
              <a:rPr lang="en-US" dirty="0"/>
              <a:t>Incidence: 1.5-2.7/100,000/ year</a:t>
            </a:r>
          </a:p>
          <a:p>
            <a:r>
              <a:rPr lang="en-US" dirty="0"/>
              <a:t>Prevalence 2.7-7.4/100.000</a:t>
            </a:r>
          </a:p>
          <a:p>
            <a:r>
              <a:rPr lang="en-US" dirty="0"/>
              <a:t>Average age of onset is 62 </a:t>
            </a:r>
          </a:p>
          <a:p>
            <a:r>
              <a:rPr lang="en-US" dirty="0"/>
              <a:t>Male: female ratio 1.3-1.5:1</a:t>
            </a:r>
          </a:p>
          <a:p>
            <a:r>
              <a:rPr lang="en-US" dirty="0"/>
              <a:t>Survival </a:t>
            </a:r>
          </a:p>
          <a:p>
            <a:pPr lvl="1"/>
            <a:r>
              <a:rPr lang="en-US" dirty="0"/>
              <a:t>Approximately three years from symptom onset </a:t>
            </a:r>
          </a:p>
          <a:p>
            <a:pPr lvl="1"/>
            <a:r>
              <a:rPr lang="en-US" dirty="0"/>
              <a:t>20% of patients live past five years</a:t>
            </a:r>
          </a:p>
          <a:p>
            <a:pPr lvl="1"/>
            <a:r>
              <a:rPr lang="en-US" dirty="0"/>
              <a:t>5% may live past 10 years</a:t>
            </a:r>
          </a:p>
          <a:p>
            <a:endParaRPr lang="en-US" dirty="0"/>
          </a:p>
        </p:txBody>
      </p:sp>
    </p:spTree>
    <p:extLst>
      <p:ext uri="{BB962C8B-B14F-4D97-AF65-F5344CB8AC3E}">
        <p14:creationId xmlns:p14="http://schemas.microsoft.com/office/powerpoint/2010/main" val="3845193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AAA17441075E469833C8AD797131FC" ma:contentTypeVersion="18" ma:contentTypeDescription="Create a new document." ma:contentTypeScope="" ma:versionID="3fac22398924e6492a34165618e1d6a9">
  <xsd:schema xmlns:xsd="http://www.w3.org/2001/XMLSchema" xmlns:xs="http://www.w3.org/2001/XMLSchema" xmlns:p="http://schemas.microsoft.com/office/2006/metadata/properties" xmlns:ns2="1b0f3d7d-c843-496b-b3d2-4f1419bb44d7" xmlns:ns3="4144f6a5-e3a2-484d-9ecf-4b2ed24e3b2c" targetNamespace="http://schemas.microsoft.com/office/2006/metadata/properties" ma:root="true" ma:fieldsID="019078d0a07b7119eff1482834b89006" ns2:_="" ns3:_="">
    <xsd:import namespace="1b0f3d7d-c843-496b-b3d2-4f1419bb44d7"/>
    <xsd:import namespace="4144f6a5-e3a2-484d-9ecf-4b2ed24e3b2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0f3d7d-c843-496b-b3d2-4f1419bb44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5e338b5-23ad-486c-98c0-77a9843798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44f6a5-e3a2-484d-9ecf-4b2ed24e3b2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4edf2f5-81ae-4e09-8eec-05131d6984c1}" ma:internalName="TaxCatchAll" ma:showField="CatchAllData" ma:web="4144f6a5-e3a2-484d-9ecf-4b2ed24e3b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0f3d7d-c843-496b-b3d2-4f1419bb44d7">
      <Terms xmlns="http://schemas.microsoft.com/office/infopath/2007/PartnerControls"/>
    </lcf76f155ced4ddcb4097134ff3c332f>
    <TaxCatchAll xmlns="4144f6a5-e3a2-484d-9ecf-4b2ed24e3b2c" xsi:nil="true"/>
  </documentManagement>
</p:properties>
</file>

<file path=customXml/itemProps1.xml><?xml version="1.0" encoding="utf-8"?>
<ds:datastoreItem xmlns:ds="http://schemas.openxmlformats.org/officeDocument/2006/customXml" ds:itemID="{410F763B-CFB3-4FBF-9E58-C74E57660FC1}"/>
</file>

<file path=customXml/itemProps2.xml><?xml version="1.0" encoding="utf-8"?>
<ds:datastoreItem xmlns:ds="http://schemas.openxmlformats.org/officeDocument/2006/customXml" ds:itemID="{E4CD1ED7-76D2-46F8-80D1-AA0EE4C308D6}">
  <ds:schemaRefs>
    <ds:schemaRef ds:uri="http://schemas.microsoft.com/sharepoint/v3/contenttype/forms"/>
  </ds:schemaRefs>
</ds:datastoreItem>
</file>

<file path=customXml/itemProps3.xml><?xml version="1.0" encoding="utf-8"?>
<ds:datastoreItem xmlns:ds="http://schemas.openxmlformats.org/officeDocument/2006/customXml" ds:itemID="{CC92D821-56B1-45C0-810E-9429F36ECC0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144f6a5-e3a2-484d-9ecf-4b2ed24e3b2c"/>
    <ds:schemaRef ds:uri="1b0f3d7d-c843-496b-b3d2-4f1419bb44d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4132</TotalTime>
  <Words>2810</Words>
  <Application>Microsoft Office PowerPoint</Application>
  <PresentationFormat>Widescreen</PresentationFormat>
  <Paragraphs>332</Paragraphs>
  <Slides>48</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Arial</vt:lpstr>
      <vt:lpstr>BlinkMacSystemFont</vt:lpstr>
      <vt:lpstr>Bree Serif</vt:lpstr>
      <vt:lpstr>Calibri</vt:lpstr>
      <vt:lpstr>Calibri Light</vt:lpstr>
      <vt:lpstr>Georgia</vt:lpstr>
      <vt:lpstr>Gotham</vt:lpstr>
      <vt:lpstr>Museo Sans 300</vt:lpstr>
      <vt:lpstr>Museo Sans 500</vt:lpstr>
      <vt:lpstr>Times New Roman</vt:lpstr>
      <vt:lpstr>Wingdings</vt:lpstr>
      <vt:lpstr>Office Theme</vt:lpstr>
      <vt:lpstr>PowerPoint Presentation</vt:lpstr>
      <vt:lpstr>PowerPoint Presentation</vt:lpstr>
      <vt:lpstr>Objectives</vt:lpstr>
      <vt:lpstr>Outline</vt:lpstr>
      <vt:lpstr>History of ALS</vt:lpstr>
      <vt:lpstr>History of ALS: Lou Gehrig (1903-1941)</vt:lpstr>
      <vt:lpstr>Definition</vt:lpstr>
      <vt:lpstr>ALS</vt:lpstr>
      <vt:lpstr>Epidemiological Aspects</vt:lpstr>
      <vt:lpstr>Pathology: Brain Gross Pathology</vt:lpstr>
      <vt:lpstr>Pathology: Spinal Cord Gross Pathology</vt:lpstr>
      <vt:lpstr>Pathology: Spinal Cord Pathology</vt:lpstr>
      <vt:lpstr>Pathology: Muscle Pathology in ALS</vt:lpstr>
      <vt:lpstr>Familial ALS</vt:lpstr>
      <vt:lpstr>3) C9orf72</vt:lpstr>
      <vt:lpstr>4) TARDBP </vt:lpstr>
      <vt:lpstr>Pathophysiology</vt:lpstr>
      <vt:lpstr>Clinical Presentation</vt:lpstr>
      <vt:lpstr>Clinical Presentation: Mixed Clinical Findings by Region of Involvement</vt:lpstr>
      <vt:lpstr>Diagnosis of ALS</vt:lpstr>
      <vt:lpstr>Diagnosis of ALS: El Escorial Criteria (cont.)</vt:lpstr>
      <vt:lpstr>Diagnosis of ALS: Diagnostic Certainty</vt:lpstr>
      <vt:lpstr>Diagnosis of ALS: Laboratory Supported Probable ALS</vt:lpstr>
      <vt:lpstr>Gold Coast Criteria (2021)</vt:lpstr>
      <vt:lpstr>Diagnosis of ALS: Exclusion of ALS Mimickers</vt:lpstr>
      <vt:lpstr>Diagnosis of ALS: Testing for ALS Mimickers</vt:lpstr>
      <vt:lpstr>Diagnosis of ALS: Diagnostic Challenges in ALS</vt:lpstr>
      <vt:lpstr>Treatment of ALS</vt:lpstr>
      <vt:lpstr>Treatment: Disease Modifying Pharmacotherapies </vt:lpstr>
      <vt:lpstr>2) Edaravone</vt:lpstr>
      <vt:lpstr>3) Sodium phenylbutyrate and taurursodiol</vt:lpstr>
      <vt:lpstr>4) Tofersen </vt:lpstr>
      <vt:lpstr>Treatment: Multidisciplinary Approach to Management (ALS multidisciplinary clinics)</vt:lpstr>
      <vt:lpstr>Treatment: Symptomatic Treatment </vt:lpstr>
      <vt:lpstr>Future Directions</vt:lpstr>
      <vt:lpstr>A) Gene therapies: 2- ION363 </vt:lpstr>
      <vt:lpstr>Gene therapies: 3- RL-201</vt:lpstr>
      <vt:lpstr>B) Drugs Targeting Protein Aggregates: 1- SLS-005 </vt:lpstr>
      <vt:lpstr>C) Drugs targeting oxidative stress: 2- RT001</vt:lpstr>
      <vt:lpstr>D) Drugs targeting neuroinflammation</vt:lpstr>
      <vt:lpstr>Drugs targeting neuroinflammation: 2- Masitinib</vt:lpstr>
      <vt:lpstr>E) Drugs targeting excitotoxicity: 2- VM202</vt:lpstr>
      <vt:lpstr>Drugs targeting excitotoxicity: 3- ILB</vt:lpstr>
      <vt:lpstr>F) Drugs protecting the Endoplasmic Reticulum (ER): 2- Pridopidine</vt:lpstr>
      <vt:lpstr>G) Other mechanisms: 1- 3K3A-APC</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Mohamed Kazamel</cp:lastModifiedBy>
  <cp:revision>55</cp:revision>
  <dcterms:created xsi:type="dcterms:W3CDTF">2022-11-26T12:11:37Z</dcterms:created>
  <dcterms:modified xsi:type="dcterms:W3CDTF">2024-01-16T03:03:59Z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0x0101000FAAA17441075E469833C8AD797131FC</vt:lpwstr>
  </property>
  <property fmtid="{D5CDD505-2E9C-101B-9397-08002B2CF9AE}" pid="3" name="MediaServiceImageTags">
    <vt:lpwstr/>
  </property>
</Properties>
</file>